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58" r:id="rId3"/>
    <p:sldId id="364" r:id="rId4"/>
    <p:sldId id="367" r:id="rId5"/>
    <p:sldId id="368" r:id="rId6"/>
    <p:sldId id="365" r:id="rId7"/>
    <p:sldId id="366" r:id="rId8"/>
    <p:sldId id="370" r:id="rId9"/>
    <p:sldId id="381" r:id="rId10"/>
    <p:sldId id="369" r:id="rId11"/>
    <p:sldId id="376" r:id="rId12"/>
    <p:sldId id="371" r:id="rId13"/>
    <p:sldId id="374" r:id="rId14"/>
    <p:sldId id="382" r:id="rId15"/>
    <p:sldId id="373" r:id="rId16"/>
    <p:sldId id="269" r:id="rId17"/>
    <p:sldId id="380" r:id="rId18"/>
    <p:sldId id="379" r:id="rId19"/>
    <p:sldId id="384" r:id="rId20"/>
    <p:sldId id="385" r:id="rId21"/>
    <p:sldId id="3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10733-309F-44E0-B5E7-41E043B63FAB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3D197984-751E-47E6-A172-915AE9AABF20}">
      <dgm:prSet phldrT="[Text]"/>
      <dgm:spPr/>
      <dgm:t>
        <a:bodyPr/>
        <a:lstStyle/>
        <a:p>
          <a:r>
            <a:rPr lang="en-GB" dirty="0"/>
            <a:t>Poor</a:t>
          </a:r>
        </a:p>
      </dgm:t>
    </dgm:pt>
    <dgm:pt modelId="{2B9C179B-D3AC-4F62-91FD-BD9C07089668}" type="parTrans" cxnId="{A544904C-E19E-4D69-B8DD-937E0D378550}">
      <dgm:prSet/>
      <dgm:spPr/>
      <dgm:t>
        <a:bodyPr/>
        <a:lstStyle/>
        <a:p>
          <a:endParaRPr lang="en-GB"/>
        </a:p>
      </dgm:t>
    </dgm:pt>
    <dgm:pt modelId="{3247DC65-A09E-4DDE-9985-5F003BE20088}" type="sibTrans" cxnId="{A544904C-E19E-4D69-B8DD-937E0D378550}">
      <dgm:prSet/>
      <dgm:spPr/>
      <dgm:t>
        <a:bodyPr/>
        <a:lstStyle/>
        <a:p>
          <a:endParaRPr lang="en-GB"/>
        </a:p>
      </dgm:t>
    </dgm:pt>
    <dgm:pt modelId="{112719A9-3735-4C20-B269-FA15B4C48B52}">
      <dgm:prSet phldrT="[Text]"/>
      <dgm:spPr/>
      <dgm:t>
        <a:bodyPr/>
        <a:lstStyle/>
        <a:p>
          <a:r>
            <a:rPr lang="en-GB" dirty="0"/>
            <a:t>Poorer</a:t>
          </a:r>
        </a:p>
      </dgm:t>
    </dgm:pt>
    <dgm:pt modelId="{E40812F4-F680-41D1-9A3F-59E4DF5E721B}" type="parTrans" cxnId="{5EB566CC-1546-4106-9635-A766C8CE7346}">
      <dgm:prSet/>
      <dgm:spPr/>
      <dgm:t>
        <a:bodyPr/>
        <a:lstStyle/>
        <a:p>
          <a:endParaRPr lang="en-GB"/>
        </a:p>
      </dgm:t>
    </dgm:pt>
    <dgm:pt modelId="{FBBF903D-38E6-4793-9FA2-851F779B1F24}" type="sibTrans" cxnId="{5EB566CC-1546-4106-9635-A766C8CE7346}">
      <dgm:prSet/>
      <dgm:spPr/>
      <dgm:t>
        <a:bodyPr/>
        <a:lstStyle/>
        <a:p>
          <a:endParaRPr lang="en-GB"/>
        </a:p>
      </dgm:t>
    </dgm:pt>
    <dgm:pt modelId="{90DEFB35-3D94-402E-A152-1577E7CEB5F5}">
      <dgm:prSet phldrT="[Text]"/>
      <dgm:spPr/>
      <dgm:t>
        <a:bodyPr/>
        <a:lstStyle/>
        <a:p>
          <a:r>
            <a:rPr lang="en-GB" dirty="0"/>
            <a:t>Poorest</a:t>
          </a:r>
        </a:p>
      </dgm:t>
    </dgm:pt>
    <dgm:pt modelId="{8AAD792C-AF6F-4438-8326-0B180CD85883}" type="parTrans" cxnId="{73D74F08-2FBE-42C4-AC28-53F0130D8D7C}">
      <dgm:prSet/>
      <dgm:spPr/>
      <dgm:t>
        <a:bodyPr/>
        <a:lstStyle/>
        <a:p>
          <a:endParaRPr lang="en-GB"/>
        </a:p>
      </dgm:t>
    </dgm:pt>
    <dgm:pt modelId="{768B54CE-720D-48BD-B8D7-C2F30DF33EB7}" type="sibTrans" cxnId="{73D74F08-2FBE-42C4-AC28-53F0130D8D7C}">
      <dgm:prSet/>
      <dgm:spPr/>
      <dgm:t>
        <a:bodyPr/>
        <a:lstStyle/>
        <a:p>
          <a:endParaRPr lang="en-GB"/>
        </a:p>
      </dgm:t>
    </dgm:pt>
    <dgm:pt modelId="{42BA5054-EF47-412E-BAF0-BA6809A8E2EF}" type="pres">
      <dgm:prSet presAssocID="{4BE10733-309F-44E0-B5E7-41E043B63FAB}" presName="Name0" presStyleCnt="0">
        <dgm:presLayoutVars>
          <dgm:dir/>
          <dgm:animLvl val="lvl"/>
          <dgm:resizeHandles val="exact"/>
        </dgm:presLayoutVars>
      </dgm:prSet>
      <dgm:spPr/>
    </dgm:pt>
    <dgm:pt modelId="{85B2C56F-DD11-410E-BB04-5BBDBBEC5C45}" type="pres">
      <dgm:prSet presAssocID="{3D197984-751E-47E6-A172-915AE9AABF20}" presName="Name8" presStyleCnt="0"/>
      <dgm:spPr/>
    </dgm:pt>
    <dgm:pt modelId="{6D24A780-719A-4998-93CF-0C097A20EFB4}" type="pres">
      <dgm:prSet presAssocID="{3D197984-751E-47E6-A172-915AE9AABF20}" presName="level" presStyleLbl="node1" presStyleIdx="0" presStyleCnt="3">
        <dgm:presLayoutVars>
          <dgm:chMax val="1"/>
          <dgm:bulletEnabled val="1"/>
        </dgm:presLayoutVars>
      </dgm:prSet>
      <dgm:spPr/>
    </dgm:pt>
    <dgm:pt modelId="{06C8830E-71F6-48FF-9DD4-C6CC9915616D}" type="pres">
      <dgm:prSet presAssocID="{3D197984-751E-47E6-A172-915AE9AABF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F91F06-BF40-4BFC-AC38-94489B1FC8E1}" type="pres">
      <dgm:prSet presAssocID="{112719A9-3735-4C20-B269-FA15B4C48B52}" presName="Name8" presStyleCnt="0"/>
      <dgm:spPr/>
    </dgm:pt>
    <dgm:pt modelId="{C975D376-782D-4A67-93C3-2D3D6B015FA4}" type="pres">
      <dgm:prSet presAssocID="{112719A9-3735-4C20-B269-FA15B4C48B52}" presName="level" presStyleLbl="node1" presStyleIdx="1" presStyleCnt="3">
        <dgm:presLayoutVars>
          <dgm:chMax val="1"/>
          <dgm:bulletEnabled val="1"/>
        </dgm:presLayoutVars>
      </dgm:prSet>
      <dgm:spPr/>
    </dgm:pt>
    <dgm:pt modelId="{8D6BCAB7-9A88-4498-9FBE-D59204B1929A}" type="pres">
      <dgm:prSet presAssocID="{112719A9-3735-4C20-B269-FA15B4C48B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7A7B0C-896E-4D88-A4D7-6A4ACFE2FFC0}" type="pres">
      <dgm:prSet presAssocID="{90DEFB35-3D94-402E-A152-1577E7CEB5F5}" presName="Name8" presStyleCnt="0"/>
      <dgm:spPr/>
    </dgm:pt>
    <dgm:pt modelId="{F7224F5F-9AE5-4AD9-ABB7-013DBB68ED95}" type="pres">
      <dgm:prSet presAssocID="{90DEFB35-3D94-402E-A152-1577E7CEB5F5}" presName="level" presStyleLbl="node1" presStyleIdx="2" presStyleCnt="3">
        <dgm:presLayoutVars>
          <dgm:chMax val="1"/>
          <dgm:bulletEnabled val="1"/>
        </dgm:presLayoutVars>
      </dgm:prSet>
      <dgm:spPr/>
    </dgm:pt>
    <dgm:pt modelId="{C63F8CFD-C11A-4008-A8A9-C503D879F3D8}" type="pres">
      <dgm:prSet presAssocID="{90DEFB35-3D94-402E-A152-1577E7CEB5F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011803-63DB-4159-9B1D-4F86B546A8C1}" type="presOf" srcId="{112719A9-3735-4C20-B269-FA15B4C48B52}" destId="{C975D376-782D-4A67-93C3-2D3D6B015FA4}" srcOrd="0" destOrd="0" presId="urn:microsoft.com/office/officeart/2005/8/layout/pyramid1"/>
    <dgm:cxn modelId="{73D74F08-2FBE-42C4-AC28-53F0130D8D7C}" srcId="{4BE10733-309F-44E0-B5E7-41E043B63FAB}" destId="{90DEFB35-3D94-402E-A152-1577E7CEB5F5}" srcOrd="2" destOrd="0" parTransId="{8AAD792C-AF6F-4438-8326-0B180CD85883}" sibTransId="{768B54CE-720D-48BD-B8D7-C2F30DF33EB7}"/>
    <dgm:cxn modelId="{7AFA791F-CF82-4E52-A5F0-90E20BB99643}" type="presOf" srcId="{90DEFB35-3D94-402E-A152-1577E7CEB5F5}" destId="{C63F8CFD-C11A-4008-A8A9-C503D879F3D8}" srcOrd="1" destOrd="0" presId="urn:microsoft.com/office/officeart/2005/8/layout/pyramid1"/>
    <dgm:cxn modelId="{B8C3E320-C08B-4C59-A281-487782C10239}" type="presOf" srcId="{4BE10733-309F-44E0-B5E7-41E043B63FAB}" destId="{42BA5054-EF47-412E-BAF0-BA6809A8E2EF}" srcOrd="0" destOrd="0" presId="urn:microsoft.com/office/officeart/2005/8/layout/pyramid1"/>
    <dgm:cxn modelId="{A544904C-E19E-4D69-B8DD-937E0D378550}" srcId="{4BE10733-309F-44E0-B5E7-41E043B63FAB}" destId="{3D197984-751E-47E6-A172-915AE9AABF20}" srcOrd="0" destOrd="0" parTransId="{2B9C179B-D3AC-4F62-91FD-BD9C07089668}" sibTransId="{3247DC65-A09E-4DDE-9985-5F003BE20088}"/>
    <dgm:cxn modelId="{C301E69B-9F05-4026-8D40-7F8845412D2B}" type="presOf" srcId="{112719A9-3735-4C20-B269-FA15B4C48B52}" destId="{8D6BCAB7-9A88-4498-9FBE-D59204B1929A}" srcOrd="1" destOrd="0" presId="urn:microsoft.com/office/officeart/2005/8/layout/pyramid1"/>
    <dgm:cxn modelId="{FF8678BC-AE63-48B8-B74E-BF859034CD79}" type="presOf" srcId="{3D197984-751E-47E6-A172-915AE9AABF20}" destId="{6D24A780-719A-4998-93CF-0C097A20EFB4}" srcOrd="0" destOrd="0" presId="urn:microsoft.com/office/officeart/2005/8/layout/pyramid1"/>
    <dgm:cxn modelId="{5EB566CC-1546-4106-9635-A766C8CE7346}" srcId="{4BE10733-309F-44E0-B5E7-41E043B63FAB}" destId="{112719A9-3735-4C20-B269-FA15B4C48B52}" srcOrd="1" destOrd="0" parTransId="{E40812F4-F680-41D1-9A3F-59E4DF5E721B}" sibTransId="{FBBF903D-38E6-4793-9FA2-851F779B1F24}"/>
    <dgm:cxn modelId="{FCD631E6-03B8-491F-AB0F-6D22E654A7E4}" type="presOf" srcId="{90DEFB35-3D94-402E-A152-1577E7CEB5F5}" destId="{F7224F5F-9AE5-4AD9-ABB7-013DBB68ED95}" srcOrd="0" destOrd="0" presId="urn:microsoft.com/office/officeart/2005/8/layout/pyramid1"/>
    <dgm:cxn modelId="{58D00FEB-BDA8-46FD-AFF7-E513F5872BCF}" type="presOf" srcId="{3D197984-751E-47E6-A172-915AE9AABF20}" destId="{06C8830E-71F6-48FF-9DD4-C6CC9915616D}" srcOrd="1" destOrd="0" presId="urn:microsoft.com/office/officeart/2005/8/layout/pyramid1"/>
    <dgm:cxn modelId="{721908CD-71B8-4B8D-A558-4722850BD82C}" type="presParOf" srcId="{42BA5054-EF47-412E-BAF0-BA6809A8E2EF}" destId="{85B2C56F-DD11-410E-BB04-5BBDBBEC5C45}" srcOrd="0" destOrd="0" presId="urn:microsoft.com/office/officeart/2005/8/layout/pyramid1"/>
    <dgm:cxn modelId="{B31183ED-0124-4F18-8DDF-4A1186312D04}" type="presParOf" srcId="{85B2C56F-DD11-410E-BB04-5BBDBBEC5C45}" destId="{6D24A780-719A-4998-93CF-0C097A20EFB4}" srcOrd="0" destOrd="0" presId="urn:microsoft.com/office/officeart/2005/8/layout/pyramid1"/>
    <dgm:cxn modelId="{0D198456-2C96-4635-B04D-F354D44AA583}" type="presParOf" srcId="{85B2C56F-DD11-410E-BB04-5BBDBBEC5C45}" destId="{06C8830E-71F6-48FF-9DD4-C6CC9915616D}" srcOrd="1" destOrd="0" presId="urn:microsoft.com/office/officeart/2005/8/layout/pyramid1"/>
    <dgm:cxn modelId="{82454D07-216D-4D18-A2E4-54BF9A065082}" type="presParOf" srcId="{42BA5054-EF47-412E-BAF0-BA6809A8E2EF}" destId="{C7F91F06-BF40-4BFC-AC38-94489B1FC8E1}" srcOrd="1" destOrd="0" presId="urn:microsoft.com/office/officeart/2005/8/layout/pyramid1"/>
    <dgm:cxn modelId="{803232D1-04C9-44B9-A321-5E2B18506B9A}" type="presParOf" srcId="{C7F91F06-BF40-4BFC-AC38-94489B1FC8E1}" destId="{C975D376-782D-4A67-93C3-2D3D6B015FA4}" srcOrd="0" destOrd="0" presId="urn:microsoft.com/office/officeart/2005/8/layout/pyramid1"/>
    <dgm:cxn modelId="{9E664D58-A107-43D0-AECE-5A769C3B11C2}" type="presParOf" srcId="{C7F91F06-BF40-4BFC-AC38-94489B1FC8E1}" destId="{8D6BCAB7-9A88-4498-9FBE-D59204B1929A}" srcOrd="1" destOrd="0" presId="urn:microsoft.com/office/officeart/2005/8/layout/pyramid1"/>
    <dgm:cxn modelId="{5FE31405-F4BC-48D0-9E2A-3E0AEFEC1727}" type="presParOf" srcId="{42BA5054-EF47-412E-BAF0-BA6809A8E2EF}" destId="{297A7B0C-896E-4D88-A4D7-6A4ACFE2FFC0}" srcOrd="2" destOrd="0" presId="urn:microsoft.com/office/officeart/2005/8/layout/pyramid1"/>
    <dgm:cxn modelId="{1C6F7DBB-F69C-4624-9B01-EE01C10C5E86}" type="presParOf" srcId="{297A7B0C-896E-4D88-A4D7-6A4ACFE2FFC0}" destId="{F7224F5F-9AE5-4AD9-ABB7-013DBB68ED95}" srcOrd="0" destOrd="0" presId="urn:microsoft.com/office/officeart/2005/8/layout/pyramid1"/>
    <dgm:cxn modelId="{87D097F9-CB26-4C32-91AD-D73626C17FC6}" type="presParOf" srcId="{297A7B0C-896E-4D88-A4D7-6A4ACFE2FFC0}" destId="{C63F8CFD-C11A-4008-A8A9-C503D879F3D8}" srcOrd="1" destOrd="0" presId="urn:microsoft.com/office/officeart/2005/8/layout/pyramid1"/>
  </dgm:cxnLst>
  <dgm:bg>
    <a:solidFill>
      <a:schemeClr val="accent1">
        <a:lumMod val="10000"/>
        <a:lumOff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4A780-719A-4998-93CF-0C097A20EFB4}">
      <dsp:nvSpPr>
        <dsp:cNvPr id="0" name=""/>
        <dsp:cNvSpPr/>
      </dsp:nvSpPr>
      <dsp:spPr>
        <a:xfrm>
          <a:off x="2340528" y="0"/>
          <a:ext cx="2340528" cy="1435993"/>
        </a:xfrm>
        <a:prstGeom prst="trapezoid">
          <a:avLst>
            <a:gd name="adj" fmla="val 81495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Poor</a:t>
          </a:r>
        </a:p>
      </dsp:txBody>
      <dsp:txXfrm>
        <a:off x="2340528" y="0"/>
        <a:ext cx="2340528" cy="1435993"/>
      </dsp:txXfrm>
    </dsp:sp>
    <dsp:sp modelId="{C975D376-782D-4A67-93C3-2D3D6B015FA4}">
      <dsp:nvSpPr>
        <dsp:cNvPr id="0" name=""/>
        <dsp:cNvSpPr/>
      </dsp:nvSpPr>
      <dsp:spPr>
        <a:xfrm>
          <a:off x="1170264" y="1435993"/>
          <a:ext cx="4681057" cy="1435993"/>
        </a:xfrm>
        <a:prstGeom prst="trapezoid">
          <a:avLst>
            <a:gd name="adj" fmla="val 81495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Poorer</a:t>
          </a:r>
        </a:p>
      </dsp:txBody>
      <dsp:txXfrm>
        <a:off x="1989449" y="1435993"/>
        <a:ext cx="3042687" cy="1435993"/>
      </dsp:txXfrm>
    </dsp:sp>
    <dsp:sp modelId="{F7224F5F-9AE5-4AD9-ABB7-013DBB68ED95}">
      <dsp:nvSpPr>
        <dsp:cNvPr id="0" name=""/>
        <dsp:cNvSpPr/>
      </dsp:nvSpPr>
      <dsp:spPr>
        <a:xfrm>
          <a:off x="0" y="2871986"/>
          <a:ext cx="7021586" cy="1435993"/>
        </a:xfrm>
        <a:prstGeom prst="trapezoid">
          <a:avLst>
            <a:gd name="adj" fmla="val 81495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Poorest</a:t>
          </a:r>
        </a:p>
      </dsp:txBody>
      <dsp:txXfrm>
        <a:off x="1228777" y="2871986"/>
        <a:ext cx="4564030" cy="143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6DC193-1222-4A40-A2BD-A40901BBA6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A74AD-3070-4C1E-BEA8-D75DA58854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E03B2-198F-409B-A098-88BBE97CC45C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9A9182-A245-4198-BD5C-78143B10E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EA49BB-5FE8-48B5-ABDF-9EC22BD29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73A3-1935-4296-B14E-5B6C6F67F2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BED16-F5EB-4F3F-B923-311E99BF1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91F13-30E6-41CF-A767-97D22EEE9E5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s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1" y="423949"/>
            <a:ext cx="4746369" cy="137595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02" y="2002902"/>
            <a:ext cx="4746368" cy="383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2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FD14-D188-4AC3-A98B-5E5C2F0A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550" y="714896"/>
            <a:ext cx="5552699" cy="135913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DD78D-9DCB-4AA5-8996-591359999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890" y="714896"/>
            <a:ext cx="4818611" cy="486294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B4F4-0558-4C66-891B-6FC0D9DE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0551" y="2244437"/>
            <a:ext cx="5552698" cy="333340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EB3E-5E77-48C9-B3CB-14C33AC8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8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30949-A260-404F-B545-22D06A333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100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C5D10-A3CE-47A7-88EE-ED36BA9E2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6910-B71D-4933-BDA0-04AD552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031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7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siness Sch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685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reative Digital Technolo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85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63870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AF9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119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ngineering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5A4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736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ne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C8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4186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22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181488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nservat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B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20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8467-0F19-45A6-9418-2F149E1C4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2538"/>
            <a:ext cx="9144000" cy="1575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6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sychology &amp; Couns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6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053667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ea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7B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8548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ucation, Health &amp;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4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03511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2C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4168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rgbClr val="007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994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66F1-0EF4-427B-A506-71AA86E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0E29-9D21-4EA1-9EDC-834D29028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628"/>
            <a:ext cx="10515600" cy="1022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A874-A269-4FDD-88B4-A938C809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375E-6CB5-4BBF-B99E-F8FF7798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C0B0-9AEF-4AFD-BB0E-89044BD4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67F8A-AFD3-4608-8A97-CB14D100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4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1526-EDB3-4D08-A158-2212E26A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D735-47E3-404D-AF75-AB02FD80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907E-BB0A-4B17-B37E-96310297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175"/>
            <a:ext cx="5157787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55DE-3311-40CE-8E5B-BBD8A24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3447"/>
            <a:ext cx="5157787" cy="33250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8F89-5C8F-483F-97B5-121E0CBA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175"/>
            <a:ext cx="5183188" cy="69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F3AB0-7DD9-4317-BF9A-48E0FFB32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3447"/>
            <a:ext cx="5183188" cy="33250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05E9-C1E8-4479-81CB-F91E065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2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02AA-EA54-4ABD-A668-B4180128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94012-4178-4EB7-90B2-AA1E1589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2AA6-0BFE-415E-91D5-D5EF071A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DB13-3611-4614-B1D7-D6540A24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9730"/>
            <a:ext cx="5145376" cy="1327669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66A7-AB52-4932-A27F-92341D19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5" y="729731"/>
            <a:ext cx="504602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4D5A-B621-4E40-B0FA-2C41D4D76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184"/>
            <a:ext cx="5145376" cy="33921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4935-62B3-44A4-A4CA-190330B7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0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85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ED17A-115C-4211-88D6-6FDCD47176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680" y="6373492"/>
            <a:ext cx="1395263" cy="176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3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59DAA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glishedrissis.blogspot.com/2011/04/world-book-day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leap.com/international-journal-of-management-science-and-business-administration-issn-1849-5664-online-issn-1849-5419-print/aims-and-scop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ycare.co.uk/2020/07/17/promote-anti-racist-culture-social-work/" TargetMode="External"/><Relationship Id="rId7" Type="http://schemas.openxmlformats.org/officeDocument/2006/relationships/hyperlink" Target="https://www.skillsforcare.org.uk/Leadership-management/developing-leaders-and-managers/Supporting-the-diverse-workforce-within-adult-social-care.aspx#WebinarSeries" TargetMode="External"/><Relationship Id="rId2" Type="http://schemas.openxmlformats.org/officeDocument/2006/relationships/hyperlink" Target="https://www.basw.co.uk/media/news/2020/oct/basw-englands-response-minister-equalities-report-disparate-impact-covid-1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owthenmagazine.com/articles/outlanders-hidden-narratives-from-social-workers-of-colour" TargetMode="External"/><Relationship Id="rId5" Type="http://schemas.openxmlformats.org/officeDocument/2006/relationships/hyperlink" Target="https://make-it-plain.org/2021/02/12/social-work-is-institutionally-racist-heres-how-we-fix-it/" TargetMode="External"/><Relationship Id="rId4" Type="http://schemas.openxmlformats.org/officeDocument/2006/relationships/hyperlink" Target="https://www.communitycare.co.uk/2020/12/16/anti-racism-social-work-questions-just-actions-pleas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F238FC-4AFD-4A00-A56D-667655C80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4" y="503583"/>
            <a:ext cx="5526157" cy="217250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br>
              <a:rPr lang="en-GB" sz="4000" b="1" dirty="0"/>
            </a:br>
            <a:r>
              <a:rPr lang="en-GB" sz="4000" b="1" dirty="0">
                <a:solidFill>
                  <a:srgbClr val="FF0000"/>
                </a:solidFill>
              </a:rPr>
              <a:t>Decolonising the social work curriculum</a:t>
            </a:r>
            <a:endParaRPr lang="en-GB" sz="54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2C139-A187-4287-BAB0-014A02B0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897" y="3498209"/>
            <a:ext cx="4837351" cy="1887523"/>
          </a:xfrm>
        </p:spPr>
        <p:txBody>
          <a:bodyPr anchor="b">
            <a:noAutofit/>
          </a:bodyPr>
          <a:lstStyle/>
          <a:p>
            <a:pPr algn="ctr"/>
            <a:r>
              <a:rPr lang="en-GB" sz="3600" b="1" dirty="0"/>
              <a:t>Dr Kish Bhatti-Sinclair</a:t>
            </a:r>
          </a:p>
          <a:p>
            <a:pPr algn="ctr"/>
            <a:r>
              <a:rPr lang="en-GB" sz="3600" b="1" dirty="0"/>
              <a:t>Reader in Social Work and Social Policy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CC1CD219-08A0-4014-9110-E00C2D9E49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r="173"/>
          <a:stretch>
            <a:fillRect/>
          </a:stretch>
        </p:blipFill>
        <p:spPr>
          <a:xfrm>
            <a:off x="6096000" y="13252"/>
            <a:ext cx="6096000" cy="6092825"/>
          </a:xfrm>
        </p:spPr>
      </p:pic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6A1-E8B2-4621-BA96-2AFC08FA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105219"/>
            <a:ext cx="10976295" cy="792556"/>
          </a:xfrm>
        </p:spPr>
        <p:txBody>
          <a:bodyPr/>
          <a:lstStyle/>
          <a:p>
            <a:pPr algn="ctr"/>
            <a:r>
              <a:rPr lang="en-GB" dirty="0"/>
              <a:t>Messages for </a:t>
            </a:r>
            <a:r>
              <a:rPr lang="en-GB" b="1" dirty="0">
                <a:solidFill>
                  <a:schemeClr val="accent4"/>
                </a:solidFill>
              </a:rPr>
              <a:t>social workers </a:t>
            </a:r>
            <a:r>
              <a:rPr lang="en-GB" dirty="0"/>
              <a:t>and </a:t>
            </a:r>
            <a:r>
              <a:rPr lang="en-GB" b="1" dirty="0">
                <a:solidFill>
                  <a:srgbClr val="7030A0"/>
                </a:solidFill>
              </a:rPr>
              <a:t>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6A2D-676D-45CA-BF28-F527B814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83" y="1023455"/>
            <a:ext cx="3875713" cy="4936769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>
                <a:solidFill>
                  <a:schemeClr val="accent4"/>
                </a:solidFill>
              </a:rPr>
              <a:t>Promote openness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Listen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Make allies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Have a team honesty box 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Act on complaints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Support and guide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Take direction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Reflect and learn</a:t>
            </a:r>
          </a:p>
          <a:p>
            <a:r>
              <a:rPr lang="en-GB" sz="3200" b="1" dirty="0">
                <a:solidFill>
                  <a:schemeClr val="accent4"/>
                </a:solidFill>
              </a:rPr>
              <a:t>Challenge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C92F7-5620-4A66-A7C5-9DC70E1E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6833" y="1023457"/>
            <a:ext cx="7373923" cy="49367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3900" b="1" dirty="0">
                <a:solidFill>
                  <a:srgbClr val="7030A0"/>
                </a:solidFill>
              </a:rPr>
              <a:t>Provide easy to access systems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Ask for feedback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Believe and intervene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Respond personally and formally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Give detailed information on changes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Give credit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Celebrate achievements</a:t>
            </a:r>
          </a:p>
          <a:p>
            <a:r>
              <a:rPr lang="en-GB" sz="3900" b="1" dirty="0">
                <a:solidFill>
                  <a:srgbClr val="FF0000"/>
                </a:solidFill>
              </a:rPr>
              <a:t>Take it on the chin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4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A0BF-9990-4D93-8EEA-94FC730E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12"/>
            <a:ext cx="10515600" cy="910002"/>
          </a:xfrm>
        </p:spPr>
        <p:txBody>
          <a:bodyPr/>
          <a:lstStyle/>
          <a:p>
            <a:pPr algn="ctr"/>
            <a:r>
              <a:rPr lang="en-GB" dirty="0"/>
              <a:t>Successful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0E52-879F-40AA-BE62-A4344C3C6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450" y="981514"/>
            <a:ext cx="5600350" cy="49787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See diversity as an institutional strength</a:t>
            </a:r>
          </a:p>
          <a:p>
            <a:r>
              <a:rPr lang="en-GB" b="1" dirty="0">
                <a:solidFill>
                  <a:schemeClr val="tx1"/>
                </a:solidFill>
              </a:rPr>
              <a:t>Have positive approaches to accountability</a:t>
            </a:r>
          </a:p>
          <a:p>
            <a:r>
              <a:rPr lang="en-GB" b="1" dirty="0">
                <a:solidFill>
                  <a:schemeClr val="tx1"/>
                </a:solidFill>
              </a:rPr>
              <a:t>Reward good practice</a:t>
            </a:r>
          </a:p>
          <a:p>
            <a:r>
              <a:rPr lang="en-GB" b="1" dirty="0">
                <a:solidFill>
                  <a:schemeClr val="tx1"/>
                </a:solidFill>
              </a:rPr>
              <a:t>Refer to global indicators of success </a:t>
            </a:r>
          </a:p>
          <a:p>
            <a:r>
              <a:rPr lang="en-GB" b="1" dirty="0">
                <a:solidFill>
                  <a:schemeClr val="tx1"/>
                </a:solidFill>
              </a:rPr>
              <a:t>Spot and encourage talent</a:t>
            </a:r>
          </a:p>
          <a:p>
            <a:r>
              <a:rPr lang="en-GB" b="1" dirty="0">
                <a:solidFill>
                  <a:schemeClr val="tx1"/>
                </a:solidFill>
              </a:rPr>
              <a:t>Incentivise innovatory approaches to service improvement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91960-CB96-4F70-9C15-8D261325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981514"/>
            <a:ext cx="5600349" cy="49787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Collect data on ethnicity, promotions and pay gaps</a:t>
            </a:r>
          </a:p>
          <a:p>
            <a:r>
              <a:rPr lang="en-GB" b="1" dirty="0">
                <a:solidFill>
                  <a:schemeClr val="tx1"/>
                </a:solidFill>
              </a:rPr>
              <a:t>Examine racial disparities</a:t>
            </a:r>
          </a:p>
          <a:p>
            <a:r>
              <a:rPr lang="en-GB" b="1" dirty="0">
                <a:solidFill>
                  <a:schemeClr val="tx1"/>
                </a:solidFill>
              </a:rPr>
              <a:t>Put in place positive measures themed around equalities and anti-racism</a:t>
            </a:r>
          </a:p>
          <a:p>
            <a:r>
              <a:rPr lang="en-GB" b="1" dirty="0">
                <a:solidFill>
                  <a:schemeClr val="tx1"/>
                </a:solidFill>
              </a:rPr>
              <a:t>Encourage evidence and research based practice from global sources</a:t>
            </a:r>
          </a:p>
          <a:p>
            <a:r>
              <a:rPr lang="en-GB" b="1" dirty="0">
                <a:solidFill>
                  <a:schemeClr val="tx1"/>
                </a:solidFill>
              </a:rPr>
              <a:t>Support external funding for specific projects</a:t>
            </a:r>
          </a:p>
        </p:txBody>
      </p:sp>
    </p:spTree>
    <p:extLst>
      <p:ext uri="{BB962C8B-B14F-4D97-AF65-F5344CB8AC3E}">
        <p14:creationId xmlns:p14="http://schemas.microsoft.com/office/powerpoint/2010/main" val="261526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EBC1-3FB3-4345-AB9A-A1AFCA19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887"/>
            <a:ext cx="10515600" cy="6918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Messages for managers, trainers and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301B-DC8B-4967-A9BA-BFE5783F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006" y="1057014"/>
            <a:ext cx="5566794" cy="49032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DON’T…</a:t>
            </a:r>
          </a:p>
          <a:p>
            <a:r>
              <a:rPr lang="en-GB" b="1" dirty="0">
                <a:solidFill>
                  <a:schemeClr val="tx1"/>
                </a:solidFill>
              </a:rPr>
              <a:t>Conflate the experience of racism with other discriminatory actions</a:t>
            </a:r>
          </a:p>
          <a:p>
            <a:r>
              <a:rPr lang="en-GB" b="1" dirty="0">
                <a:solidFill>
                  <a:schemeClr val="tx1"/>
                </a:solidFill>
              </a:rPr>
              <a:t>Deny, downplay and dismiss</a:t>
            </a:r>
          </a:p>
          <a:p>
            <a:r>
              <a:rPr lang="en-GB" b="1" dirty="0">
                <a:solidFill>
                  <a:schemeClr val="tx1"/>
                </a:solidFill>
              </a:rPr>
              <a:t>Appropriate cultural practices</a:t>
            </a:r>
          </a:p>
          <a:p>
            <a:r>
              <a:rPr lang="en-GB" b="1" dirty="0">
                <a:solidFill>
                  <a:schemeClr val="tx1"/>
                </a:solidFill>
              </a:rPr>
              <a:t>Compete with black people</a:t>
            </a:r>
          </a:p>
          <a:p>
            <a:r>
              <a:rPr lang="en-GB" b="1" dirty="0">
                <a:solidFill>
                  <a:schemeClr val="tx1"/>
                </a:solidFill>
              </a:rPr>
              <a:t>Act indifferently</a:t>
            </a:r>
          </a:p>
          <a:p>
            <a:r>
              <a:rPr lang="en-GB" b="1" dirty="0">
                <a:solidFill>
                  <a:schemeClr val="tx1"/>
                </a:solidFill>
              </a:rPr>
              <a:t>Fear open discussion of racism and discrimination</a:t>
            </a:r>
          </a:p>
          <a:p>
            <a:r>
              <a:rPr lang="en-GB" b="1" dirty="0">
                <a:solidFill>
                  <a:schemeClr val="tx1"/>
                </a:solidFill>
              </a:rPr>
              <a:t>Respond defensively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8B8B0-4211-44B2-9997-D0BB50E8D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57014"/>
            <a:ext cx="5566793" cy="49032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DO</a:t>
            </a:r>
          </a:p>
          <a:p>
            <a:r>
              <a:rPr lang="en-GB" b="1" dirty="0">
                <a:solidFill>
                  <a:schemeClr val="tx1"/>
                </a:solidFill>
              </a:rPr>
              <a:t>Be mentored, guided and led by black staff on experiences of racism</a:t>
            </a:r>
          </a:p>
          <a:p>
            <a:r>
              <a:rPr lang="en-GB" b="1" dirty="0">
                <a:solidFill>
                  <a:schemeClr val="tx1"/>
                </a:solidFill>
              </a:rPr>
              <a:t>Set people up to succeed</a:t>
            </a:r>
          </a:p>
          <a:p>
            <a:r>
              <a:rPr lang="en-GB" b="1" dirty="0">
                <a:solidFill>
                  <a:schemeClr val="tx1"/>
                </a:solidFill>
              </a:rPr>
              <a:t>Lead by example</a:t>
            </a:r>
          </a:p>
          <a:p>
            <a:r>
              <a:rPr lang="en-GB" b="1" dirty="0">
                <a:solidFill>
                  <a:schemeClr val="tx1"/>
                </a:solidFill>
              </a:rPr>
              <a:t>Incorporate anti-racism within aims, objectives and learning outcomes</a:t>
            </a:r>
          </a:p>
          <a:p>
            <a:r>
              <a:rPr lang="en-GB" b="1" dirty="0">
                <a:solidFill>
                  <a:schemeClr val="tx1"/>
                </a:solidFill>
              </a:rPr>
              <a:t>Test and assess on attitudes and behaviours</a:t>
            </a:r>
          </a:p>
        </p:txBody>
      </p:sp>
    </p:spTree>
    <p:extLst>
      <p:ext uri="{BB962C8B-B14F-4D97-AF65-F5344CB8AC3E}">
        <p14:creationId xmlns:p14="http://schemas.microsoft.com/office/powerpoint/2010/main" val="388056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7A02-0FA9-4684-A706-32729AAD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8" y="167780"/>
            <a:ext cx="10514901" cy="729995"/>
          </a:xfrm>
        </p:spPr>
        <p:txBody>
          <a:bodyPr/>
          <a:lstStyle/>
          <a:p>
            <a:pPr algn="ctr"/>
            <a:r>
              <a:rPr lang="en-GB" dirty="0"/>
              <a:t>Language and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941E2-733B-493B-B39F-2EB84A2E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1224794"/>
            <a:ext cx="5165942" cy="4735431"/>
          </a:xfrm>
          <a:solidFill>
            <a:schemeClr val="accent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DON’T </a:t>
            </a:r>
          </a:p>
          <a:p>
            <a:r>
              <a:rPr lang="en-GB" b="1" dirty="0">
                <a:solidFill>
                  <a:schemeClr val="tx1"/>
                </a:solidFill>
              </a:rPr>
              <a:t>See language as the main and only problem</a:t>
            </a:r>
          </a:p>
          <a:p>
            <a:r>
              <a:rPr lang="en-GB" b="1" dirty="0">
                <a:solidFill>
                  <a:schemeClr val="tx1"/>
                </a:solidFill>
              </a:rPr>
              <a:t>Shorten or westernise names</a:t>
            </a:r>
          </a:p>
          <a:p>
            <a:r>
              <a:rPr lang="en-GB" b="1" dirty="0">
                <a:solidFill>
                  <a:schemeClr val="tx1"/>
                </a:solidFill>
              </a:rPr>
              <a:t>Dismiss unusual words or terms</a:t>
            </a:r>
          </a:p>
          <a:p>
            <a:r>
              <a:rPr lang="en-GB" b="1" dirty="0">
                <a:solidFill>
                  <a:schemeClr val="tx1"/>
                </a:solidFill>
              </a:rPr>
              <a:t>Assume privilege is shared</a:t>
            </a:r>
          </a:p>
          <a:p>
            <a:r>
              <a:rPr lang="en-GB" b="1" dirty="0">
                <a:solidFill>
                  <a:schemeClr val="tx1"/>
                </a:solidFill>
              </a:rPr>
              <a:t>Link to group identity or kinship</a:t>
            </a:r>
          </a:p>
          <a:p>
            <a:r>
              <a:rPr lang="en-GB" b="1" dirty="0">
                <a:solidFill>
                  <a:schemeClr val="tx1"/>
                </a:solidFill>
              </a:rPr>
              <a:t>Stereotype</a:t>
            </a:r>
          </a:p>
          <a:p>
            <a:r>
              <a:rPr lang="en-GB" b="1" dirty="0">
                <a:solidFill>
                  <a:schemeClr val="tx1"/>
                </a:solidFill>
              </a:rPr>
              <a:t>Make judgements</a:t>
            </a:r>
          </a:p>
          <a:p>
            <a:r>
              <a:rPr lang="en-GB" b="1" dirty="0">
                <a:solidFill>
                  <a:schemeClr val="tx1"/>
                </a:solidFill>
              </a:rPr>
              <a:t>Fantasise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FB72B-7D3C-45C4-8AF5-300E19022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2293" y="1224794"/>
            <a:ext cx="5805181" cy="4735431"/>
          </a:xfrm>
          <a:solidFill>
            <a:schemeClr val="accent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DO</a:t>
            </a:r>
          </a:p>
          <a:p>
            <a:r>
              <a:rPr lang="en-GB" b="1" dirty="0">
                <a:solidFill>
                  <a:schemeClr val="tx1"/>
                </a:solidFill>
              </a:rPr>
              <a:t>Examine the power and impact of language, accent, tone and general demeanour.</a:t>
            </a:r>
          </a:p>
          <a:p>
            <a:r>
              <a:rPr lang="en-GB" b="1" dirty="0">
                <a:solidFill>
                  <a:schemeClr val="tx1"/>
                </a:solidFill>
              </a:rPr>
              <a:t>Reflect on the origin of names such as ‘Sinclair’</a:t>
            </a:r>
          </a:p>
          <a:p>
            <a:r>
              <a:rPr lang="en-GB" b="1" dirty="0">
                <a:solidFill>
                  <a:schemeClr val="tx1"/>
                </a:solidFill>
              </a:rPr>
              <a:t>Ask people to share the origins of their names </a:t>
            </a:r>
          </a:p>
          <a:p>
            <a:r>
              <a:rPr lang="en-GB" b="1" dirty="0">
                <a:solidFill>
                  <a:schemeClr val="tx1"/>
                </a:solidFill>
              </a:rPr>
              <a:t>Consider the underlying reasons for lumping groups together (e.g. Black, Asian Ethnic Minority – BAME)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9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FFAEA-A8A5-42A2-82FE-EF165223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83"/>
            <a:ext cx="10515600" cy="775778"/>
          </a:xfrm>
        </p:spPr>
        <p:txBody>
          <a:bodyPr/>
          <a:lstStyle/>
          <a:p>
            <a:pPr algn="ctr"/>
            <a:r>
              <a:rPr lang="en-GB" dirty="0"/>
              <a:t>The Equality Act 2010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FDEA7-86A6-4B7E-B9FD-3D4476BA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461"/>
            <a:ext cx="10515600" cy="50790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Equality Act brought together over 116 separate pieces of legislation into one single Act. The Act provides a legal framework to protect the rights of individuals and advance equality of opportunity for all. It provides Britain with a discrimination law which protects individuals from unfair treatment and promotes a fair and more equal society.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rgbClr val="FF0000"/>
                </a:solidFill>
              </a:rPr>
              <a:t>nine</a:t>
            </a:r>
            <a:r>
              <a:rPr lang="en-GB" dirty="0">
                <a:solidFill>
                  <a:schemeClr val="tx1"/>
                </a:solidFill>
              </a:rPr>
              <a:t> main pieces of legislation that have merged are: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Equal Pay Act 1970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Sex Discrimination Act 1975</a:t>
            </a:r>
          </a:p>
          <a:p>
            <a:r>
              <a:rPr lang="en-GB" sz="3100" b="1" dirty="0">
                <a:solidFill>
                  <a:srgbClr val="FF0000"/>
                </a:solidFill>
              </a:rPr>
              <a:t>the Race Relations Act 1976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Disability Discrimination Act 1995</a:t>
            </a:r>
          </a:p>
          <a:p>
            <a:r>
              <a:rPr lang="en-GB" sz="3100" b="1" dirty="0">
                <a:solidFill>
                  <a:srgbClr val="FF0000"/>
                </a:solidFill>
              </a:rPr>
              <a:t>the Employment Equality (Religion or Belief) Regulations 2003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Employment Equality (Sexual Orientation) Regulations 2003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Employment Equality (Age) Regulations 2006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Equality Act 2006, Part 2</a:t>
            </a:r>
          </a:p>
          <a:p>
            <a:r>
              <a:rPr lang="en-GB" sz="3100" dirty="0">
                <a:solidFill>
                  <a:schemeClr val="tx1"/>
                </a:solidFill>
              </a:rPr>
              <a:t>the Equality Act (Sexual Orientation) Regulations 2007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16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9867D-86AD-42B8-97C5-F4894C14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57"/>
            <a:ext cx="10515600" cy="780405"/>
          </a:xfrm>
        </p:spPr>
        <p:txBody>
          <a:bodyPr/>
          <a:lstStyle/>
          <a:p>
            <a:pPr algn="ctr"/>
            <a:r>
              <a:rPr lang="en-GB" dirty="0"/>
              <a:t>The Equality Duty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4CC65-22A8-4BCD-B863-895328AB7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09" y="889463"/>
            <a:ext cx="10981189" cy="5079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The Equality Act 2010 places a number of duties on universities and employers.   This includes creating an environment in which students and staff are:</a:t>
            </a:r>
          </a:p>
          <a:p>
            <a:r>
              <a:rPr lang="en-GB" sz="3600" dirty="0">
                <a:solidFill>
                  <a:srgbClr val="FF0000"/>
                </a:solidFill>
              </a:rPr>
              <a:t>treated equitably, valued and respected; and 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not discriminated against or disadvantaged because of age, disability, gender reassignment, race, religion or belief, sex or sexual orientation. 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Legal protection is in place for marriage, civil partnership, pregnancy and maternity.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24" y="88290"/>
            <a:ext cx="10515600" cy="87644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Harassment, intimidation and 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5" y="964736"/>
            <a:ext cx="11182525" cy="490755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The Equality Act 2010 sets out the legal compliance for anti-discrimination practices.  </a:t>
            </a:r>
          </a:p>
          <a:p>
            <a:r>
              <a:rPr lang="en-GB" sz="3200" dirty="0">
                <a:solidFill>
                  <a:schemeClr val="tx1"/>
                </a:solidFill>
              </a:rPr>
              <a:t>Universities and employers must ensure that students and staff are treated with dignity and respect e.g. in practice placements.  </a:t>
            </a:r>
          </a:p>
          <a:p>
            <a:r>
              <a:rPr lang="en-GB" sz="3200" dirty="0">
                <a:solidFill>
                  <a:schemeClr val="tx1"/>
                </a:solidFill>
              </a:rPr>
              <a:t>Universities have equality statements and duties which state that they do not tolerate any harassment, intimidation or bullying, including the abuse of a position of status, power or trust, by, or to, its students, staff, contractors, visitors or partners.  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Equality Act 2010 prohibits third party harassment.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2684-4ADF-4834-B63D-FA4F883B3F2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70FE-BBE8-46E9-BA8F-A313BECF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43"/>
            <a:ext cx="10515600" cy="6330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Anti-racist curriculum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024C-DC9D-4009-B82B-0EDAE0A2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796954"/>
            <a:ext cx="5414015" cy="53353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GB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9600" b="1" u="sng" dirty="0">
                <a:solidFill>
                  <a:srgbClr val="FF0000"/>
                </a:solidFill>
              </a:rPr>
              <a:t>UNIVERSITY</a:t>
            </a:r>
          </a:p>
          <a:p>
            <a:endParaRPr lang="en-GB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300" b="1" dirty="0">
              <a:solidFill>
                <a:srgbClr val="FF0000"/>
              </a:solidFill>
            </a:endParaRPr>
          </a:p>
          <a:p>
            <a:endParaRPr lang="en-GB" sz="3300" b="1" dirty="0">
              <a:solidFill>
                <a:srgbClr val="FF0000"/>
              </a:solidFill>
            </a:endParaRPr>
          </a:p>
          <a:p>
            <a:endParaRPr lang="en-GB" sz="3300" b="1" dirty="0">
              <a:solidFill>
                <a:srgbClr val="FF0000"/>
              </a:solidFill>
            </a:endParaRPr>
          </a:p>
          <a:p>
            <a:endParaRPr lang="en-GB" sz="3300" b="1" dirty="0">
              <a:solidFill>
                <a:srgbClr val="FF0000"/>
              </a:solidFill>
            </a:endParaRPr>
          </a:p>
          <a:p>
            <a:endParaRPr lang="en-GB" sz="6000" b="1" dirty="0">
              <a:solidFill>
                <a:srgbClr val="FF0000"/>
              </a:solidFill>
            </a:endParaRPr>
          </a:p>
          <a:p>
            <a:endParaRPr lang="en-GB" sz="6000" b="1" dirty="0">
              <a:solidFill>
                <a:srgbClr val="FF0000"/>
              </a:solidFill>
            </a:endParaRPr>
          </a:p>
          <a:p>
            <a:endParaRPr lang="en-GB" sz="6000" b="1" dirty="0">
              <a:solidFill>
                <a:srgbClr val="FF0000"/>
              </a:solidFill>
            </a:endParaRP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Admissions systems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Pre-entry information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Entry and registration 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Contractual arrangements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Student declarations and consent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Information and communications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Social media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Marketing and images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</a:rPr>
              <a:t>Inductions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6935-A86D-4DD5-8844-D59B036A8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9072" y="998290"/>
            <a:ext cx="6065239" cy="51340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9600" b="1" u="sng" dirty="0">
                <a:solidFill>
                  <a:srgbClr val="7030A0"/>
                </a:solidFill>
              </a:rPr>
              <a:t>PROGRAMME</a:t>
            </a:r>
          </a:p>
          <a:p>
            <a:endParaRPr lang="en-GB" sz="7200" b="1" dirty="0">
              <a:solidFill>
                <a:srgbClr val="7030A0"/>
              </a:solidFill>
            </a:endParaRPr>
          </a:p>
          <a:p>
            <a:endParaRPr lang="en-GB" sz="11200" b="1" dirty="0">
              <a:solidFill>
                <a:srgbClr val="7030A0"/>
              </a:solidFill>
            </a:endParaRPr>
          </a:p>
          <a:p>
            <a:r>
              <a:rPr lang="en-GB" sz="11200" b="1" dirty="0">
                <a:solidFill>
                  <a:srgbClr val="7030A0"/>
                </a:solidFill>
              </a:rPr>
              <a:t>Lesson plans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Teaching methods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Reading materials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On-line resources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Assessment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Marking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Examiners and markers</a:t>
            </a:r>
          </a:p>
          <a:p>
            <a:r>
              <a:rPr lang="en-GB" sz="11200" b="1" dirty="0">
                <a:solidFill>
                  <a:srgbClr val="7030A0"/>
                </a:solidFill>
              </a:rPr>
              <a:t>Assessment Panels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AA674F7-9FE9-44E8-9AA9-1B2704EE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74" y="1580687"/>
            <a:ext cx="3413620" cy="1707798"/>
          </a:xfrm>
          <a:prstGeom prst="rect">
            <a:avLst/>
          </a:prstGeom>
          <a:solidFill>
            <a:srgbClr val="EDEDED"/>
          </a:solidFill>
          <a:ln w="88897">
            <a:noFill/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BCF5B-BA6C-4B97-8CF5-404B7DA9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63511" y="2207213"/>
            <a:ext cx="259080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DB6FA-E96A-4AE7-8A23-7FBFF53B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35"/>
            <a:ext cx="10515600" cy="62078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Practice Placements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5C95C-C5AA-4639-B648-D01139F15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1" y="964734"/>
            <a:ext cx="5608739" cy="4995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Cultural norms, unintended consequences, discriminatory taken-for-granted ways of doing things, dominant cliques, indirect exclusions and unconscious bias can all sustain racism and unequal outcomes for Black people even in organisations with better intent.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Wayne Reid, BASW, April 2021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6773-D3A0-46BB-9F31-97C4DCC0C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964734"/>
            <a:ext cx="5608739" cy="499549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How does a student who is different fit into this?</a:t>
            </a:r>
          </a:p>
          <a:p>
            <a:r>
              <a:rPr lang="en-GB" b="1" dirty="0">
                <a:solidFill>
                  <a:srgbClr val="7030A0"/>
                </a:solidFill>
              </a:rPr>
              <a:t>Where are the opportunities for alternative stories and narratives?</a:t>
            </a:r>
          </a:p>
          <a:p>
            <a:r>
              <a:rPr lang="en-GB" b="1" dirty="0">
                <a:solidFill>
                  <a:srgbClr val="7030A0"/>
                </a:solidFill>
              </a:rPr>
              <a:t>Is there a curriculum linked to assessed practice?</a:t>
            </a:r>
          </a:p>
          <a:p>
            <a:r>
              <a:rPr lang="en-GB" b="1" dirty="0">
                <a:solidFill>
                  <a:srgbClr val="7030A0"/>
                </a:solidFill>
              </a:rPr>
              <a:t>Is anti-racist practice taught and assessed?</a:t>
            </a:r>
          </a:p>
          <a:p>
            <a:r>
              <a:rPr lang="en-GB" b="1" dirty="0">
                <a:solidFill>
                  <a:srgbClr val="7030A0"/>
                </a:solidFill>
              </a:rPr>
              <a:t>If so what does it include?</a:t>
            </a:r>
          </a:p>
          <a:p>
            <a:r>
              <a:rPr lang="en-GB" b="1" dirty="0">
                <a:solidFill>
                  <a:srgbClr val="7030A0"/>
                </a:solidFill>
              </a:rPr>
              <a:t>How are black and minority students empowered in a situation which is inherently disempowering?</a:t>
            </a:r>
          </a:p>
          <a:p>
            <a:r>
              <a:rPr lang="en-GB" b="1" dirty="0">
                <a:solidFill>
                  <a:srgbClr val="7030A0"/>
                </a:solidFill>
              </a:rPr>
              <a:t>How available are whistle blowing and complaints procedures?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02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087C7-D2EA-4D0C-80EF-9BE7593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/>
          <a:lstStyle/>
          <a:p>
            <a:pPr algn="ctr"/>
            <a:r>
              <a:rPr lang="en-GB" dirty="0"/>
              <a:t>In conclusion…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FB6A2-AAE7-4583-940D-0F5A4099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29"/>
            <a:ext cx="10515600" cy="46179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There is a great deal of work to be done!  Every area of the design and delivery has to be scrutinised and changed starting with all qualifying and post-qualifying standards.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However, the Black Lives Matter movements has provided a window of opportunity to make changes. 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There is more energy and enthusiasm now than for many decades so we must seize the day!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Follow:</a:t>
            </a:r>
          </a:p>
          <a:p>
            <a:r>
              <a:rPr lang="en-GB" dirty="0">
                <a:solidFill>
                  <a:schemeClr val="tx1"/>
                </a:solidFill>
              </a:rPr>
              <a:t>Wayne Reid Twitter: @wayne-reid79</a:t>
            </a:r>
          </a:p>
          <a:p>
            <a:r>
              <a:rPr lang="en-GB" dirty="0">
                <a:solidFill>
                  <a:schemeClr val="tx1"/>
                </a:solidFill>
              </a:rPr>
              <a:t>Social Work Anti-Racist Social Work Education Network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Twitter </a:t>
            </a:r>
            <a:r>
              <a:rPr lang="en-GB" b="1" dirty="0"/>
              <a:t>#SWEARN</a:t>
            </a:r>
            <a:r>
              <a:rPr lang="en-GB" dirty="0"/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59CB-11B5-4603-857B-710D4E0C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110" y="24805"/>
            <a:ext cx="1410346" cy="868057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Aims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E0E84A-D87A-4F38-AC3D-F00CF85653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648" y="1082180"/>
            <a:ext cx="4866851" cy="487729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08906-4871-4BC5-9765-0B14BA0D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739" y="892862"/>
            <a:ext cx="5673055" cy="50673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Defining key terms</a:t>
            </a:r>
          </a:p>
          <a:p>
            <a:r>
              <a:rPr lang="en-GB" sz="3200" dirty="0">
                <a:solidFill>
                  <a:schemeClr val="tx1"/>
                </a:solidFill>
              </a:rPr>
              <a:t>Introducing black perspectives</a:t>
            </a:r>
          </a:p>
          <a:p>
            <a:r>
              <a:rPr lang="en-GB" sz="3200" dirty="0">
                <a:solidFill>
                  <a:schemeClr val="tx1"/>
                </a:solidFill>
              </a:rPr>
              <a:t>Considering the challenges of developing the social work curriculum to eradicate colonial influences</a:t>
            </a:r>
          </a:p>
          <a:p>
            <a:r>
              <a:rPr lang="en-GB" sz="3200" dirty="0">
                <a:solidFill>
                  <a:schemeClr val="tx1"/>
                </a:solidFill>
              </a:rPr>
              <a:t>Sharing key messages to practitioners and students</a:t>
            </a:r>
          </a:p>
          <a:p>
            <a:r>
              <a:rPr lang="en-GB" sz="3200" dirty="0">
                <a:solidFill>
                  <a:schemeClr val="tx1"/>
                </a:solidFill>
              </a:rPr>
              <a:t>Exploring organisational issues</a:t>
            </a:r>
          </a:p>
        </p:txBody>
      </p:sp>
    </p:spTree>
    <p:extLst>
      <p:ext uri="{BB962C8B-B14F-4D97-AF65-F5344CB8AC3E}">
        <p14:creationId xmlns:p14="http://schemas.microsoft.com/office/powerpoint/2010/main" val="29886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B047-211B-4283-88C6-E3CFE5D6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Resources shared by Wayne Reid, BASW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360EC-5705-4146-8876-AB61C417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115736"/>
            <a:ext cx="11207692" cy="4852803"/>
          </a:xfrm>
        </p:spPr>
        <p:txBody>
          <a:bodyPr>
            <a:noAutofit/>
          </a:bodyPr>
          <a:lstStyle/>
          <a:p>
            <a:r>
              <a:rPr lang="en-GB" sz="2400" u="sng" dirty="0">
                <a:hlinkClick r:id="rId2"/>
              </a:rPr>
              <a:t>https://www.basw.co.uk/media/news/2020/oct/basw-englands-response-minister-equalities-report-disparate-impact-covid-19</a:t>
            </a:r>
            <a:r>
              <a:rPr lang="en-GB" sz="2400" dirty="0"/>
              <a:t> </a:t>
            </a:r>
          </a:p>
          <a:p>
            <a:r>
              <a:rPr lang="en-GB" sz="2400" u="sng" dirty="0">
                <a:hlinkClick r:id="rId3"/>
              </a:rPr>
              <a:t>https://www.communitycare.co.uk/2020/07/17/promote-anti-racist-culture-social-work/</a:t>
            </a:r>
            <a:r>
              <a:rPr lang="en-GB" sz="2400" dirty="0"/>
              <a:t> </a:t>
            </a:r>
          </a:p>
          <a:p>
            <a:r>
              <a:rPr lang="en-GB" sz="2400" u="sng" dirty="0">
                <a:hlinkClick r:id="rId4"/>
              </a:rPr>
              <a:t>https://www.communitycare.co.uk/2020/12/16/anti-racism-social-work-questions-just-actions-please/</a:t>
            </a:r>
            <a:r>
              <a:rPr lang="en-GB" sz="2400" dirty="0"/>
              <a:t> </a:t>
            </a:r>
          </a:p>
          <a:p>
            <a:r>
              <a:rPr lang="en-GB" sz="2400" u="sng" dirty="0">
                <a:hlinkClick r:id="rId5"/>
              </a:rPr>
              <a:t>https://make-it-plain.org/2021/02/12/social-work-is-institutionally-racist-heres-how-we-fix-it/</a:t>
            </a:r>
            <a:r>
              <a:rPr lang="en-GB" sz="2400" dirty="0"/>
              <a:t> </a:t>
            </a:r>
          </a:p>
          <a:p>
            <a:r>
              <a:rPr lang="en-GB" sz="2400" u="sng" dirty="0">
                <a:hlinkClick r:id="rId6"/>
              </a:rPr>
              <a:t>https://nowthenmagazine.com/articles/outlanders-hidden-narratives-from-social-workers-of-colour</a:t>
            </a:r>
            <a:r>
              <a:rPr lang="en-GB" sz="2400" dirty="0"/>
              <a:t> </a:t>
            </a:r>
          </a:p>
          <a:p>
            <a:r>
              <a:rPr lang="en-GB" sz="2400" u="sng" dirty="0">
                <a:hlinkClick r:id="rId7"/>
              </a:rPr>
              <a:t>https://www.skillsforcare.org.uk/Leadership-management/developing-leaders-and-managers/Supporting-the-diverse-workforce-within-adult-social-care.aspx#WebinarSeries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287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B1F4D-8CBA-4B6A-A061-3DF35C66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362F0-0489-45BF-866B-EAEEE905B23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1"/>
                </a:solidFill>
              </a:rPr>
              <a:t>Kish Bhatti-Sinclair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Reader in Social Work and Social Policy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Head of Social Work and Social Care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University of Chichester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</a:rPr>
              <a:t>Email: K.Bhatti-Sinclair@chi.ac.uk</a:t>
            </a:r>
          </a:p>
        </p:txBody>
      </p:sp>
    </p:spTree>
    <p:extLst>
      <p:ext uri="{BB962C8B-B14F-4D97-AF65-F5344CB8AC3E}">
        <p14:creationId xmlns:p14="http://schemas.microsoft.com/office/powerpoint/2010/main" val="16032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59CB-11B5-4603-857B-710D4E0C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247974"/>
            <a:ext cx="5566794" cy="985208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/>
            </a:br>
            <a:r>
              <a:rPr lang="en-GB" b="1" dirty="0"/>
              <a:t>Defining key terms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08906-4871-4BC5-9765-0B14BA0D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794" y="247974"/>
            <a:ext cx="5566794" cy="5827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Colonisation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Invading and governing another country.  Holding significant power and privileges over the inhabitants of that country.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De-colonisation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Withdrawal of the colonising power from a territory in order that the country can act independently.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De-colonising the social work curriculum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 social work curriculum which is independent of colonial influences.</a:t>
            </a:r>
          </a:p>
        </p:txBody>
      </p:sp>
      <p:pic>
        <p:nvPicPr>
          <p:cNvPr id="8" name="Picture 4" descr="Image result for university of chichester black students">
            <a:extLst>
              <a:ext uri="{FF2B5EF4-FFF2-40B4-BE49-F238E27FC236}">
                <a16:creationId xmlns:a16="http://schemas.microsoft.com/office/drawing/2014/main" id="{77D305A3-52C8-44E4-834D-CCD65FA02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006" y="1394847"/>
            <a:ext cx="5566793" cy="4417017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FFFFFF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81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4B1C-573E-4A89-BD3B-34FE4693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954"/>
          </a:xfrm>
        </p:spPr>
        <p:txBody>
          <a:bodyPr/>
          <a:lstStyle/>
          <a:p>
            <a:pPr algn="ctr"/>
            <a:r>
              <a:rPr lang="en-GB" dirty="0"/>
              <a:t>Global perspectives on colonisation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59EA-43B6-4FA6-957E-1773F1157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62" y="687897"/>
            <a:ext cx="3523376" cy="5272329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Global</a:t>
            </a:r>
          </a:p>
          <a:p>
            <a:r>
              <a:rPr lang="en-GB" b="1" dirty="0">
                <a:solidFill>
                  <a:schemeClr val="tx1"/>
                </a:solidFill>
              </a:rPr>
              <a:t>Commonwealth</a:t>
            </a:r>
          </a:p>
          <a:p>
            <a:r>
              <a:rPr lang="en-GB" b="1" dirty="0">
                <a:solidFill>
                  <a:schemeClr val="tx1"/>
                </a:solidFill>
              </a:rPr>
              <a:t>African</a:t>
            </a:r>
          </a:p>
          <a:p>
            <a:r>
              <a:rPr lang="en-GB" b="1" dirty="0">
                <a:solidFill>
                  <a:schemeClr val="tx1"/>
                </a:solidFill>
              </a:rPr>
              <a:t>Indigenous</a:t>
            </a:r>
          </a:p>
          <a:p>
            <a:r>
              <a:rPr lang="en-GB" b="1" dirty="0">
                <a:solidFill>
                  <a:schemeClr val="tx1"/>
                </a:solidFill>
              </a:rPr>
              <a:t>Native American</a:t>
            </a:r>
          </a:p>
          <a:p>
            <a:r>
              <a:rPr lang="en-GB" b="1" dirty="0">
                <a:solidFill>
                  <a:schemeClr val="tx1"/>
                </a:solidFill>
              </a:rPr>
              <a:t>African American</a:t>
            </a:r>
          </a:p>
          <a:p>
            <a:r>
              <a:rPr lang="en-GB" b="1" dirty="0">
                <a:solidFill>
                  <a:schemeClr val="tx1"/>
                </a:solidFill>
              </a:rPr>
              <a:t>Arabian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The countries of the UK</a:t>
            </a:r>
          </a:p>
          <a:p>
            <a:r>
              <a:rPr lang="en-GB" b="1" dirty="0">
                <a:solidFill>
                  <a:schemeClr val="tx1"/>
                </a:solidFill>
              </a:rPr>
              <a:t>Ireland</a:t>
            </a:r>
          </a:p>
          <a:p>
            <a:r>
              <a:rPr lang="en-GB" b="1" dirty="0">
                <a:solidFill>
                  <a:schemeClr val="tx1"/>
                </a:solidFill>
              </a:rPr>
              <a:t>Wales</a:t>
            </a:r>
          </a:p>
          <a:p>
            <a:r>
              <a:rPr lang="en-GB" b="1" dirty="0">
                <a:solidFill>
                  <a:schemeClr val="tx1"/>
                </a:solidFill>
              </a:rPr>
              <a:t>Scotland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A982-6916-4F67-8BD6-9111C460D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0939" y="687897"/>
            <a:ext cx="7717872" cy="53689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Colonisation is based on exchange, trade, sexual relationships, inter-marriage, power and privilege. Divide and rule and strategic alliances are critical to success.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 Therefore, the </a:t>
            </a:r>
          </a:p>
          <a:p>
            <a:r>
              <a:rPr lang="en-GB" b="1" dirty="0">
                <a:solidFill>
                  <a:schemeClr val="tx1"/>
                </a:solidFill>
              </a:rPr>
              <a:t>colonised and coloniser have shared histories</a:t>
            </a:r>
          </a:p>
          <a:p>
            <a:r>
              <a:rPr lang="en-GB" b="1" dirty="0">
                <a:solidFill>
                  <a:schemeClr val="tx1"/>
                </a:solidFill>
              </a:rPr>
              <a:t>colonised can also be the colonisers</a:t>
            </a:r>
          </a:p>
          <a:p>
            <a:r>
              <a:rPr lang="en-GB" b="1" dirty="0">
                <a:solidFill>
                  <a:schemeClr val="tx1"/>
                </a:solidFill>
              </a:rPr>
              <a:t>colonised can contribute to colonisation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Colonising discourses are rooted in the distortion of the reality of the experience of the colonised.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This is reinforced by knowledge, power and privilege. </a:t>
            </a:r>
          </a:p>
        </p:txBody>
      </p:sp>
    </p:spTree>
    <p:extLst>
      <p:ext uri="{BB962C8B-B14F-4D97-AF65-F5344CB8AC3E}">
        <p14:creationId xmlns:p14="http://schemas.microsoft.com/office/powerpoint/2010/main" val="234873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ABFE-F4B4-4BC5-A3A6-0DE3B911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96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Black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86658-043B-44F7-8E93-966EE3846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394" y="1258350"/>
            <a:ext cx="5989740" cy="470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Social work education has a long history of examining the contents of curricula.  Naik suggested in 1991 (p 157) that three approaches are used: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FF0000"/>
                </a:solidFill>
              </a:rPr>
              <a:t>Technicist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– suggests that equality is added on rather than integral.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Moral positioning </a:t>
            </a:r>
            <a:r>
              <a:rPr lang="en-GB" dirty="0">
                <a:solidFill>
                  <a:schemeClr val="tx1"/>
                </a:solidFill>
              </a:rPr>
              <a:t>– rooted in ethnic sensitivity rather than real change.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Socio-political</a:t>
            </a:r>
            <a:r>
              <a:rPr lang="en-GB" dirty="0">
                <a:solidFill>
                  <a:schemeClr val="tx1"/>
                </a:solidFill>
              </a:rPr>
              <a:t> – promotes identity, needs and aspirations.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BF418-6853-44AE-999A-B7EB5F484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134" y="1258350"/>
            <a:ext cx="5377343" cy="47018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Black Perspectives is much more than a string of words. </a:t>
            </a:r>
          </a:p>
          <a:p>
            <a:r>
              <a:rPr lang="en-GB" sz="3200" dirty="0">
                <a:solidFill>
                  <a:schemeClr val="tx1"/>
                </a:solidFill>
              </a:rPr>
              <a:t>The circumstances that shape Black Perspectives stem from the experience of racism and powerlessness both past and present.</a:t>
            </a:r>
          </a:p>
          <a:p>
            <a:r>
              <a:rPr lang="en-GB" sz="3200" dirty="0">
                <a:solidFill>
                  <a:schemeClr val="tx1"/>
                </a:solidFill>
              </a:rPr>
              <a:t>Black Perspectives are rooted in the principle of racial equality and social justice.</a:t>
            </a:r>
          </a:p>
        </p:txBody>
      </p:sp>
    </p:spTree>
    <p:extLst>
      <p:ext uri="{BB962C8B-B14F-4D97-AF65-F5344CB8AC3E}">
        <p14:creationId xmlns:p14="http://schemas.microsoft.com/office/powerpoint/2010/main" val="5091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1CF32-4259-4C4D-A7C6-8725C04A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163942"/>
            <a:ext cx="11358694" cy="733833"/>
          </a:xfrm>
        </p:spPr>
        <p:txBody>
          <a:bodyPr/>
          <a:lstStyle/>
          <a:p>
            <a:pPr algn="ctr"/>
            <a:r>
              <a:rPr lang="en-GB" dirty="0"/>
              <a:t>The social work 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8E2C6-3E32-462E-9636-05077B93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6070"/>
            <a:ext cx="5715000" cy="4794155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>
                <a:solidFill>
                  <a:schemeClr val="accent4"/>
                </a:solidFill>
              </a:rPr>
              <a:t>Undergraduate degrees</a:t>
            </a:r>
          </a:p>
          <a:p>
            <a:r>
              <a:rPr lang="en-GB" sz="3000" b="1" dirty="0">
                <a:solidFill>
                  <a:schemeClr val="accent4"/>
                </a:solidFill>
              </a:rPr>
              <a:t>Postgraduate degrees</a:t>
            </a:r>
          </a:p>
          <a:p>
            <a:r>
              <a:rPr lang="en-GB" sz="3000" b="1" dirty="0">
                <a:solidFill>
                  <a:schemeClr val="accent4"/>
                </a:solidFill>
              </a:rPr>
              <a:t>PhD programmes</a:t>
            </a:r>
          </a:p>
          <a:p>
            <a:r>
              <a:rPr lang="en-GB" sz="3000" b="1" dirty="0">
                <a:solidFill>
                  <a:schemeClr val="accent4"/>
                </a:solidFill>
              </a:rPr>
              <a:t>Practice Educator modules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3000" b="1" dirty="0">
                <a:solidFill>
                  <a:srgbClr val="7030A0"/>
                </a:solidFill>
              </a:rPr>
              <a:t>Professional development training</a:t>
            </a:r>
          </a:p>
          <a:p>
            <a:r>
              <a:rPr lang="en-GB" sz="3000" b="1" dirty="0">
                <a:solidFill>
                  <a:srgbClr val="7030A0"/>
                </a:solidFill>
              </a:rPr>
              <a:t>On-the job training</a:t>
            </a:r>
          </a:p>
          <a:p>
            <a:r>
              <a:rPr lang="en-GB" sz="3000" b="1" dirty="0">
                <a:solidFill>
                  <a:srgbClr val="7030A0"/>
                </a:solidFill>
              </a:rPr>
              <a:t>Supervision</a:t>
            </a:r>
          </a:p>
          <a:p>
            <a:r>
              <a:rPr lang="en-GB" sz="3000" b="1" dirty="0">
                <a:solidFill>
                  <a:srgbClr val="7030A0"/>
                </a:solidFill>
              </a:rPr>
              <a:t>Reflective practice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9D810-A19D-4C49-9FAC-6E55D99DA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617" y="897776"/>
            <a:ext cx="5575183" cy="5062450"/>
          </a:xfrm>
          <a:solidFill>
            <a:schemeClr val="accent1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Qualifying standards</a:t>
            </a:r>
          </a:p>
          <a:p>
            <a:r>
              <a:rPr lang="en-GB" b="1" dirty="0">
                <a:solidFill>
                  <a:schemeClr val="tx1"/>
                </a:solidFill>
              </a:rPr>
              <a:t>Apprenticeship standards</a:t>
            </a:r>
          </a:p>
          <a:p>
            <a:r>
              <a:rPr lang="en-GB" b="1" dirty="0">
                <a:solidFill>
                  <a:schemeClr val="tx1"/>
                </a:solidFill>
              </a:rPr>
              <a:t>Academic standards</a:t>
            </a:r>
          </a:p>
          <a:p>
            <a:r>
              <a:rPr lang="en-GB" b="1" dirty="0">
                <a:solidFill>
                  <a:schemeClr val="tx1"/>
                </a:solidFill>
              </a:rPr>
              <a:t>BASW Code of Ethics</a:t>
            </a:r>
          </a:p>
          <a:p>
            <a:r>
              <a:rPr lang="en-GB" b="1" dirty="0">
                <a:solidFill>
                  <a:schemeClr val="tx1"/>
                </a:solidFill>
              </a:rPr>
              <a:t>BASW Professional Capabilities Framework</a:t>
            </a:r>
          </a:p>
          <a:p>
            <a:r>
              <a:rPr lang="en-GB" b="1" dirty="0">
                <a:solidFill>
                  <a:schemeClr val="tx1"/>
                </a:solidFill>
              </a:rPr>
              <a:t>BASW Capabilities Statements</a:t>
            </a:r>
          </a:p>
          <a:p>
            <a:r>
              <a:rPr lang="en-GB" b="1" dirty="0">
                <a:solidFill>
                  <a:schemeClr val="tx1"/>
                </a:solidFill>
              </a:rPr>
              <a:t>Practice Educator Standards</a:t>
            </a:r>
          </a:p>
          <a:p>
            <a:r>
              <a:rPr lang="en-GB" b="1" dirty="0">
                <a:solidFill>
                  <a:schemeClr val="tx1"/>
                </a:solidFill>
              </a:rPr>
              <a:t>Knowledge and Skills Statements</a:t>
            </a:r>
          </a:p>
          <a:p>
            <a:r>
              <a:rPr lang="en-GB" b="1" dirty="0">
                <a:solidFill>
                  <a:schemeClr val="tx1"/>
                </a:solidFill>
              </a:rPr>
              <a:t>Assessed year in employment standards</a:t>
            </a:r>
          </a:p>
          <a:p>
            <a:r>
              <a:rPr lang="en-GB" b="1" dirty="0">
                <a:solidFill>
                  <a:schemeClr val="tx1"/>
                </a:solidFill>
              </a:rPr>
              <a:t>SW England registration standards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2D58875-8655-4668-B04E-29C54214C946}"/>
              </a:ext>
            </a:extLst>
          </p:cNvPr>
          <p:cNvSpPr/>
          <p:nvPr/>
        </p:nvSpPr>
        <p:spPr>
          <a:xfrm>
            <a:off x="5821959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193E-9A2D-49D8-9EC8-059D9282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81"/>
            <a:ext cx="10515600" cy="729994"/>
          </a:xfrm>
        </p:spPr>
        <p:txBody>
          <a:bodyPr/>
          <a:lstStyle/>
          <a:p>
            <a:pPr algn="ctr"/>
            <a:r>
              <a:rPr lang="en-GB" dirty="0"/>
              <a:t>What are the concerns?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C9AE-EAE1-42EB-9AA5-F59528E9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782" y="964734"/>
            <a:ext cx="5701018" cy="499549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Professional fear of </a:t>
            </a:r>
            <a:r>
              <a:rPr lang="en-GB" b="1" dirty="0">
                <a:solidFill>
                  <a:srgbClr val="C00000"/>
                </a:solidFill>
              </a:rPr>
              <a:t>being called a racist</a:t>
            </a:r>
          </a:p>
          <a:p>
            <a:r>
              <a:rPr lang="en-GB" dirty="0">
                <a:solidFill>
                  <a:schemeClr val="tx1"/>
                </a:solidFill>
              </a:rPr>
              <a:t>Concern to avoid sensitive issues</a:t>
            </a:r>
          </a:p>
          <a:p>
            <a:r>
              <a:rPr lang="en-GB" dirty="0">
                <a:solidFill>
                  <a:schemeClr val="tx1"/>
                </a:solidFill>
              </a:rPr>
              <a:t>Difference is perceived as a </a:t>
            </a:r>
            <a:r>
              <a:rPr lang="en-GB" b="1" dirty="0">
                <a:solidFill>
                  <a:srgbClr val="C00000"/>
                </a:solidFill>
              </a:rPr>
              <a:t>problem</a:t>
            </a:r>
          </a:p>
          <a:p>
            <a:r>
              <a:rPr lang="en-GB" dirty="0">
                <a:solidFill>
                  <a:schemeClr val="tx1"/>
                </a:solidFill>
              </a:rPr>
              <a:t>Anti-racist practice is an add-on and needs </a:t>
            </a:r>
            <a:r>
              <a:rPr lang="en-GB" b="1" dirty="0">
                <a:solidFill>
                  <a:srgbClr val="C00000"/>
                </a:solidFill>
              </a:rPr>
              <a:t>additional resources</a:t>
            </a:r>
          </a:p>
          <a:p>
            <a:r>
              <a:rPr lang="en-GB" b="1" dirty="0">
                <a:solidFill>
                  <a:srgbClr val="C00000"/>
                </a:solidFill>
              </a:rPr>
              <a:t>Threat </a:t>
            </a:r>
            <a:r>
              <a:rPr lang="en-GB" dirty="0">
                <a:solidFill>
                  <a:schemeClr val="tx1"/>
                </a:solidFill>
              </a:rPr>
              <a:t>of new knowledge</a:t>
            </a:r>
          </a:p>
          <a:p>
            <a:r>
              <a:rPr lang="en-GB" dirty="0">
                <a:solidFill>
                  <a:schemeClr val="tx1"/>
                </a:solidFill>
              </a:rPr>
              <a:t>Practice wisdom and </a:t>
            </a:r>
            <a:r>
              <a:rPr lang="en-GB" b="1" dirty="0">
                <a:solidFill>
                  <a:srgbClr val="C00000"/>
                </a:solidFill>
              </a:rPr>
              <a:t>organisational culture</a:t>
            </a:r>
          </a:p>
          <a:p>
            <a:r>
              <a:rPr lang="en-GB" dirty="0">
                <a:solidFill>
                  <a:schemeClr val="tx1"/>
                </a:solidFill>
              </a:rPr>
              <a:t>Social workers support the poorest and most deprived but race, poverty and class intersect.</a:t>
            </a:r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DEDD8-04C9-4B2F-9E0A-5D5452353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64734"/>
            <a:ext cx="5614332" cy="4995491"/>
          </a:xfrm>
          <a:solidFill>
            <a:schemeClr val="accent1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Curricula content is only as good as the educational standards.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Standards legitimate the profession but are based on Eurocentric, majority driven ideas rooted in philanthropy and charity.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Regulators are driven by the need to protect professional:</a:t>
            </a:r>
          </a:p>
          <a:p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neutrality;</a:t>
            </a:r>
          </a:p>
          <a:p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legitimacy and status;</a:t>
            </a:r>
          </a:p>
          <a:p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elitism;</a:t>
            </a:r>
          </a:p>
          <a:p>
            <a:r>
              <a:rPr lang="en-GB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knowledge.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94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ED8F52-4962-491A-AA50-D8638EDC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12" y="600506"/>
            <a:ext cx="6448995" cy="535616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64EAE7-77C4-4649-AC6C-6B036EC1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167"/>
          </a:xfrm>
        </p:spPr>
        <p:txBody>
          <a:bodyPr/>
          <a:lstStyle/>
          <a:p>
            <a:r>
              <a:rPr lang="en-GB" dirty="0"/>
              <a:t>BASW</a:t>
            </a:r>
          </a:p>
        </p:txBody>
      </p:sp>
    </p:spTree>
    <p:extLst>
      <p:ext uri="{BB962C8B-B14F-4D97-AF65-F5344CB8AC3E}">
        <p14:creationId xmlns:p14="http://schemas.microsoft.com/office/powerpoint/2010/main" val="173085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7D741A-D336-4292-B415-EC87B861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836"/>
            <a:ext cx="10394659" cy="138418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Race, poverty and class</a:t>
            </a:r>
            <a:br>
              <a:rPr lang="en-GB" dirty="0"/>
            </a:br>
            <a:r>
              <a:rPr lang="en-GB" sz="1600" dirty="0"/>
              <a:t>Government, (2020), ‘Regional ethnic diversity.’ </a:t>
            </a:r>
            <a:r>
              <a:rPr lang="en-GB" sz="1600" u="sng" dirty="0"/>
              <a:t>https://www.ethnicity-facts-figures.service. gov.uk/</a:t>
            </a:r>
            <a:r>
              <a:rPr lang="en-GB" sz="1600" u="sng" dirty="0" err="1"/>
              <a:t>uk</a:t>
            </a:r>
            <a:r>
              <a:rPr lang="en-GB" sz="1600" u="sng" dirty="0"/>
              <a:t>-population-by-ethnicity/national-and-regional-populations/regional-ethnic-diversity/latest</a:t>
            </a:r>
            <a:endParaRPr lang="en-GB" sz="1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48E467C-7B16-4C1B-9726-751748067E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7640" y="1661020"/>
          <a:ext cx="7021586" cy="430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02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1493</Words>
  <Application>Microsoft Office PowerPoint</Application>
  <PresentationFormat>Widescreen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Gill Sans MT Std Book</vt:lpstr>
      <vt:lpstr>Optima</vt:lpstr>
      <vt:lpstr>Office Theme</vt:lpstr>
      <vt:lpstr> Decolonising the social work curriculum</vt:lpstr>
      <vt:lpstr> Aims </vt:lpstr>
      <vt:lpstr> Defining key terms </vt:lpstr>
      <vt:lpstr>Global perspectives on colonisation </vt:lpstr>
      <vt:lpstr>Black Perspectives</vt:lpstr>
      <vt:lpstr>The social work curriculum</vt:lpstr>
      <vt:lpstr>What are the concerns?</vt:lpstr>
      <vt:lpstr>BASW</vt:lpstr>
      <vt:lpstr>Race, poverty and class Government, (2020), ‘Regional ethnic diversity.’ https://www.ethnicity-facts-figures.service. gov.uk/uk-population-by-ethnicity/national-and-regional-populations/regional-ethnic-diversity/latest</vt:lpstr>
      <vt:lpstr>Messages for social workers and employers</vt:lpstr>
      <vt:lpstr>Successful organisations</vt:lpstr>
      <vt:lpstr>Messages for managers, trainers and teachers</vt:lpstr>
      <vt:lpstr>Language and names</vt:lpstr>
      <vt:lpstr>The Equality Act 2010</vt:lpstr>
      <vt:lpstr>The Equality Duty</vt:lpstr>
      <vt:lpstr>Harassment, intimidation and bullying</vt:lpstr>
      <vt:lpstr>Anti-racist curriculum content</vt:lpstr>
      <vt:lpstr>Practice Placements</vt:lpstr>
      <vt:lpstr>In conclusion…</vt:lpstr>
      <vt:lpstr>Resources shared by Wayne Reid, BASW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(Hons)                Social Work Degree Apprenticeship</dc:title>
  <dc:creator>Christopher Smethurst</dc:creator>
  <cp:lastModifiedBy>Colletta Dalikeni</cp:lastModifiedBy>
  <cp:revision>96</cp:revision>
  <dcterms:modified xsi:type="dcterms:W3CDTF">2021-06-30T13:31:12Z</dcterms:modified>
</cp:coreProperties>
</file>