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handoutMasterIdLst>
    <p:handoutMasterId r:id="rId13"/>
  </p:handoutMasterIdLst>
  <p:sldIdLst>
    <p:sldId id="256" r:id="rId2"/>
    <p:sldId id="257" r:id="rId3"/>
    <p:sldId id="302" r:id="rId4"/>
    <p:sldId id="258" r:id="rId5"/>
    <p:sldId id="299" r:id="rId6"/>
    <p:sldId id="296" r:id="rId7"/>
    <p:sldId id="301" r:id="rId8"/>
    <p:sldId id="300" r:id="rId9"/>
    <p:sldId id="303" r:id="rId10"/>
    <p:sldId id="290" r:id="rId11"/>
    <p:sldId id="289" r:id="rId12"/>
  </p:sldIdLst>
  <p:sldSz cx="9144000" cy="6858000" type="screen4x3"/>
  <p:notesSz cx="6858000"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37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93712"/>
          </a:xfrm>
          <a:prstGeom prst="rect">
            <a:avLst/>
          </a:prstGeom>
        </p:spPr>
        <p:txBody>
          <a:bodyPr vert="horz" lIns="91440" tIns="45720" rIns="91440" bIns="45720" rtlCol="0"/>
          <a:lstStyle>
            <a:lvl1pPr algn="r">
              <a:defRPr sz="1200"/>
            </a:lvl1pPr>
          </a:lstStyle>
          <a:p>
            <a:fld id="{D9048343-54E1-4C99-8965-C62ABE25CE2B}" type="datetimeFigureOut">
              <a:rPr lang="en-GB" smtClean="0"/>
              <a:t>19/06/2019</a:t>
            </a:fld>
            <a:endParaRPr lang="en-GB"/>
          </a:p>
        </p:txBody>
      </p:sp>
      <p:sp>
        <p:nvSpPr>
          <p:cNvPr id="4" name="Footer Placeholder 3"/>
          <p:cNvSpPr>
            <a:spLocks noGrp="1"/>
          </p:cNvSpPr>
          <p:nvPr>
            <p:ph type="ftr" sz="quarter" idx="2"/>
          </p:nvPr>
        </p:nvSpPr>
        <p:spPr>
          <a:xfrm>
            <a:off x="0" y="9378824"/>
            <a:ext cx="2971800"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9378824"/>
            <a:ext cx="2971800" cy="493712"/>
          </a:xfrm>
          <a:prstGeom prst="rect">
            <a:avLst/>
          </a:prstGeom>
        </p:spPr>
        <p:txBody>
          <a:bodyPr vert="horz" lIns="91440" tIns="45720" rIns="91440" bIns="45720" rtlCol="0" anchor="b"/>
          <a:lstStyle>
            <a:lvl1pPr algn="r">
              <a:defRPr sz="1200"/>
            </a:lvl1pPr>
          </a:lstStyle>
          <a:p>
            <a:fld id="{9ECDFA02-CA62-4CBF-BE43-C421BCEAAF7F}" type="slidenum">
              <a:rPr lang="en-GB" smtClean="0"/>
              <a:t>‹#›</a:t>
            </a:fld>
            <a:endParaRPr lang="en-GB"/>
          </a:p>
        </p:txBody>
      </p:sp>
    </p:spTree>
    <p:extLst>
      <p:ext uri="{BB962C8B-B14F-4D97-AF65-F5344CB8AC3E}">
        <p14:creationId xmlns:p14="http://schemas.microsoft.com/office/powerpoint/2010/main" val="256656952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08FB8546-80CB-4DFE-BD1D-85AF15588B75}" type="datetimeFigureOut">
              <a:rPr lang="en-GB" smtClean="0"/>
              <a:t>19/06/2019</a:t>
            </a:fld>
            <a:endParaRPr lang="en-GB"/>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GB"/>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C620D90-7E38-48D2-8F67-BD46CE526712}" type="slidenum">
              <a:rPr lang="en-GB" smtClean="0"/>
              <a:t>‹#›</a:t>
            </a:fld>
            <a:endParaRPr lang="en-GB"/>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FB8546-80CB-4DFE-BD1D-85AF15588B75}" type="datetimeFigureOut">
              <a:rPr lang="en-GB" smtClean="0"/>
              <a:t>19/06/2019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20D90-7E38-48D2-8F67-BD46CE526712}" type="slidenum">
              <a:rPr lang="en-GB" smtClean="0"/>
              <a:t>‹#›</a:t>
            </a:fld>
            <a:endParaRPr lang="en-GB"/>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FB8546-80CB-4DFE-BD1D-85AF15588B75}" type="datetimeFigureOut">
              <a:rPr lang="en-GB" smtClean="0"/>
              <a:t>19/06/2019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20D90-7E38-48D2-8F67-BD46CE526712}" type="slidenum">
              <a:rPr lang="en-GB" smtClean="0"/>
              <a:t>‹#›</a:t>
            </a:fld>
            <a:endParaRPr lang="en-GB"/>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FB8546-80CB-4DFE-BD1D-85AF15588B75}" type="datetimeFigureOut">
              <a:rPr lang="en-GB" smtClean="0"/>
              <a:t>19/06/2019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20D90-7E38-48D2-8F67-BD46CE526712}" type="slidenum">
              <a:rPr lang="en-GB" smtClean="0"/>
              <a:t>‹#›</a:t>
            </a:fld>
            <a:endParaRPr lang="en-GB"/>
          </a:p>
        </p:txBody>
      </p:sp>
      <p:sp>
        <p:nvSpPr>
          <p:cNvPr id="11" name="Title 10"/>
          <p:cNvSpPr>
            <a:spLocks noGrp="1"/>
          </p:cNvSpPr>
          <p:nvPr>
            <p:ph type="title"/>
          </p:nvPr>
        </p:nvSpPr>
        <p:spPr/>
        <p:txBody>
          <a:bodyPr/>
          <a:lstStyle/>
          <a:p>
            <a:r>
              <a:rPr lang="en-US"/>
              <a:t>Click to edit Master title style</a:t>
            </a:r>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FB8546-80CB-4DFE-BD1D-85AF15588B75}" type="datetimeFigureOut">
              <a:rPr lang="en-GB" smtClean="0"/>
              <a:t>19/06/2019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C620D90-7E38-48D2-8F67-BD46CE526712}"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08FB8546-80CB-4DFE-BD1D-85AF15588B75}" type="datetimeFigureOut">
              <a:rPr lang="en-GB" smtClean="0"/>
              <a:t>19/06/2019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20D90-7E38-48D2-8F67-BD46CE526712}" type="slidenum">
              <a:rPr lang="en-GB" smtClean="0"/>
              <a:t>‹#›</a:t>
            </a:fld>
            <a:endParaRPr lang="en-GB"/>
          </a:p>
        </p:txBody>
      </p:sp>
      <p:sp>
        <p:nvSpPr>
          <p:cNvPr id="12" name="Title 1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9"/>
          <p:cNvSpPr>
            <a:spLocks noGrp="1"/>
          </p:cNvSpPr>
          <p:nvPr>
            <p:ph sz="quarter" idx="14"/>
          </p:nvPr>
        </p:nvSpPr>
        <p:spPr>
          <a:xfrm>
            <a:off x="4645151" y="2240280"/>
            <a:ext cx="3803904" cy="38770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FB8546-80CB-4DFE-BD1D-85AF15588B75}" type="datetimeFigureOut">
              <a:rPr lang="en-GB" smtClean="0"/>
              <a:t>19/06/2019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C620D90-7E38-48D2-8F67-BD46CE526712}" type="slidenum">
              <a:rPr lang="en-GB" smtClean="0"/>
              <a:t>‹#›</a:t>
            </a:fld>
            <a:endParaRPr lang="en-GB"/>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FB8546-80CB-4DFE-BD1D-85AF15588B75}" type="datetimeFigureOut">
              <a:rPr lang="en-GB" smtClean="0"/>
              <a:t>19/06/2019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C620D90-7E38-48D2-8F67-BD46CE526712}" type="slidenum">
              <a:rPr lang="en-GB" smtClean="0"/>
              <a:t>‹#›</a:t>
            </a:fld>
            <a:endParaRPr lang="en-GB"/>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a:solidFill>
                    <a:schemeClr val="tx2">
                      <a:lumMod val="60000"/>
                      <a:lumOff val="40000"/>
                    </a:schemeClr>
                  </a:solidFill>
                  <a:latin typeface="Wingdings" pitchFamily="2" charset="2"/>
                </a:rPr>
                <a:t></a:t>
              </a: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B8546-80CB-4DFE-BD1D-85AF15588B75}" type="datetimeFigureOut">
              <a:rPr lang="en-GB" smtClean="0"/>
              <a:t>19/06/2019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C620D90-7E38-48D2-8F67-BD46CE526712}"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a:t>Click to edit Master title style</a:t>
            </a:r>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FB8546-80CB-4DFE-BD1D-85AF15588B75}" type="datetimeFigureOut">
              <a:rPr lang="en-GB" smtClean="0"/>
              <a:t>19/06/2019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20D90-7E38-48D2-8F67-BD46CE526712}"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a:t>Click to edit Master title style</a:t>
            </a:r>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FB8546-80CB-4DFE-BD1D-85AF15588B75}" type="datetimeFigureOut">
              <a:rPr lang="en-GB" smtClean="0"/>
              <a:t>19/06/2019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C620D90-7E38-48D2-8F67-BD46CE526712}" type="slidenum">
              <a:rPr lang="en-GB" smtClean="0"/>
              <a:t>‹#›</a:t>
            </a:fld>
            <a:endParaRPr lang="en-GB"/>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08FB8546-80CB-4DFE-BD1D-85AF15588B75}" type="datetimeFigureOut">
              <a:rPr lang="en-GB" smtClean="0"/>
              <a:t>19/06/2019</a:t>
            </a:fld>
            <a:endParaRPr lang="en-GB"/>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GB"/>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6C620D90-7E38-48D2-8F67-BD46CE526712}"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1556792"/>
            <a:ext cx="6777318" cy="1731982"/>
          </a:xfrm>
        </p:spPr>
        <p:txBody>
          <a:bodyPr>
            <a:normAutofit fontScale="90000"/>
          </a:bodyPr>
          <a:lstStyle/>
          <a:p>
            <a:r>
              <a:rPr lang="en-GB" dirty="0"/>
              <a:t>Culture and Ethnicity: Critical Factors in Irish Early Intervention Services.</a:t>
            </a:r>
          </a:p>
        </p:txBody>
      </p:sp>
      <p:sp>
        <p:nvSpPr>
          <p:cNvPr id="3" name="Subtitle 2"/>
          <p:cNvSpPr>
            <a:spLocks noGrp="1"/>
          </p:cNvSpPr>
          <p:nvPr>
            <p:ph type="subTitle" idx="1"/>
          </p:nvPr>
        </p:nvSpPr>
        <p:spPr>
          <a:xfrm>
            <a:off x="2267744" y="5085184"/>
            <a:ext cx="6400800" cy="1201688"/>
          </a:xfrm>
        </p:spPr>
        <p:txBody>
          <a:bodyPr>
            <a:normAutofit fontScale="77500" lnSpcReduction="20000"/>
          </a:bodyPr>
          <a:lstStyle/>
          <a:p>
            <a:pPr algn="r"/>
            <a:r>
              <a:rPr lang="en-GB" dirty="0"/>
              <a:t>Presented by: </a:t>
            </a:r>
            <a:r>
              <a:rPr lang="en-GB" dirty="0" err="1"/>
              <a:t>Ndemazia</a:t>
            </a:r>
            <a:r>
              <a:rPr lang="en-GB" dirty="0"/>
              <a:t> </a:t>
            </a:r>
            <a:r>
              <a:rPr lang="en-GB" dirty="0" err="1"/>
              <a:t>Asonglefack</a:t>
            </a:r>
            <a:r>
              <a:rPr lang="en-GB" dirty="0"/>
              <a:t> </a:t>
            </a:r>
            <a:r>
              <a:rPr lang="en-GB" dirty="0" err="1"/>
              <a:t>Jingwa</a:t>
            </a:r>
            <a:endParaRPr lang="en-GB" dirty="0"/>
          </a:p>
          <a:p>
            <a:pPr algn="r"/>
            <a:r>
              <a:rPr lang="en-GB" dirty="0"/>
              <a:t>PhD Student</a:t>
            </a:r>
          </a:p>
          <a:p>
            <a:pPr algn="r"/>
            <a:r>
              <a:rPr lang="en-GB" dirty="0"/>
              <a:t>University College Cork</a:t>
            </a:r>
          </a:p>
          <a:p>
            <a:pPr algn="r"/>
            <a:r>
              <a:rPr lang="en-GB" dirty="0"/>
              <a:t>14</a:t>
            </a:r>
            <a:r>
              <a:rPr lang="en-GB" baseline="30000" dirty="0"/>
              <a:t>th</a:t>
            </a:r>
            <a:r>
              <a:rPr lang="en-GB" dirty="0"/>
              <a:t> June 2019</a:t>
            </a:r>
          </a:p>
          <a:p>
            <a:pPr algn="r"/>
            <a:endParaRPr lang="en-GB" dirty="0"/>
          </a:p>
          <a:p>
            <a:pPr algn="r"/>
            <a:endParaRPr lang="en-GB" dirty="0"/>
          </a:p>
          <a:p>
            <a:endParaRPr lang="en-GB" dirty="0"/>
          </a:p>
        </p:txBody>
      </p:sp>
    </p:spTree>
    <p:extLst>
      <p:ext uri="{BB962C8B-B14F-4D97-AF65-F5344CB8AC3E}">
        <p14:creationId xmlns:p14="http://schemas.microsoft.com/office/powerpoint/2010/main" val="414080325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284984"/>
            <a:ext cx="7756263" cy="1054250"/>
          </a:xfrm>
        </p:spPr>
        <p:txBody>
          <a:bodyPr/>
          <a:lstStyle/>
          <a:p>
            <a:r>
              <a:rPr lang="en-GB" dirty="0"/>
              <a:t>Thank You!</a:t>
            </a:r>
          </a:p>
        </p:txBody>
      </p:sp>
    </p:spTree>
    <p:extLst>
      <p:ext uri="{BB962C8B-B14F-4D97-AF65-F5344CB8AC3E}">
        <p14:creationId xmlns:p14="http://schemas.microsoft.com/office/powerpoint/2010/main" val="382234077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348880"/>
            <a:ext cx="7756263" cy="2592288"/>
          </a:xfrm>
        </p:spPr>
        <p:txBody>
          <a:bodyPr/>
          <a:lstStyle/>
          <a:p>
            <a:r>
              <a:rPr lang="en-GB" dirty="0"/>
              <a:t>Feedback</a:t>
            </a:r>
          </a:p>
        </p:txBody>
      </p:sp>
    </p:spTree>
    <p:extLst>
      <p:ext uri="{BB962C8B-B14F-4D97-AF65-F5344CB8AC3E}">
        <p14:creationId xmlns:p14="http://schemas.microsoft.com/office/powerpoint/2010/main" val="386155785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GB" dirty="0"/>
              <a:t>Ireland moved from emigration in the past to immigration in the 1990s from different parts of the world, including Africa.</a:t>
            </a:r>
          </a:p>
          <a:p>
            <a:r>
              <a:rPr lang="en-GB" dirty="0"/>
              <a:t>Opportunities in terms of enrichment for all inhabitants. </a:t>
            </a:r>
          </a:p>
          <a:p>
            <a:r>
              <a:rPr lang="en-GB" dirty="0"/>
              <a:t>Challenges in terms of integrating immigrants at an individual and group/societal level (Immigrant Council of Ireland, 2016). </a:t>
            </a:r>
          </a:p>
          <a:p>
            <a:r>
              <a:rPr lang="en-GB" dirty="0"/>
              <a:t>Culture and identity are important in the health sector in terms of: shaping people’s definitions, perceptions of and response to health and illness; and influencing how people approach and respond to health services (Martin, 2002).</a:t>
            </a:r>
          </a:p>
          <a:p>
            <a:r>
              <a:rPr lang="en-IE" dirty="0"/>
              <a:t>Increased need for “culturally sensitive” and “culturally appropriate” services and programs for people with disabilities (</a:t>
            </a:r>
            <a:r>
              <a:rPr lang="en-IE" dirty="0" err="1"/>
              <a:t>Groce</a:t>
            </a:r>
            <a:r>
              <a:rPr lang="en-IE" dirty="0"/>
              <a:t>, 2005).</a:t>
            </a:r>
            <a:endParaRPr lang="en-GB" dirty="0"/>
          </a:p>
          <a:p>
            <a:endParaRPr lang="en-GB" dirty="0"/>
          </a:p>
        </p:txBody>
      </p:sp>
      <p:sp>
        <p:nvSpPr>
          <p:cNvPr id="2" name="Title 1"/>
          <p:cNvSpPr>
            <a:spLocks noGrp="1"/>
          </p:cNvSpPr>
          <p:nvPr>
            <p:ph type="title"/>
          </p:nvPr>
        </p:nvSpPr>
        <p:spPr/>
        <p:txBody>
          <a:bodyPr/>
          <a:lstStyle/>
          <a:p>
            <a:r>
              <a:rPr lang="en-GB" sz="4800" dirty="0"/>
              <a:t>Research Overview</a:t>
            </a:r>
          </a:p>
        </p:txBody>
      </p:sp>
    </p:spTree>
    <p:extLst>
      <p:ext uri="{BB962C8B-B14F-4D97-AF65-F5344CB8AC3E}">
        <p14:creationId xmlns:p14="http://schemas.microsoft.com/office/powerpoint/2010/main" val="4654523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marL="0" indent="0">
              <a:buNone/>
            </a:pPr>
            <a:r>
              <a:rPr lang="en-GB" dirty="0"/>
              <a:t>Studies in the USA and Canada indicate:</a:t>
            </a:r>
          </a:p>
          <a:p>
            <a:pPr marL="0" indent="0">
              <a:buNone/>
            </a:pPr>
            <a:r>
              <a:rPr lang="en-GB" dirty="0"/>
              <a:t>-Discrimination</a:t>
            </a:r>
          </a:p>
          <a:p>
            <a:pPr marL="0" indent="0">
              <a:buNone/>
            </a:pPr>
            <a:r>
              <a:rPr lang="en-GB" dirty="0"/>
              <a:t>-Oppression in power relationships in accessing disability services</a:t>
            </a:r>
          </a:p>
          <a:p>
            <a:pPr marL="0" indent="0">
              <a:buNone/>
            </a:pPr>
            <a:r>
              <a:rPr lang="en-GB" dirty="0"/>
              <a:t>-</a:t>
            </a:r>
            <a:r>
              <a:rPr lang="en-IE" dirty="0"/>
              <a:t>Not being provided with necessary services in an appropriate manner (</a:t>
            </a:r>
            <a:r>
              <a:rPr lang="en-GB" dirty="0"/>
              <a:t>Simon, 2001; </a:t>
            </a:r>
            <a:r>
              <a:rPr lang="en-GB" dirty="0" err="1"/>
              <a:t>Balcazar</a:t>
            </a:r>
            <a:r>
              <a:rPr lang="en-GB" dirty="0"/>
              <a:t>, </a:t>
            </a:r>
            <a:r>
              <a:rPr lang="en-GB" i="1" dirty="0"/>
              <a:t>et al</a:t>
            </a:r>
            <a:r>
              <a:rPr lang="en-GB" dirty="0"/>
              <a:t>., 2012) </a:t>
            </a:r>
          </a:p>
          <a:p>
            <a:pPr marL="0" indent="0">
              <a:buNone/>
            </a:pPr>
            <a:endParaRPr lang="en-IE" dirty="0"/>
          </a:p>
          <a:p>
            <a:pPr marL="0" indent="0">
              <a:buNone/>
            </a:pPr>
            <a:r>
              <a:rPr lang="en-IE" dirty="0"/>
              <a:t>Is this the case in Ireland? </a:t>
            </a:r>
          </a:p>
          <a:p>
            <a:pPr marL="0" indent="0">
              <a:buNone/>
            </a:pPr>
            <a:endParaRPr lang="en-IE" dirty="0"/>
          </a:p>
          <a:p>
            <a:pPr marL="0" indent="0">
              <a:buNone/>
            </a:pPr>
            <a:r>
              <a:rPr lang="en-IE" dirty="0"/>
              <a:t>This study sets out to investigate the above, given that there is no current literature on the experiences of immigrant families of children with disabilities accessing Irish Early Intervention services.</a:t>
            </a:r>
          </a:p>
        </p:txBody>
      </p:sp>
      <p:sp>
        <p:nvSpPr>
          <p:cNvPr id="3" name="Title 2"/>
          <p:cNvSpPr>
            <a:spLocks noGrp="1"/>
          </p:cNvSpPr>
          <p:nvPr>
            <p:ph type="title"/>
          </p:nvPr>
        </p:nvSpPr>
        <p:spPr/>
        <p:txBody>
          <a:bodyPr/>
          <a:lstStyle/>
          <a:p>
            <a:r>
              <a:rPr lang="en-GB" dirty="0"/>
              <a:t>Contemporary Studies</a:t>
            </a:r>
            <a:endParaRPr lang="en-IE" dirty="0"/>
          </a:p>
        </p:txBody>
      </p:sp>
    </p:spTree>
    <p:extLst>
      <p:ext uri="{BB962C8B-B14F-4D97-AF65-F5344CB8AC3E}">
        <p14:creationId xmlns:p14="http://schemas.microsoft.com/office/powerpoint/2010/main" val="71070284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This is a qualitative study of </a:t>
            </a:r>
            <a:r>
              <a:rPr lang="en-IE" dirty="0"/>
              <a:t>the lived experiences of African immigrant parents of children with disabilities in relation to access and utilisation of Irish Early Intervention services and ways in which these could be enhanced. </a:t>
            </a:r>
          </a:p>
          <a:p>
            <a:r>
              <a:rPr lang="en-IE" dirty="0"/>
              <a:t>The research will investigate how cultural perceptions affect the way African immigrant parents of children with disabilities approach and relate to Early Intervention services in Ireland, and how the idea of cultural competence may be useful in understanding how professionals working in Early Intervention services understand and work with African immigrant parents of children with disabilities. </a:t>
            </a:r>
          </a:p>
          <a:p>
            <a:endParaRPr lang="en-GB" dirty="0"/>
          </a:p>
        </p:txBody>
      </p:sp>
      <p:sp>
        <p:nvSpPr>
          <p:cNvPr id="2" name="Title 1"/>
          <p:cNvSpPr>
            <a:spLocks noGrp="1"/>
          </p:cNvSpPr>
          <p:nvPr>
            <p:ph type="title"/>
          </p:nvPr>
        </p:nvSpPr>
        <p:spPr/>
        <p:txBody>
          <a:bodyPr/>
          <a:lstStyle/>
          <a:p>
            <a:r>
              <a:rPr lang="en-GB" dirty="0"/>
              <a:t>Research Focus</a:t>
            </a:r>
          </a:p>
        </p:txBody>
      </p:sp>
    </p:spTree>
    <p:extLst>
      <p:ext uri="{BB962C8B-B14F-4D97-AF65-F5344CB8AC3E}">
        <p14:creationId xmlns:p14="http://schemas.microsoft.com/office/powerpoint/2010/main" val="10474256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a:t>Semi-structured individual interviews of African parents and healthcare professionals and in-depth review of related literature will be applied. </a:t>
            </a:r>
          </a:p>
          <a:p>
            <a:pPr marL="0" indent="0">
              <a:buNone/>
            </a:pPr>
            <a:endParaRPr lang="en-GB" dirty="0"/>
          </a:p>
          <a:p>
            <a:r>
              <a:rPr lang="en-IE" dirty="0"/>
              <a:t>Thematic content analysis will be used to analyse data.</a:t>
            </a:r>
            <a:endParaRPr lang="en-GB" dirty="0"/>
          </a:p>
          <a:p>
            <a:pPr marL="0" indent="0">
              <a:buNone/>
            </a:pPr>
            <a:endParaRPr lang="en-GB" dirty="0"/>
          </a:p>
        </p:txBody>
      </p:sp>
      <p:sp>
        <p:nvSpPr>
          <p:cNvPr id="3" name="Title 2"/>
          <p:cNvSpPr>
            <a:spLocks noGrp="1"/>
          </p:cNvSpPr>
          <p:nvPr>
            <p:ph type="title"/>
          </p:nvPr>
        </p:nvSpPr>
        <p:spPr/>
        <p:txBody>
          <a:bodyPr/>
          <a:lstStyle/>
          <a:p>
            <a:r>
              <a:rPr lang="en-GB" dirty="0"/>
              <a:t>Method</a:t>
            </a:r>
          </a:p>
        </p:txBody>
      </p:sp>
    </p:spTree>
    <p:extLst>
      <p:ext uri="{BB962C8B-B14F-4D97-AF65-F5344CB8AC3E}">
        <p14:creationId xmlns:p14="http://schemas.microsoft.com/office/powerpoint/2010/main" val="38611616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GB" sz="2900" b="1" i="1" u="sng" dirty="0"/>
              <a:t>From Parents</a:t>
            </a:r>
            <a:r>
              <a:rPr lang="en-GB" sz="2900" i="1" dirty="0"/>
              <a:t>:</a:t>
            </a:r>
          </a:p>
          <a:p>
            <a:r>
              <a:rPr lang="en-GB" dirty="0"/>
              <a:t>General feeling of gratitude (bonus)</a:t>
            </a:r>
          </a:p>
          <a:p>
            <a:pPr>
              <a:buFont typeface="Wingdings" panose="05000000000000000000" pitchFamily="2" charset="2"/>
              <a:buChar char="v"/>
            </a:pPr>
            <a:r>
              <a:rPr lang="en-GB" dirty="0"/>
              <a:t>Different Perceptions of disability (language, meanings, cure, intervention)</a:t>
            </a:r>
          </a:p>
          <a:p>
            <a:pPr>
              <a:buFont typeface="Wingdings" panose="05000000000000000000" pitchFamily="2" charset="2"/>
              <a:buChar char="v"/>
            </a:pPr>
            <a:r>
              <a:rPr lang="en-GB" dirty="0"/>
              <a:t>Differences in Culture/insensitivity (relay of diagnosis, office meetings/authority) –This raises the need for staff to educate themselves on the culture of their clients.</a:t>
            </a:r>
          </a:p>
          <a:p>
            <a:pPr>
              <a:buFont typeface="Wingdings" panose="05000000000000000000" pitchFamily="2" charset="2"/>
              <a:buChar char="v"/>
            </a:pPr>
            <a:r>
              <a:rPr lang="en-GB" dirty="0"/>
              <a:t>Lack of Awareness of services and how the system works (public education through open sessions in the community)</a:t>
            </a:r>
          </a:p>
          <a:p>
            <a:pPr>
              <a:buFont typeface="Wingdings" panose="05000000000000000000" pitchFamily="2" charset="2"/>
              <a:buChar char="v"/>
            </a:pPr>
            <a:r>
              <a:rPr lang="en-GB" dirty="0"/>
              <a:t>Misallocation of resources</a:t>
            </a:r>
          </a:p>
          <a:p>
            <a:pPr>
              <a:buFont typeface="Wingdings" panose="05000000000000000000" pitchFamily="2" charset="2"/>
              <a:buChar char="v"/>
            </a:pPr>
            <a:endParaRPr lang="en-GB" dirty="0"/>
          </a:p>
          <a:p>
            <a:pPr marL="0" indent="0">
              <a:buNone/>
            </a:pPr>
            <a:endParaRPr lang="en-GB" sz="2900" b="1" i="1" u="sng" dirty="0"/>
          </a:p>
          <a:p>
            <a:pPr marL="0" indent="0">
              <a:buNone/>
            </a:pPr>
            <a:endParaRPr lang="en-GB" dirty="0"/>
          </a:p>
        </p:txBody>
      </p:sp>
      <p:sp>
        <p:nvSpPr>
          <p:cNvPr id="3" name="Title 2"/>
          <p:cNvSpPr>
            <a:spLocks noGrp="1"/>
          </p:cNvSpPr>
          <p:nvPr>
            <p:ph type="title"/>
          </p:nvPr>
        </p:nvSpPr>
        <p:spPr/>
        <p:txBody>
          <a:bodyPr/>
          <a:lstStyle/>
          <a:p>
            <a:r>
              <a:rPr lang="en-GB" dirty="0"/>
              <a:t>Emerging themes</a:t>
            </a:r>
          </a:p>
        </p:txBody>
      </p:sp>
    </p:spTree>
    <p:extLst>
      <p:ext uri="{BB962C8B-B14F-4D97-AF65-F5344CB8AC3E}">
        <p14:creationId xmlns:p14="http://schemas.microsoft.com/office/powerpoint/2010/main" val="59761097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0" indent="0">
              <a:buNone/>
            </a:pPr>
            <a:r>
              <a:rPr lang="en-GB" sz="2900" b="1" i="1" u="sng" dirty="0"/>
              <a:t>Parents Continued…</a:t>
            </a:r>
          </a:p>
          <a:p>
            <a:pPr>
              <a:buFont typeface="Wingdings" panose="05000000000000000000" pitchFamily="2" charset="2"/>
              <a:buChar char="v"/>
            </a:pPr>
            <a:r>
              <a:rPr lang="en-GB" dirty="0"/>
              <a:t>Not enough information given to parents.</a:t>
            </a:r>
          </a:p>
          <a:p>
            <a:pPr>
              <a:buFont typeface="Wingdings" panose="05000000000000000000" pitchFamily="2" charset="2"/>
              <a:buChar char="v"/>
            </a:pPr>
            <a:r>
              <a:rPr lang="en-GB" dirty="0"/>
              <a:t>Need for incorporation of African diets by professionals.</a:t>
            </a:r>
          </a:p>
          <a:p>
            <a:pPr>
              <a:buFont typeface="Wingdings" panose="05000000000000000000" pitchFamily="2" charset="2"/>
              <a:buChar char="v"/>
            </a:pPr>
            <a:r>
              <a:rPr lang="en-GB" dirty="0"/>
              <a:t>Going with the flow to avoid being hurt - The need for the African community to speak out rather than go with the flow.</a:t>
            </a:r>
          </a:p>
          <a:p>
            <a:pPr>
              <a:buFont typeface="Wingdings" panose="05000000000000000000" pitchFamily="2" charset="2"/>
              <a:buChar char="v"/>
            </a:pPr>
            <a:r>
              <a:rPr lang="en-GB" dirty="0"/>
              <a:t>Allocation of an advocate in disability services for the needs of immigrant families of children with disabilities from the same area of origin.</a:t>
            </a:r>
          </a:p>
          <a:p>
            <a:pPr>
              <a:buFont typeface="Wingdings" panose="05000000000000000000" pitchFamily="2" charset="2"/>
              <a:buChar char="v"/>
            </a:pPr>
            <a:r>
              <a:rPr lang="en-GB" dirty="0"/>
              <a:t>African cultural perceptions as barriers.</a:t>
            </a:r>
          </a:p>
          <a:p>
            <a:pPr>
              <a:buFont typeface="Wingdings" panose="05000000000000000000" pitchFamily="2" charset="2"/>
              <a:buChar char="v"/>
            </a:pPr>
            <a:r>
              <a:rPr lang="en-GB" dirty="0"/>
              <a:t>Lack of family support.</a:t>
            </a:r>
          </a:p>
          <a:p>
            <a:pPr>
              <a:buFont typeface="Wingdings" panose="05000000000000000000" pitchFamily="2" charset="2"/>
              <a:buChar char="v"/>
            </a:pPr>
            <a:r>
              <a:rPr lang="en-GB" dirty="0"/>
              <a:t>Social Isolation – the need for a gathering of parents of children with disabilities once or twice a year.</a:t>
            </a:r>
          </a:p>
          <a:p>
            <a:pPr>
              <a:buFont typeface="Wingdings" panose="05000000000000000000" pitchFamily="2" charset="2"/>
              <a:buChar char="v"/>
            </a:pPr>
            <a:endParaRPr lang="en-GB" dirty="0"/>
          </a:p>
          <a:p>
            <a:endParaRPr lang="en-GB" dirty="0"/>
          </a:p>
        </p:txBody>
      </p:sp>
      <p:sp>
        <p:nvSpPr>
          <p:cNvPr id="3" name="Title 2"/>
          <p:cNvSpPr>
            <a:spLocks noGrp="1"/>
          </p:cNvSpPr>
          <p:nvPr>
            <p:ph type="title"/>
          </p:nvPr>
        </p:nvSpPr>
        <p:spPr/>
        <p:txBody>
          <a:bodyPr/>
          <a:lstStyle/>
          <a:p>
            <a:r>
              <a:rPr lang="en-GB" dirty="0"/>
              <a:t>Emerging themes</a:t>
            </a:r>
          </a:p>
        </p:txBody>
      </p:sp>
    </p:spTree>
    <p:extLst>
      <p:ext uri="{BB962C8B-B14F-4D97-AF65-F5344CB8AC3E}">
        <p14:creationId xmlns:p14="http://schemas.microsoft.com/office/powerpoint/2010/main" val="32713871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GB" sz="2900" b="1" i="1" u="sng" dirty="0"/>
              <a:t>From Professionals:</a:t>
            </a:r>
          </a:p>
          <a:p>
            <a:pPr>
              <a:buFont typeface="Wingdings" panose="05000000000000000000" pitchFamily="2" charset="2"/>
              <a:buChar char="v"/>
            </a:pPr>
            <a:r>
              <a:rPr lang="en-GB" dirty="0"/>
              <a:t>Language barriers.</a:t>
            </a:r>
          </a:p>
          <a:p>
            <a:pPr>
              <a:buFont typeface="Wingdings" panose="05000000000000000000" pitchFamily="2" charset="2"/>
              <a:buChar char="v"/>
            </a:pPr>
            <a:r>
              <a:rPr lang="en-GB" dirty="0"/>
              <a:t>Cultural competence education and training –mandatory.</a:t>
            </a:r>
          </a:p>
          <a:p>
            <a:pPr>
              <a:buFont typeface="Wingdings" panose="05000000000000000000" pitchFamily="2" charset="2"/>
              <a:buChar char="v"/>
            </a:pPr>
            <a:r>
              <a:rPr lang="en-GB" dirty="0"/>
              <a:t>Early Intervention Service configuration seems  to have been deliberately made complex and keeps changing, making it difficult to navigate the system, more so for African parents due to unfamiliarity with Irish systems. </a:t>
            </a:r>
          </a:p>
          <a:p>
            <a:pPr>
              <a:buFont typeface="Wingdings" panose="05000000000000000000" pitchFamily="2" charset="2"/>
              <a:buChar char="v"/>
            </a:pPr>
            <a:r>
              <a:rPr lang="en-GB" dirty="0"/>
              <a:t>Parental perceptions of disability.</a:t>
            </a:r>
          </a:p>
          <a:p>
            <a:pPr>
              <a:buFont typeface="Wingdings" panose="05000000000000000000" pitchFamily="2" charset="2"/>
              <a:buChar char="v"/>
            </a:pPr>
            <a:r>
              <a:rPr lang="en-GB" dirty="0"/>
              <a:t>Lack of resources to sometime s give more time to ‘struggling’ parents.</a:t>
            </a:r>
          </a:p>
          <a:p>
            <a:pPr>
              <a:buFont typeface="Wingdings" panose="05000000000000000000" pitchFamily="2" charset="2"/>
              <a:buChar char="v"/>
            </a:pPr>
            <a:r>
              <a:rPr lang="en-GB" dirty="0"/>
              <a:t>Need for more research into the needs of immigrant parents of children with disabilities.</a:t>
            </a:r>
          </a:p>
          <a:p>
            <a:endParaRPr lang="en-GB" dirty="0"/>
          </a:p>
        </p:txBody>
      </p:sp>
      <p:sp>
        <p:nvSpPr>
          <p:cNvPr id="3" name="Title 2"/>
          <p:cNvSpPr>
            <a:spLocks noGrp="1"/>
          </p:cNvSpPr>
          <p:nvPr>
            <p:ph type="title"/>
          </p:nvPr>
        </p:nvSpPr>
        <p:spPr/>
        <p:txBody>
          <a:bodyPr/>
          <a:lstStyle/>
          <a:p>
            <a:r>
              <a:rPr lang="en-GB" dirty="0"/>
              <a:t>Emerging themes</a:t>
            </a:r>
          </a:p>
        </p:txBody>
      </p:sp>
    </p:spTree>
    <p:extLst>
      <p:ext uri="{BB962C8B-B14F-4D97-AF65-F5344CB8AC3E}">
        <p14:creationId xmlns:p14="http://schemas.microsoft.com/office/powerpoint/2010/main" val="36145462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1988840"/>
            <a:ext cx="7745505" cy="4392488"/>
          </a:xfrm>
        </p:spPr>
        <p:txBody>
          <a:bodyPr>
            <a:normAutofit fontScale="92500" lnSpcReduction="10000"/>
          </a:bodyPr>
          <a:lstStyle/>
          <a:p>
            <a:pPr>
              <a:buClr>
                <a:srgbClr val="873624"/>
              </a:buClr>
            </a:pPr>
            <a:r>
              <a:rPr lang="en-GB" sz="1800" dirty="0" err="1"/>
              <a:t>Balcazar</a:t>
            </a:r>
            <a:r>
              <a:rPr lang="en-GB" sz="1800" dirty="0"/>
              <a:t>, F. E., Suarez-</a:t>
            </a:r>
            <a:r>
              <a:rPr lang="en-GB" sz="1800" dirty="0" err="1"/>
              <a:t>Balcazar</a:t>
            </a:r>
            <a:r>
              <a:rPr lang="en-GB" sz="1800" dirty="0"/>
              <a:t>, Y., </a:t>
            </a:r>
            <a:r>
              <a:rPr lang="en-GB" sz="1800" dirty="0" err="1"/>
              <a:t>Adames</a:t>
            </a:r>
            <a:r>
              <a:rPr lang="en-GB" sz="1800" dirty="0"/>
              <a:t>, S. B., Keys, C. B., Garcia-Ramirez, M., &amp; </a:t>
            </a:r>
            <a:r>
              <a:rPr lang="en-GB" sz="1800" dirty="0" err="1"/>
              <a:t>Paloma</a:t>
            </a:r>
            <a:r>
              <a:rPr lang="en-GB" sz="1800" dirty="0"/>
              <a:t>, V. (2012) ‘A case study of liberation among Latino immigrant families who have children with disabilities’, </a:t>
            </a:r>
            <a:r>
              <a:rPr lang="en-GB" sz="1800" i="1" dirty="0"/>
              <a:t>American Journal of Community Psychology, </a:t>
            </a:r>
            <a:r>
              <a:rPr lang="en-GB" sz="1800" b="1" dirty="0"/>
              <a:t>49</a:t>
            </a:r>
            <a:r>
              <a:rPr lang="en-GB" sz="1800" dirty="0"/>
              <a:t>, 283-293.</a:t>
            </a:r>
          </a:p>
          <a:p>
            <a:pPr lvl="0">
              <a:buClr>
                <a:srgbClr val="873624"/>
              </a:buClr>
            </a:pPr>
            <a:r>
              <a:rPr lang="en-IE" sz="1800" dirty="0" err="1">
                <a:solidFill>
                  <a:prstClr val="black">
                    <a:lumMod val="85000"/>
                    <a:lumOff val="15000"/>
                  </a:prstClr>
                </a:solidFill>
              </a:rPr>
              <a:t>Groce</a:t>
            </a:r>
            <a:r>
              <a:rPr lang="en-IE" sz="1800" dirty="0">
                <a:solidFill>
                  <a:prstClr val="black">
                    <a:lumMod val="85000"/>
                    <a:lumOff val="15000"/>
                  </a:prstClr>
                </a:solidFill>
              </a:rPr>
              <a:t>, N. (2005) ‘Immigrants, Disability and rehabilitation’, In Stone, J. H. (2005) </a:t>
            </a:r>
            <a:r>
              <a:rPr lang="en-IE" sz="1800" i="1" dirty="0">
                <a:solidFill>
                  <a:prstClr val="black">
                    <a:lumMod val="85000"/>
                    <a:lumOff val="15000"/>
                  </a:prstClr>
                </a:solidFill>
              </a:rPr>
              <a:t>Culture and Disability: Providing Culturally Competent Services</a:t>
            </a:r>
            <a:r>
              <a:rPr lang="en-IE" sz="1800" dirty="0">
                <a:solidFill>
                  <a:prstClr val="black">
                    <a:lumMod val="85000"/>
                    <a:lumOff val="15000"/>
                  </a:prstClr>
                </a:solidFill>
              </a:rPr>
              <a:t>, London, Sage, Multicultural Aspects of Counselling Series 21, </a:t>
            </a:r>
            <a:r>
              <a:rPr lang="en-IE" sz="1800" dirty="0" err="1">
                <a:solidFill>
                  <a:prstClr val="black">
                    <a:lumMod val="85000"/>
                    <a:lumOff val="15000"/>
                  </a:prstClr>
                </a:solidFill>
              </a:rPr>
              <a:t>pp</a:t>
            </a:r>
            <a:r>
              <a:rPr lang="en-IE" sz="1800" dirty="0">
                <a:solidFill>
                  <a:prstClr val="black">
                    <a:lumMod val="85000"/>
                    <a:lumOff val="15000"/>
                  </a:prstClr>
                </a:solidFill>
              </a:rPr>
              <a:t> 1-14.</a:t>
            </a:r>
            <a:endParaRPr lang="en-GB" sz="2000" dirty="0"/>
          </a:p>
          <a:p>
            <a:pPr>
              <a:buClr>
                <a:srgbClr val="873624"/>
              </a:buClr>
            </a:pPr>
            <a:r>
              <a:rPr lang="en-GB" sz="1800" dirty="0"/>
              <a:t>Immigrant Council of Ireland (2016) ‘Submission to The Policing Authority Code of Ethics for An Garda Síochána’, Dublin 2, St Andrew Street. </a:t>
            </a:r>
            <a:endParaRPr lang="en-IE" sz="1800" dirty="0">
              <a:solidFill>
                <a:prstClr val="black">
                  <a:lumMod val="85000"/>
                  <a:lumOff val="15000"/>
                </a:prstClr>
              </a:solidFill>
            </a:endParaRPr>
          </a:p>
          <a:p>
            <a:pPr lvl="0">
              <a:buClr>
                <a:srgbClr val="873624"/>
              </a:buClr>
            </a:pPr>
            <a:r>
              <a:rPr lang="en-IE" sz="1800" dirty="0">
                <a:solidFill>
                  <a:prstClr val="black">
                    <a:lumMod val="85000"/>
                    <a:lumOff val="15000"/>
                  </a:prstClr>
                </a:solidFill>
              </a:rPr>
              <a:t>Martin, M., TD (2002), ‘Meeting the Challenges of Cultural Diversity in the Irish Health Sector: An Overview’, In NCCRI and IHSMI (2002) ‘Cultural Diversity in the Irish healthcare Sector: Towards the Development of Policy and practice Guidelines for organisations in the Health Sector’, pp. 3-8.</a:t>
            </a:r>
            <a:endParaRPr lang="en-GB" sz="1800" dirty="0"/>
          </a:p>
          <a:p>
            <a:pPr>
              <a:buClr>
                <a:srgbClr val="873624"/>
              </a:buClr>
            </a:pPr>
            <a:r>
              <a:rPr lang="en-GB" sz="1800" dirty="0"/>
              <a:t>Simon, M. (2001) ‘Beyond broken promises: Reflections on eliminating barriers to the success of minority youth with disabilities’, </a:t>
            </a:r>
            <a:r>
              <a:rPr lang="en-GB" sz="1800" i="1" dirty="0"/>
              <a:t>Journal of the Association for Persons with</a:t>
            </a:r>
            <a:r>
              <a:rPr lang="en-GB" sz="1800" dirty="0"/>
              <a:t> </a:t>
            </a:r>
            <a:r>
              <a:rPr lang="en-GB" sz="1800" i="1" dirty="0"/>
              <a:t>Severe Handicaps, </a:t>
            </a:r>
            <a:r>
              <a:rPr lang="en-GB" sz="1800" b="1" dirty="0"/>
              <a:t>26</a:t>
            </a:r>
            <a:r>
              <a:rPr lang="en-GB" sz="1800" dirty="0"/>
              <a:t>(3), 200-203.</a:t>
            </a:r>
          </a:p>
          <a:p>
            <a:endParaRPr lang="en-GB" sz="1800" dirty="0"/>
          </a:p>
          <a:p>
            <a:endParaRPr lang="en-GB" sz="1700" dirty="0"/>
          </a:p>
          <a:p>
            <a:endParaRPr lang="en-GB" dirty="0"/>
          </a:p>
        </p:txBody>
      </p:sp>
      <p:sp>
        <p:nvSpPr>
          <p:cNvPr id="3" name="Title 2"/>
          <p:cNvSpPr>
            <a:spLocks noGrp="1"/>
          </p:cNvSpPr>
          <p:nvPr>
            <p:ph type="title"/>
          </p:nvPr>
        </p:nvSpPr>
        <p:spPr/>
        <p:txBody>
          <a:bodyPr/>
          <a:lstStyle/>
          <a:p>
            <a:r>
              <a:rPr lang="en-GB" sz="4800" dirty="0"/>
              <a:t>References</a:t>
            </a:r>
          </a:p>
        </p:txBody>
      </p:sp>
    </p:spTree>
    <p:extLst>
      <p:ext uri="{BB962C8B-B14F-4D97-AF65-F5344CB8AC3E}">
        <p14:creationId xmlns:p14="http://schemas.microsoft.com/office/powerpoint/2010/main" val="11371279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749</TotalTime>
  <Words>861</Words>
  <Application>Microsoft Office PowerPoint</Application>
  <PresentationFormat>On-screen Show (4:3)</PresentationFormat>
  <Paragraphs>62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Book Antiqua</vt:lpstr>
      <vt:lpstr>Calibri</vt:lpstr>
      <vt:lpstr>Wingdings</vt:lpstr>
      <vt:lpstr>Hardcover</vt:lpstr>
      <vt:lpstr>Culture and Ethnicity: Critical Factors in Irish Early Intervention Services.</vt:lpstr>
      <vt:lpstr>Research Overview</vt:lpstr>
      <vt:lpstr>Contemporary Studies</vt:lpstr>
      <vt:lpstr>Research Focus</vt:lpstr>
      <vt:lpstr>Method</vt:lpstr>
      <vt:lpstr>Emerging themes</vt:lpstr>
      <vt:lpstr>Emerging themes</vt:lpstr>
      <vt:lpstr>Emerging themes</vt:lpstr>
      <vt:lpstr>References</vt:lpstr>
      <vt:lpstr>Thank You!</vt:lpstr>
      <vt:lpstr>Feedback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Culture and Ethnicity: Critical Factors in Irish Early Intervention Services.</dc:title>
  <dc:creator>simon</dc:creator>
  <cp:lastModifiedBy>CPD Officer</cp:lastModifiedBy>
  <cp:revision>102</cp:revision>
  <cp:lastPrinted>2017-10-05T19:37:27Z</cp:lastPrinted>
  <dcterms:created xsi:type="dcterms:W3CDTF">2017-04-30T21:09:57Z</dcterms:created>
  <dcterms:modified xsi:type="dcterms:W3CDTF">2019-06-19T13:27:29Z</dcterms:modified>
</cp:coreProperties>
</file>