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3" r:id="rId1"/>
  </p:sldMasterIdLst>
  <p:notesMasterIdLst>
    <p:notesMasterId r:id="rId22"/>
  </p:notesMasterIdLst>
  <p:handoutMasterIdLst>
    <p:handoutMasterId r:id="rId23"/>
  </p:handoutMasterIdLst>
  <p:sldIdLst>
    <p:sldId id="256" r:id="rId2"/>
    <p:sldId id="335" r:id="rId3"/>
    <p:sldId id="340" r:id="rId4"/>
    <p:sldId id="383" r:id="rId5"/>
    <p:sldId id="408" r:id="rId6"/>
    <p:sldId id="374" r:id="rId7"/>
    <p:sldId id="270" r:id="rId8"/>
    <p:sldId id="271" r:id="rId9"/>
    <p:sldId id="399" r:id="rId10"/>
    <p:sldId id="277" r:id="rId11"/>
    <p:sldId id="296" r:id="rId12"/>
    <p:sldId id="280" r:id="rId13"/>
    <p:sldId id="397" r:id="rId14"/>
    <p:sldId id="281" r:id="rId15"/>
    <p:sldId id="401" r:id="rId16"/>
    <p:sldId id="384" r:id="rId17"/>
    <p:sldId id="403" r:id="rId18"/>
    <p:sldId id="407" r:id="rId19"/>
    <p:sldId id="406" r:id="rId20"/>
    <p:sldId id="279" r:id="rId21"/>
  </p:sldIdLst>
  <p:sldSz cx="12192000" cy="6858000"/>
  <p:notesSz cx="6740525" cy="9867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87393B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89228" autoAdjust="0"/>
  </p:normalViewPr>
  <p:slideViewPr>
    <p:cSldViewPr snapToGrid="0">
      <p:cViewPr varScale="1">
        <p:scale>
          <a:sx n="76" d="100"/>
          <a:sy n="76" d="100"/>
        </p:scale>
        <p:origin x="636" y="9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0B1ADD-54E1-45E5-90BF-E77E9D931269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B8FFD62-CB9C-4A1D-9A5D-599E6D6F214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400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What is the purpose and role of Family Meetings for patients and families in a rehab hospital setting? </a:t>
          </a:r>
          <a:endParaRPr lang="en-US" sz="1400" b="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CB0938F3-A00B-49A9-95A5-6CC142A5466A}" type="parTrans" cxnId="{DA79E929-17A6-4835-864D-B6370514A09F}">
      <dgm:prSet/>
      <dgm:spPr/>
      <dgm:t>
        <a:bodyPr/>
        <a:lstStyle/>
        <a:p>
          <a:endParaRPr lang="en-US"/>
        </a:p>
      </dgm:t>
    </dgm:pt>
    <dgm:pt modelId="{F490B523-A6B8-42B0-BF52-8678F6722A22}" type="sibTrans" cxnId="{DA79E929-17A6-4835-864D-B6370514A09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22CA5956-EA92-4513-B6C0-BE57337A276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400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What are patients, family member and IDT member views and attitudes about Family Meetings and their participation within this forum? </a:t>
          </a:r>
          <a:endParaRPr lang="en-US" sz="1400" b="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85251127-279B-4754-8388-8276C93A454B}" type="parTrans" cxnId="{71A9C03C-87E3-4605-B837-6694A602C8A6}">
      <dgm:prSet/>
      <dgm:spPr/>
      <dgm:t>
        <a:bodyPr/>
        <a:lstStyle/>
        <a:p>
          <a:endParaRPr lang="en-US"/>
        </a:p>
      </dgm:t>
    </dgm:pt>
    <dgm:pt modelId="{F21A4668-1413-43CB-8C36-D0593B409CE5}" type="sibTrans" cxnId="{71A9C03C-87E3-4605-B837-6694A602C8A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46B3515A-151E-4798-A27C-205020797381}">
      <dgm:prSet custT="1"/>
      <dgm:spPr/>
      <dgm:t>
        <a:bodyPr/>
        <a:lstStyle/>
        <a:p>
          <a:pPr>
            <a:lnSpc>
              <a:spcPct val="100000"/>
            </a:lnSpc>
          </a:pPr>
          <a:endParaRPr lang="en-GB" sz="1200" b="0" dirty="0"/>
        </a:p>
        <a:p>
          <a:pPr>
            <a:lnSpc>
              <a:spcPct val="100000"/>
            </a:lnSpc>
          </a:pPr>
          <a:r>
            <a:rPr lang="en-GB" sz="1400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Are patients and their family members satisfied with the level of participation and control afforded to them at Family Meetings? </a:t>
          </a:r>
          <a:endParaRPr lang="en-US" sz="1400" b="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9DA561C4-FA2C-4227-8AE0-A55F603130AF}" type="parTrans" cxnId="{7A75FCF2-8E12-4464-BB03-C8A51DCBBCDF}">
      <dgm:prSet/>
      <dgm:spPr/>
      <dgm:t>
        <a:bodyPr/>
        <a:lstStyle/>
        <a:p>
          <a:endParaRPr lang="en-US"/>
        </a:p>
      </dgm:t>
    </dgm:pt>
    <dgm:pt modelId="{C8787A09-1D7E-46EE-A0FE-7CC20DBD7BA7}" type="sibTrans" cxnId="{7A75FCF2-8E12-4464-BB03-C8A51DCBBCD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5B7A39E-6492-43F7-BB5B-29DB0C04660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400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Do IDT members feel sufficiently trained in the skills required to participate in Family Meetings?</a:t>
          </a:r>
          <a:endParaRPr lang="en-US" sz="1400" b="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1BE556B-F648-4B3A-B903-EA0829DF580F}" type="parTrans" cxnId="{196D20BC-9593-4EF2-A94E-52A746B67EE1}">
      <dgm:prSet/>
      <dgm:spPr/>
      <dgm:t>
        <a:bodyPr/>
        <a:lstStyle/>
        <a:p>
          <a:endParaRPr lang="en-US"/>
        </a:p>
      </dgm:t>
    </dgm:pt>
    <dgm:pt modelId="{5B5AED1F-D489-4963-82DA-570858F2C930}" type="sibTrans" cxnId="{196D20BC-9593-4EF2-A94E-52A746B67EE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74B38FF-8AC0-4731-BFAC-2741FA5F5DE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400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Key objectives: service evaluation, quality assurance, changes and improvements to current practices will be made based on the findings of this study</a:t>
          </a:r>
          <a:r>
            <a:rPr lang="en-GB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.</a:t>
          </a:r>
          <a:endParaRPr lang="en-US" sz="14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59E524B1-C8AC-46DE-A43D-9677D65B1D0B}" type="parTrans" cxnId="{FB9A3286-6A4F-411B-B839-1B31677C8AAC}">
      <dgm:prSet/>
      <dgm:spPr/>
      <dgm:t>
        <a:bodyPr/>
        <a:lstStyle/>
        <a:p>
          <a:endParaRPr lang="en-US"/>
        </a:p>
      </dgm:t>
    </dgm:pt>
    <dgm:pt modelId="{FBC1529C-1345-4230-88C9-CD57CB46FC69}" type="sibTrans" cxnId="{FB9A3286-6A4F-411B-B839-1B31677C8AAC}">
      <dgm:prSet/>
      <dgm:spPr/>
      <dgm:t>
        <a:bodyPr/>
        <a:lstStyle/>
        <a:p>
          <a:endParaRPr lang="en-US"/>
        </a:p>
      </dgm:t>
    </dgm:pt>
    <dgm:pt modelId="{25F50F57-C3C2-4426-BB24-7268CC123294}" type="pres">
      <dgm:prSet presAssocID="{DD0B1ADD-54E1-45E5-90BF-E77E9D931269}" presName="root" presStyleCnt="0">
        <dgm:presLayoutVars>
          <dgm:dir/>
          <dgm:resizeHandles val="exact"/>
        </dgm:presLayoutVars>
      </dgm:prSet>
      <dgm:spPr/>
    </dgm:pt>
    <dgm:pt modelId="{8FD1FEC7-F00A-4395-81F7-DDFF49037688}" type="pres">
      <dgm:prSet presAssocID="{DD0B1ADD-54E1-45E5-90BF-E77E9D931269}" presName="container" presStyleCnt="0">
        <dgm:presLayoutVars>
          <dgm:dir/>
          <dgm:resizeHandles val="exact"/>
        </dgm:presLayoutVars>
      </dgm:prSet>
      <dgm:spPr/>
    </dgm:pt>
    <dgm:pt modelId="{DE2C8185-45C6-4CE9-8F2F-2AEDFEA3B7EA}" type="pres">
      <dgm:prSet presAssocID="{4B8FFD62-CB9C-4A1D-9A5D-599E6D6F214C}" presName="compNode" presStyleCnt="0"/>
      <dgm:spPr/>
    </dgm:pt>
    <dgm:pt modelId="{CC9968BE-821E-4407-98BD-B41FE24CD5DA}" type="pres">
      <dgm:prSet presAssocID="{4B8FFD62-CB9C-4A1D-9A5D-599E6D6F214C}" presName="iconBgRect" presStyleLbl="bgShp" presStyleIdx="0" presStyleCnt="5"/>
      <dgm:spPr/>
    </dgm:pt>
    <dgm:pt modelId="{3795B7FF-2F1E-4BF4-8A8C-C6FCB65DEA90}" type="pres">
      <dgm:prSet presAssocID="{4B8FFD62-CB9C-4A1D-9A5D-599E6D6F214C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spital"/>
        </a:ext>
      </dgm:extLst>
    </dgm:pt>
    <dgm:pt modelId="{F8717B2E-080E-4831-A30D-87220ABE2B0A}" type="pres">
      <dgm:prSet presAssocID="{4B8FFD62-CB9C-4A1D-9A5D-599E6D6F214C}" presName="spaceRect" presStyleCnt="0"/>
      <dgm:spPr/>
    </dgm:pt>
    <dgm:pt modelId="{CDEF29FC-9A6E-4A7A-8800-1C268E0DB654}" type="pres">
      <dgm:prSet presAssocID="{4B8FFD62-CB9C-4A1D-9A5D-599E6D6F214C}" presName="textRect" presStyleLbl="revTx" presStyleIdx="0" presStyleCnt="5">
        <dgm:presLayoutVars>
          <dgm:chMax val="1"/>
          <dgm:chPref val="1"/>
        </dgm:presLayoutVars>
      </dgm:prSet>
      <dgm:spPr/>
    </dgm:pt>
    <dgm:pt modelId="{138CC11B-7AEA-4530-A82F-1E2D38FC8A84}" type="pres">
      <dgm:prSet presAssocID="{F490B523-A6B8-42B0-BF52-8678F6722A22}" presName="sibTrans" presStyleLbl="sibTrans2D1" presStyleIdx="0" presStyleCnt="0"/>
      <dgm:spPr/>
    </dgm:pt>
    <dgm:pt modelId="{D50B56C6-F2FD-4672-8EE5-E177B15D91C7}" type="pres">
      <dgm:prSet presAssocID="{22CA5956-EA92-4513-B6C0-BE57337A2762}" presName="compNode" presStyleCnt="0"/>
      <dgm:spPr/>
    </dgm:pt>
    <dgm:pt modelId="{4103623B-FB14-484D-B512-296B0492712C}" type="pres">
      <dgm:prSet presAssocID="{22CA5956-EA92-4513-B6C0-BE57337A2762}" presName="iconBgRect" presStyleLbl="bgShp" presStyleIdx="1" presStyleCnt="5"/>
      <dgm:spPr/>
    </dgm:pt>
    <dgm:pt modelId="{BE7DB666-DC0B-456F-89EF-61FB8021EA8A}" type="pres">
      <dgm:prSet presAssocID="{22CA5956-EA92-4513-B6C0-BE57337A2762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D24CBEC5-EB70-46AF-B6CF-A870E07A9E09}" type="pres">
      <dgm:prSet presAssocID="{22CA5956-EA92-4513-B6C0-BE57337A2762}" presName="spaceRect" presStyleCnt="0"/>
      <dgm:spPr/>
    </dgm:pt>
    <dgm:pt modelId="{B9D7B7B9-F448-4E06-9F1E-A2B1E6EF585D}" type="pres">
      <dgm:prSet presAssocID="{22CA5956-EA92-4513-B6C0-BE57337A2762}" presName="textRect" presStyleLbl="revTx" presStyleIdx="1" presStyleCnt="5">
        <dgm:presLayoutVars>
          <dgm:chMax val="1"/>
          <dgm:chPref val="1"/>
        </dgm:presLayoutVars>
      </dgm:prSet>
      <dgm:spPr/>
    </dgm:pt>
    <dgm:pt modelId="{80953732-E8C5-4A60-8E36-124FAF25508F}" type="pres">
      <dgm:prSet presAssocID="{F21A4668-1413-43CB-8C36-D0593B409CE5}" presName="sibTrans" presStyleLbl="sibTrans2D1" presStyleIdx="0" presStyleCnt="0"/>
      <dgm:spPr/>
    </dgm:pt>
    <dgm:pt modelId="{EB3B223A-05A6-46CE-ADC2-6AD9D5BDF13F}" type="pres">
      <dgm:prSet presAssocID="{46B3515A-151E-4798-A27C-205020797381}" presName="compNode" presStyleCnt="0"/>
      <dgm:spPr/>
    </dgm:pt>
    <dgm:pt modelId="{896702F2-A9AF-4B98-B472-B84EC16BB5E2}" type="pres">
      <dgm:prSet presAssocID="{46B3515A-151E-4798-A27C-205020797381}" presName="iconBgRect" presStyleLbl="bgShp" presStyleIdx="2" presStyleCnt="5"/>
      <dgm:spPr/>
    </dgm:pt>
    <dgm:pt modelId="{02D0097A-A568-4A59-A1ED-5FB54C39094A}" type="pres">
      <dgm:prSet presAssocID="{46B3515A-151E-4798-A27C-205020797381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niversal Access"/>
        </a:ext>
      </dgm:extLst>
    </dgm:pt>
    <dgm:pt modelId="{DC778D30-3817-42A4-83E9-853D0C8311AB}" type="pres">
      <dgm:prSet presAssocID="{46B3515A-151E-4798-A27C-205020797381}" presName="spaceRect" presStyleCnt="0"/>
      <dgm:spPr/>
    </dgm:pt>
    <dgm:pt modelId="{66F9E8B8-43F6-49A3-A1CA-E7AE114DF31E}" type="pres">
      <dgm:prSet presAssocID="{46B3515A-151E-4798-A27C-205020797381}" presName="textRect" presStyleLbl="revTx" presStyleIdx="2" presStyleCnt="5">
        <dgm:presLayoutVars>
          <dgm:chMax val="1"/>
          <dgm:chPref val="1"/>
        </dgm:presLayoutVars>
      </dgm:prSet>
      <dgm:spPr/>
    </dgm:pt>
    <dgm:pt modelId="{1B20EC3B-BB71-4BB3-9445-903E95D873A6}" type="pres">
      <dgm:prSet presAssocID="{C8787A09-1D7E-46EE-A0FE-7CC20DBD7BA7}" presName="sibTrans" presStyleLbl="sibTrans2D1" presStyleIdx="0" presStyleCnt="0"/>
      <dgm:spPr/>
    </dgm:pt>
    <dgm:pt modelId="{BBAE8A4A-C292-4722-903F-00457DB6406F}" type="pres">
      <dgm:prSet presAssocID="{15B7A39E-6492-43F7-BB5B-29DB0C046601}" presName="compNode" presStyleCnt="0"/>
      <dgm:spPr/>
    </dgm:pt>
    <dgm:pt modelId="{6F9A94E2-39C5-4C0E-98E2-5845CD8FF92E}" type="pres">
      <dgm:prSet presAssocID="{15B7A39E-6492-43F7-BB5B-29DB0C046601}" presName="iconBgRect" presStyleLbl="bgShp" presStyleIdx="3" presStyleCnt="5"/>
      <dgm:spPr/>
    </dgm:pt>
    <dgm:pt modelId="{5B3BC3EE-67A9-4550-B032-EB1F9BCFFCBC}" type="pres">
      <dgm:prSet presAssocID="{15B7A39E-6492-43F7-BB5B-29DB0C046601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3967E121-570C-4310-877C-840B1E48AE39}" type="pres">
      <dgm:prSet presAssocID="{15B7A39E-6492-43F7-BB5B-29DB0C046601}" presName="spaceRect" presStyleCnt="0"/>
      <dgm:spPr/>
    </dgm:pt>
    <dgm:pt modelId="{04BB7E77-F40B-425D-85A6-6DDB2C976B3E}" type="pres">
      <dgm:prSet presAssocID="{15B7A39E-6492-43F7-BB5B-29DB0C046601}" presName="textRect" presStyleLbl="revTx" presStyleIdx="3" presStyleCnt="5">
        <dgm:presLayoutVars>
          <dgm:chMax val="1"/>
          <dgm:chPref val="1"/>
        </dgm:presLayoutVars>
      </dgm:prSet>
      <dgm:spPr/>
    </dgm:pt>
    <dgm:pt modelId="{9CCD4412-1BEF-4E50-9867-B93A22A3167C}" type="pres">
      <dgm:prSet presAssocID="{5B5AED1F-D489-4963-82DA-570858F2C930}" presName="sibTrans" presStyleLbl="sibTrans2D1" presStyleIdx="0" presStyleCnt="0"/>
      <dgm:spPr/>
    </dgm:pt>
    <dgm:pt modelId="{54CE8CDD-4940-4B38-9F88-33E0863D810E}" type="pres">
      <dgm:prSet presAssocID="{C74B38FF-8AC0-4731-BFAC-2741FA5F5DE5}" presName="compNode" presStyleCnt="0"/>
      <dgm:spPr/>
    </dgm:pt>
    <dgm:pt modelId="{3B46AD9E-AA1D-409A-AFC6-3D56A67B5452}" type="pres">
      <dgm:prSet presAssocID="{C74B38FF-8AC0-4731-BFAC-2741FA5F5DE5}" presName="iconBgRect" presStyleLbl="bgShp" presStyleIdx="4" presStyleCnt="5"/>
      <dgm:spPr/>
    </dgm:pt>
    <dgm:pt modelId="{A68F9296-4B46-4B64-8196-521A0A0076FE}" type="pres">
      <dgm:prSet presAssocID="{C74B38FF-8AC0-4731-BFAC-2741FA5F5DE5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AE5EB501-10C2-4221-9B8D-549E002DF1A3}" type="pres">
      <dgm:prSet presAssocID="{C74B38FF-8AC0-4731-BFAC-2741FA5F5DE5}" presName="spaceRect" presStyleCnt="0"/>
      <dgm:spPr/>
    </dgm:pt>
    <dgm:pt modelId="{660DBACD-8AD4-45E3-92C0-A6E46D3D5C3C}" type="pres">
      <dgm:prSet presAssocID="{C74B38FF-8AC0-4731-BFAC-2741FA5F5DE5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116D8104-94B9-4023-874C-857F20E9BEFD}" type="presOf" srcId="{C74B38FF-8AC0-4731-BFAC-2741FA5F5DE5}" destId="{660DBACD-8AD4-45E3-92C0-A6E46D3D5C3C}" srcOrd="0" destOrd="0" presId="urn:microsoft.com/office/officeart/2018/2/layout/IconCircleList"/>
    <dgm:cxn modelId="{D6F0E20E-88C0-4B6B-87FA-85583F401FEB}" type="presOf" srcId="{15B7A39E-6492-43F7-BB5B-29DB0C046601}" destId="{04BB7E77-F40B-425D-85A6-6DDB2C976B3E}" srcOrd="0" destOrd="0" presId="urn:microsoft.com/office/officeart/2018/2/layout/IconCircleList"/>
    <dgm:cxn modelId="{B511D626-108D-4499-84D6-F66F6A4F105F}" type="presOf" srcId="{22CA5956-EA92-4513-B6C0-BE57337A2762}" destId="{B9D7B7B9-F448-4E06-9F1E-A2B1E6EF585D}" srcOrd="0" destOrd="0" presId="urn:microsoft.com/office/officeart/2018/2/layout/IconCircleList"/>
    <dgm:cxn modelId="{DA79E929-17A6-4835-864D-B6370514A09F}" srcId="{DD0B1ADD-54E1-45E5-90BF-E77E9D931269}" destId="{4B8FFD62-CB9C-4A1D-9A5D-599E6D6F214C}" srcOrd="0" destOrd="0" parTransId="{CB0938F3-A00B-49A9-95A5-6CC142A5466A}" sibTransId="{F490B523-A6B8-42B0-BF52-8678F6722A22}"/>
    <dgm:cxn modelId="{1D7A102A-6B96-417A-94BD-B6805C44C09C}" type="presOf" srcId="{C8787A09-1D7E-46EE-A0FE-7CC20DBD7BA7}" destId="{1B20EC3B-BB71-4BB3-9445-903E95D873A6}" srcOrd="0" destOrd="0" presId="urn:microsoft.com/office/officeart/2018/2/layout/IconCircleList"/>
    <dgm:cxn modelId="{71A9C03C-87E3-4605-B837-6694A602C8A6}" srcId="{DD0B1ADD-54E1-45E5-90BF-E77E9D931269}" destId="{22CA5956-EA92-4513-B6C0-BE57337A2762}" srcOrd="1" destOrd="0" parTransId="{85251127-279B-4754-8388-8276C93A454B}" sibTransId="{F21A4668-1413-43CB-8C36-D0593B409CE5}"/>
    <dgm:cxn modelId="{371B4940-B90D-4607-8707-8551B161C46B}" type="presOf" srcId="{5B5AED1F-D489-4963-82DA-570858F2C930}" destId="{9CCD4412-1BEF-4E50-9867-B93A22A3167C}" srcOrd="0" destOrd="0" presId="urn:microsoft.com/office/officeart/2018/2/layout/IconCircleList"/>
    <dgm:cxn modelId="{AEDCD145-8B5A-4102-B417-1BF1BD1939AA}" type="presOf" srcId="{F21A4668-1413-43CB-8C36-D0593B409CE5}" destId="{80953732-E8C5-4A60-8E36-124FAF25508F}" srcOrd="0" destOrd="0" presId="urn:microsoft.com/office/officeart/2018/2/layout/IconCircleList"/>
    <dgm:cxn modelId="{0786EE50-D3D9-4381-8AB5-6DA5808D303F}" type="presOf" srcId="{46B3515A-151E-4798-A27C-205020797381}" destId="{66F9E8B8-43F6-49A3-A1CA-E7AE114DF31E}" srcOrd="0" destOrd="0" presId="urn:microsoft.com/office/officeart/2018/2/layout/IconCircleList"/>
    <dgm:cxn modelId="{FB9A3286-6A4F-411B-B839-1B31677C8AAC}" srcId="{DD0B1ADD-54E1-45E5-90BF-E77E9D931269}" destId="{C74B38FF-8AC0-4731-BFAC-2741FA5F5DE5}" srcOrd="4" destOrd="0" parTransId="{59E524B1-C8AC-46DE-A43D-9677D65B1D0B}" sibTransId="{FBC1529C-1345-4230-88C9-CD57CB46FC69}"/>
    <dgm:cxn modelId="{4621C78C-B583-4284-A4D7-A3EDEA3D063C}" type="presOf" srcId="{F490B523-A6B8-42B0-BF52-8678F6722A22}" destId="{138CC11B-7AEA-4530-A82F-1E2D38FC8A84}" srcOrd="0" destOrd="0" presId="urn:microsoft.com/office/officeart/2018/2/layout/IconCircleList"/>
    <dgm:cxn modelId="{196D20BC-9593-4EF2-A94E-52A746B67EE1}" srcId="{DD0B1ADD-54E1-45E5-90BF-E77E9D931269}" destId="{15B7A39E-6492-43F7-BB5B-29DB0C046601}" srcOrd="3" destOrd="0" parTransId="{41BE556B-F648-4B3A-B903-EA0829DF580F}" sibTransId="{5B5AED1F-D489-4963-82DA-570858F2C930}"/>
    <dgm:cxn modelId="{AB63F7F0-4FCD-4F88-9CA1-455E6B3EA415}" type="presOf" srcId="{4B8FFD62-CB9C-4A1D-9A5D-599E6D6F214C}" destId="{CDEF29FC-9A6E-4A7A-8800-1C268E0DB654}" srcOrd="0" destOrd="0" presId="urn:microsoft.com/office/officeart/2018/2/layout/IconCircleList"/>
    <dgm:cxn modelId="{7A75FCF2-8E12-4464-BB03-C8A51DCBBCDF}" srcId="{DD0B1ADD-54E1-45E5-90BF-E77E9D931269}" destId="{46B3515A-151E-4798-A27C-205020797381}" srcOrd="2" destOrd="0" parTransId="{9DA561C4-FA2C-4227-8AE0-A55F603130AF}" sibTransId="{C8787A09-1D7E-46EE-A0FE-7CC20DBD7BA7}"/>
    <dgm:cxn modelId="{CA39A5F4-B001-4874-8CBB-54A353989C3E}" type="presOf" srcId="{DD0B1ADD-54E1-45E5-90BF-E77E9D931269}" destId="{25F50F57-C3C2-4426-BB24-7268CC123294}" srcOrd="0" destOrd="0" presId="urn:microsoft.com/office/officeart/2018/2/layout/IconCircleList"/>
    <dgm:cxn modelId="{C8E6B2F6-6084-4E86-938D-B53CC2ED0D65}" type="presParOf" srcId="{25F50F57-C3C2-4426-BB24-7268CC123294}" destId="{8FD1FEC7-F00A-4395-81F7-DDFF49037688}" srcOrd="0" destOrd="0" presId="urn:microsoft.com/office/officeart/2018/2/layout/IconCircleList"/>
    <dgm:cxn modelId="{91F91C61-D862-443C-8684-B7C1E8A4F61D}" type="presParOf" srcId="{8FD1FEC7-F00A-4395-81F7-DDFF49037688}" destId="{DE2C8185-45C6-4CE9-8F2F-2AEDFEA3B7EA}" srcOrd="0" destOrd="0" presId="urn:microsoft.com/office/officeart/2018/2/layout/IconCircleList"/>
    <dgm:cxn modelId="{B9F2918C-5398-40BA-B0BF-4F9371BD7934}" type="presParOf" srcId="{DE2C8185-45C6-4CE9-8F2F-2AEDFEA3B7EA}" destId="{CC9968BE-821E-4407-98BD-B41FE24CD5DA}" srcOrd="0" destOrd="0" presId="urn:microsoft.com/office/officeart/2018/2/layout/IconCircleList"/>
    <dgm:cxn modelId="{12093A30-20F3-4E62-A52F-2F2E4A861D58}" type="presParOf" srcId="{DE2C8185-45C6-4CE9-8F2F-2AEDFEA3B7EA}" destId="{3795B7FF-2F1E-4BF4-8A8C-C6FCB65DEA90}" srcOrd="1" destOrd="0" presId="urn:microsoft.com/office/officeart/2018/2/layout/IconCircleList"/>
    <dgm:cxn modelId="{28E57E95-D290-41E9-996E-0D860F7759FC}" type="presParOf" srcId="{DE2C8185-45C6-4CE9-8F2F-2AEDFEA3B7EA}" destId="{F8717B2E-080E-4831-A30D-87220ABE2B0A}" srcOrd="2" destOrd="0" presId="urn:microsoft.com/office/officeart/2018/2/layout/IconCircleList"/>
    <dgm:cxn modelId="{90E9B849-FF51-4DC8-BEA7-CC46099450A2}" type="presParOf" srcId="{DE2C8185-45C6-4CE9-8F2F-2AEDFEA3B7EA}" destId="{CDEF29FC-9A6E-4A7A-8800-1C268E0DB654}" srcOrd="3" destOrd="0" presId="urn:microsoft.com/office/officeart/2018/2/layout/IconCircleList"/>
    <dgm:cxn modelId="{E19C27F5-6B0D-4C57-B976-E621841DDFE7}" type="presParOf" srcId="{8FD1FEC7-F00A-4395-81F7-DDFF49037688}" destId="{138CC11B-7AEA-4530-A82F-1E2D38FC8A84}" srcOrd="1" destOrd="0" presId="urn:microsoft.com/office/officeart/2018/2/layout/IconCircleList"/>
    <dgm:cxn modelId="{08D2A2CB-A2B8-45A2-85F1-A71646E88FAA}" type="presParOf" srcId="{8FD1FEC7-F00A-4395-81F7-DDFF49037688}" destId="{D50B56C6-F2FD-4672-8EE5-E177B15D91C7}" srcOrd="2" destOrd="0" presId="urn:microsoft.com/office/officeart/2018/2/layout/IconCircleList"/>
    <dgm:cxn modelId="{4F89D644-E685-4475-98B9-8B250435B1BF}" type="presParOf" srcId="{D50B56C6-F2FD-4672-8EE5-E177B15D91C7}" destId="{4103623B-FB14-484D-B512-296B0492712C}" srcOrd="0" destOrd="0" presId="urn:microsoft.com/office/officeart/2018/2/layout/IconCircleList"/>
    <dgm:cxn modelId="{0BE6BEB7-3F19-464D-AED4-01A338C7F94D}" type="presParOf" srcId="{D50B56C6-F2FD-4672-8EE5-E177B15D91C7}" destId="{BE7DB666-DC0B-456F-89EF-61FB8021EA8A}" srcOrd="1" destOrd="0" presId="urn:microsoft.com/office/officeart/2018/2/layout/IconCircleList"/>
    <dgm:cxn modelId="{B75519E3-001D-4ACA-B0D6-4EC2F457AE05}" type="presParOf" srcId="{D50B56C6-F2FD-4672-8EE5-E177B15D91C7}" destId="{D24CBEC5-EB70-46AF-B6CF-A870E07A9E09}" srcOrd="2" destOrd="0" presId="urn:microsoft.com/office/officeart/2018/2/layout/IconCircleList"/>
    <dgm:cxn modelId="{510C749B-1224-46F0-B553-B9FD27BB72B2}" type="presParOf" srcId="{D50B56C6-F2FD-4672-8EE5-E177B15D91C7}" destId="{B9D7B7B9-F448-4E06-9F1E-A2B1E6EF585D}" srcOrd="3" destOrd="0" presId="urn:microsoft.com/office/officeart/2018/2/layout/IconCircleList"/>
    <dgm:cxn modelId="{A8FAD15A-F4E3-44AF-83B1-F75F2AC7696F}" type="presParOf" srcId="{8FD1FEC7-F00A-4395-81F7-DDFF49037688}" destId="{80953732-E8C5-4A60-8E36-124FAF25508F}" srcOrd="3" destOrd="0" presId="urn:microsoft.com/office/officeart/2018/2/layout/IconCircleList"/>
    <dgm:cxn modelId="{AA2C1D15-52F2-40BA-8C11-37F4FEDADF38}" type="presParOf" srcId="{8FD1FEC7-F00A-4395-81F7-DDFF49037688}" destId="{EB3B223A-05A6-46CE-ADC2-6AD9D5BDF13F}" srcOrd="4" destOrd="0" presId="urn:microsoft.com/office/officeart/2018/2/layout/IconCircleList"/>
    <dgm:cxn modelId="{EBECCA04-22DB-48F7-9FC0-D065F0B166F5}" type="presParOf" srcId="{EB3B223A-05A6-46CE-ADC2-6AD9D5BDF13F}" destId="{896702F2-A9AF-4B98-B472-B84EC16BB5E2}" srcOrd="0" destOrd="0" presId="urn:microsoft.com/office/officeart/2018/2/layout/IconCircleList"/>
    <dgm:cxn modelId="{D59D1854-4D61-4B15-8B93-33083D7AADF6}" type="presParOf" srcId="{EB3B223A-05A6-46CE-ADC2-6AD9D5BDF13F}" destId="{02D0097A-A568-4A59-A1ED-5FB54C39094A}" srcOrd="1" destOrd="0" presId="urn:microsoft.com/office/officeart/2018/2/layout/IconCircleList"/>
    <dgm:cxn modelId="{C50E8B9F-4EAD-4295-80C7-B13C05B9A99F}" type="presParOf" srcId="{EB3B223A-05A6-46CE-ADC2-6AD9D5BDF13F}" destId="{DC778D30-3817-42A4-83E9-853D0C8311AB}" srcOrd="2" destOrd="0" presId="urn:microsoft.com/office/officeart/2018/2/layout/IconCircleList"/>
    <dgm:cxn modelId="{B6468B23-C55C-48D5-80D4-9B722F381F9F}" type="presParOf" srcId="{EB3B223A-05A6-46CE-ADC2-6AD9D5BDF13F}" destId="{66F9E8B8-43F6-49A3-A1CA-E7AE114DF31E}" srcOrd="3" destOrd="0" presId="urn:microsoft.com/office/officeart/2018/2/layout/IconCircleList"/>
    <dgm:cxn modelId="{E5311001-4141-4146-8826-8465ED918E0C}" type="presParOf" srcId="{8FD1FEC7-F00A-4395-81F7-DDFF49037688}" destId="{1B20EC3B-BB71-4BB3-9445-903E95D873A6}" srcOrd="5" destOrd="0" presId="urn:microsoft.com/office/officeart/2018/2/layout/IconCircleList"/>
    <dgm:cxn modelId="{8F15E2F0-9A66-41D6-ADD0-389CB429E6F5}" type="presParOf" srcId="{8FD1FEC7-F00A-4395-81F7-DDFF49037688}" destId="{BBAE8A4A-C292-4722-903F-00457DB6406F}" srcOrd="6" destOrd="0" presId="urn:microsoft.com/office/officeart/2018/2/layout/IconCircleList"/>
    <dgm:cxn modelId="{F5AF4556-6F16-4C2C-8301-5FACA8E822E6}" type="presParOf" srcId="{BBAE8A4A-C292-4722-903F-00457DB6406F}" destId="{6F9A94E2-39C5-4C0E-98E2-5845CD8FF92E}" srcOrd="0" destOrd="0" presId="urn:microsoft.com/office/officeart/2018/2/layout/IconCircleList"/>
    <dgm:cxn modelId="{9C71119D-9255-4857-844A-F6D6B749F75B}" type="presParOf" srcId="{BBAE8A4A-C292-4722-903F-00457DB6406F}" destId="{5B3BC3EE-67A9-4550-B032-EB1F9BCFFCBC}" srcOrd="1" destOrd="0" presId="urn:microsoft.com/office/officeart/2018/2/layout/IconCircleList"/>
    <dgm:cxn modelId="{5F33EC64-04F1-4D81-8C42-CC9D52686416}" type="presParOf" srcId="{BBAE8A4A-C292-4722-903F-00457DB6406F}" destId="{3967E121-570C-4310-877C-840B1E48AE39}" srcOrd="2" destOrd="0" presId="urn:microsoft.com/office/officeart/2018/2/layout/IconCircleList"/>
    <dgm:cxn modelId="{530A3E9A-F922-4BA4-B2AF-EE6769E8BBF1}" type="presParOf" srcId="{BBAE8A4A-C292-4722-903F-00457DB6406F}" destId="{04BB7E77-F40B-425D-85A6-6DDB2C976B3E}" srcOrd="3" destOrd="0" presId="urn:microsoft.com/office/officeart/2018/2/layout/IconCircleList"/>
    <dgm:cxn modelId="{09D9C53A-7DB6-40C1-BF6F-B45513FA5A80}" type="presParOf" srcId="{8FD1FEC7-F00A-4395-81F7-DDFF49037688}" destId="{9CCD4412-1BEF-4E50-9867-B93A22A3167C}" srcOrd="7" destOrd="0" presId="urn:microsoft.com/office/officeart/2018/2/layout/IconCircleList"/>
    <dgm:cxn modelId="{C4E1DFDF-C8EB-48BE-9FE8-176B90B096E2}" type="presParOf" srcId="{8FD1FEC7-F00A-4395-81F7-DDFF49037688}" destId="{54CE8CDD-4940-4B38-9F88-33E0863D810E}" srcOrd="8" destOrd="0" presId="urn:microsoft.com/office/officeart/2018/2/layout/IconCircleList"/>
    <dgm:cxn modelId="{8B9AA451-BC4B-4C05-A5ED-D41333E9A017}" type="presParOf" srcId="{54CE8CDD-4940-4B38-9F88-33E0863D810E}" destId="{3B46AD9E-AA1D-409A-AFC6-3D56A67B5452}" srcOrd="0" destOrd="0" presId="urn:microsoft.com/office/officeart/2018/2/layout/IconCircleList"/>
    <dgm:cxn modelId="{5E8967F1-CC2A-45FC-8E93-D238853DC5F3}" type="presParOf" srcId="{54CE8CDD-4940-4B38-9F88-33E0863D810E}" destId="{A68F9296-4B46-4B64-8196-521A0A0076FE}" srcOrd="1" destOrd="0" presId="urn:microsoft.com/office/officeart/2018/2/layout/IconCircleList"/>
    <dgm:cxn modelId="{2A7580AD-9F58-4151-949B-70236CAC64AF}" type="presParOf" srcId="{54CE8CDD-4940-4B38-9F88-33E0863D810E}" destId="{AE5EB501-10C2-4221-9B8D-549E002DF1A3}" srcOrd="2" destOrd="0" presId="urn:microsoft.com/office/officeart/2018/2/layout/IconCircleList"/>
    <dgm:cxn modelId="{66791C80-D44B-485B-8CEA-7E07C2EE8A76}" type="presParOf" srcId="{54CE8CDD-4940-4B38-9F88-33E0863D810E}" destId="{660DBACD-8AD4-45E3-92C0-A6E46D3D5C3C}" srcOrd="3" destOrd="0" presId="urn:microsoft.com/office/officeart/2018/2/layout/IconCircleList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3E4874-57B6-4900-BEFC-1A4727FD5116}" type="doc">
      <dgm:prSet loTypeId="urn:microsoft.com/office/officeart/2005/8/layout/cycle3" loCatId="cycle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70FDF91-1C51-4DE9-AC92-936E0353E290}">
      <dgm:prSet/>
      <dgm:spPr/>
      <dgm:t>
        <a:bodyPr/>
        <a:lstStyle/>
        <a:p>
          <a:r>
            <a: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The survey  included a mix of closed, open and multiple choice questions in order to gain the maximum amount of information from survey participants.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4452128-B67E-4DEA-8DF6-F9922C90B406}" type="parTrans" cxnId="{C7AAC710-E95F-461A-A1F0-6A22E88AD2EF}">
      <dgm:prSet/>
      <dgm:spPr/>
      <dgm:t>
        <a:bodyPr/>
        <a:lstStyle/>
        <a:p>
          <a:endParaRPr lang="en-US"/>
        </a:p>
      </dgm:t>
    </dgm:pt>
    <dgm:pt modelId="{A23C94E4-A423-4451-87E1-3729C4E83646}" type="sibTrans" cxnId="{C7AAC710-E95F-461A-A1F0-6A22E88AD2EF}">
      <dgm:prSet/>
      <dgm:spPr/>
      <dgm:t>
        <a:bodyPr/>
        <a:lstStyle/>
        <a:p>
          <a:endParaRPr lang="en-US"/>
        </a:p>
      </dgm:t>
    </dgm:pt>
    <dgm:pt modelId="{064405AA-31AF-457E-99B8-DDA22BA2D10F}">
      <dgm:prSet/>
      <dgm:spPr/>
      <dgm:t>
        <a:bodyPr/>
        <a:lstStyle/>
        <a:p>
          <a:r>
            <a: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Access to other team members in relation to patients with communication/cognitive difficulties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D5550F8F-518D-499B-8A5B-29E9B7E2BA7A}" type="parTrans" cxnId="{949DA648-E585-4897-868A-BF87522EE3AB}">
      <dgm:prSet/>
      <dgm:spPr/>
      <dgm:t>
        <a:bodyPr/>
        <a:lstStyle/>
        <a:p>
          <a:endParaRPr lang="en-US"/>
        </a:p>
      </dgm:t>
    </dgm:pt>
    <dgm:pt modelId="{98A9632B-2018-419B-9A9C-68BBADE8C7D5}" type="sibTrans" cxnId="{949DA648-E585-4897-868A-BF87522EE3AB}">
      <dgm:prSet/>
      <dgm:spPr/>
      <dgm:t>
        <a:bodyPr/>
        <a:lstStyle/>
        <a:p>
          <a:endParaRPr lang="en-US"/>
        </a:p>
      </dgm:t>
    </dgm:pt>
    <dgm:pt modelId="{6E2694A3-7ADB-4A7F-9F37-F559AE46E58F}">
      <dgm:prSet/>
      <dgm:spPr/>
      <dgm:t>
        <a:bodyPr/>
        <a:lstStyle/>
        <a:p>
          <a:r>
            <a: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Action Research</a:t>
          </a:r>
          <a:endParaRPr lang="en-US" dirty="0"/>
        </a:p>
      </dgm:t>
    </dgm:pt>
    <dgm:pt modelId="{B51A1859-2D6C-479E-8629-4AF2CB1159D6}" type="parTrans" cxnId="{6F7A24CF-1E8E-441F-9A15-64571D636851}">
      <dgm:prSet/>
      <dgm:spPr/>
      <dgm:t>
        <a:bodyPr/>
        <a:lstStyle/>
        <a:p>
          <a:endParaRPr lang="en-US"/>
        </a:p>
      </dgm:t>
    </dgm:pt>
    <dgm:pt modelId="{39C4D3D0-579C-4002-9C71-8A6B65BADDAD}" type="sibTrans" cxnId="{6F7A24CF-1E8E-441F-9A15-64571D636851}">
      <dgm:prSet/>
      <dgm:spPr/>
      <dgm:t>
        <a:bodyPr/>
        <a:lstStyle/>
        <a:p>
          <a:endParaRPr lang="en-US"/>
        </a:p>
      </dgm:t>
    </dgm:pt>
    <dgm:pt modelId="{47C32600-DF76-464E-B959-0AEF8AD78559}">
      <dgm:prSet/>
      <dgm:spPr/>
      <dgm:t>
        <a:bodyPr/>
        <a:lstStyle/>
        <a:p>
          <a:r>
            <a: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Mixed methods study design. Survey questionnaire  administered via ‘Survey monkey’  completed either alongside Research Social Worker (Patient questionnaire),via email or through completion of a hard printed copy of the survey(Family members and Staff Survey). 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4113ADF-3EA3-43AA-81B8-53C9AD222953}" type="sibTrans" cxnId="{6624BDD3-9ED5-42DA-B65C-5F7C3E313012}">
      <dgm:prSet/>
      <dgm:spPr/>
      <dgm:t>
        <a:bodyPr/>
        <a:lstStyle/>
        <a:p>
          <a:endParaRPr lang="en-US"/>
        </a:p>
      </dgm:t>
    </dgm:pt>
    <dgm:pt modelId="{95665401-8C61-43F7-B32B-F32EC44F2348}" type="parTrans" cxnId="{6624BDD3-9ED5-42DA-B65C-5F7C3E313012}">
      <dgm:prSet/>
      <dgm:spPr/>
      <dgm:t>
        <a:bodyPr/>
        <a:lstStyle/>
        <a:p>
          <a:endParaRPr lang="en-US"/>
        </a:p>
      </dgm:t>
    </dgm:pt>
    <dgm:pt modelId="{862FC435-6317-47B6-9DA6-4584E47839AD}" type="pres">
      <dgm:prSet presAssocID="{033E4874-57B6-4900-BEFC-1A4727FD5116}" presName="Name0" presStyleCnt="0">
        <dgm:presLayoutVars>
          <dgm:dir/>
          <dgm:resizeHandles val="exact"/>
        </dgm:presLayoutVars>
      </dgm:prSet>
      <dgm:spPr/>
    </dgm:pt>
    <dgm:pt modelId="{40072052-AA56-46E0-8873-F39EF6DBA026}" type="pres">
      <dgm:prSet presAssocID="{033E4874-57B6-4900-BEFC-1A4727FD5116}" presName="cycle" presStyleCnt="0"/>
      <dgm:spPr/>
    </dgm:pt>
    <dgm:pt modelId="{092D8866-2830-494A-AC1F-4999D3D185C7}" type="pres">
      <dgm:prSet presAssocID="{47C32600-DF76-464E-B959-0AEF8AD78559}" presName="nodeFirstNode" presStyleLbl="node1" presStyleIdx="0" presStyleCnt="4">
        <dgm:presLayoutVars>
          <dgm:bulletEnabled val="1"/>
        </dgm:presLayoutVars>
      </dgm:prSet>
      <dgm:spPr/>
    </dgm:pt>
    <dgm:pt modelId="{CCE999FE-43F0-40E7-AEEC-FDAF82D3B47A}" type="pres">
      <dgm:prSet presAssocID="{A4113ADF-3EA3-43AA-81B8-53C9AD222953}" presName="sibTransFirstNode" presStyleLbl="bgShp" presStyleIdx="0" presStyleCnt="1"/>
      <dgm:spPr/>
    </dgm:pt>
    <dgm:pt modelId="{86E27126-42C7-4951-85E4-5E9C0E8F7205}" type="pres">
      <dgm:prSet presAssocID="{170FDF91-1C51-4DE9-AC92-936E0353E290}" presName="nodeFollowingNodes" presStyleLbl="node1" presStyleIdx="1" presStyleCnt="4">
        <dgm:presLayoutVars>
          <dgm:bulletEnabled val="1"/>
        </dgm:presLayoutVars>
      </dgm:prSet>
      <dgm:spPr/>
    </dgm:pt>
    <dgm:pt modelId="{647FE7E3-7DF0-4A6F-9A68-8E085542313C}" type="pres">
      <dgm:prSet presAssocID="{064405AA-31AF-457E-99B8-DDA22BA2D10F}" presName="nodeFollowingNodes" presStyleLbl="node1" presStyleIdx="2" presStyleCnt="4">
        <dgm:presLayoutVars>
          <dgm:bulletEnabled val="1"/>
        </dgm:presLayoutVars>
      </dgm:prSet>
      <dgm:spPr/>
    </dgm:pt>
    <dgm:pt modelId="{583DAA98-67E1-4BA3-A53B-C9527515A116}" type="pres">
      <dgm:prSet presAssocID="{6E2694A3-7ADB-4A7F-9F37-F559AE46E58F}" presName="nodeFollowingNodes" presStyleLbl="node1" presStyleIdx="3" presStyleCnt="4" custRadScaleRad="94630" custRadScaleInc="-1420">
        <dgm:presLayoutVars>
          <dgm:bulletEnabled val="1"/>
        </dgm:presLayoutVars>
      </dgm:prSet>
      <dgm:spPr/>
    </dgm:pt>
  </dgm:ptLst>
  <dgm:cxnLst>
    <dgm:cxn modelId="{C7AAC710-E95F-461A-A1F0-6A22E88AD2EF}" srcId="{033E4874-57B6-4900-BEFC-1A4727FD5116}" destId="{170FDF91-1C51-4DE9-AC92-936E0353E290}" srcOrd="1" destOrd="0" parTransId="{14452128-B67E-4DEA-8DF6-F9922C90B406}" sibTransId="{A23C94E4-A423-4451-87E1-3729C4E83646}"/>
    <dgm:cxn modelId="{6B8A1D32-3425-4DFB-A6FE-1E4AD3BAF857}" type="presOf" srcId="{47C32600-DF76-464E-B959-0AEF8AD78559}" destId="{092D8866-2830-494A-AC1F-4999D3D185C7}" srcOrd="0" destOrd="0" presId="urn:microsoft.com/office/officeart/2005/8/layout/cycle3"/>
    <dgm:cxn modelId="{2A753040-CF45-4F81-8F10-D7F369AC7A49}" type="presOf" srcId="{064405AA-31AF-457E-99B8-DDA22BA2D10F}" destId="{647FE7E3-7DF0-4A6F-9A68-8E085542313C}" srcOrd="0" destOrd="0" presId="urn:microsoft.com/office/officeart/2005/8/layout/cycle3"/>
    <dgm:cxn modelId="{192F5C64-1C9C-4D70-92AE-426E5C43275C}" type="presOf" srcId="{170FDF91-1C51-4DE9-AC92-936E0353E290}" destId="{86E27126-42C7-4951-85E4-5E9C0E8F7205}" srcOrd="0" destOrd="0" presId="urn:microsoft.com/office/officeart/2005/8/layout/cycle3"/>
    <dgm:cxn modelId="{949DA648-E585-4897-868A-BF87522EE3AB}" srcId="{033E4874-57B6-4900-BEFC-1A4727FD5116}" destId="{064405AA-31AF-457E-99B8-DDA22BA2D10F}" srcOrd="2" destOrd="0" parTransId="{D5550F8F-518D-499B-8A5B-29E9B7E2BA7A}" sibTransId="{98A9632B-2018-419B-9A9C-68BBADE8C7D5}"/>
    <dgm:cxn modelId="{2BDB3D98-5AB8-4A9B-BD60-8910CF1415A9}" type="presOf" srcId="{033E4874-57B6-4900-BEFC-1A4727FD5116}" destId="{862FC435-6317-47B6-9DA6-4584E47839AD}" srcOrd="0" destOrd="0" presId="urn:microsoft.com/office/officeart/2005/8/layout/cycle3"/>
    <dgm:cxn modelId="{6F7A24CF-1E8E-441F-9A15-64571D636851}" srcId="{033E4874-57B6-4900-BEFC-1A4727FD5116}" destId="{6E2694A3-7ADB-4A7F-9F37-F559AE46E58F}" srcOrd="3" destOrd="0" parTransId="{B51A1859-2D6C-479E-8629-4AF2CB1159D6}" sibTransId="{39C4D3D0-579C-4002-9C71-8A6B65BADDAD}"/>
    <dgm:cxn modelId="{6624BDD3-9ED5-42DA-B65C-5F7C3E313012}" srcId="{033E4874-57B6-4900-BEFC-1A4727FD5116}" destId="{47C32600-DF76-464E-B959-0AEF8AD78559}" srcOrd="0" destOrd="0" parTransId="{95665401-8C61-43F7-B32B-F32EC44F2348}" sibTransId="{A4113ADF-3EA3-43AA-81B8-53C9AD222953}"/>
    <dgm:cxn modelId="{D6C67BD7-1187-40B7-9FE1-B6BC2F5B326A}" type="presOf" srcId="{6E2694A3-7ADB-4A7F-9F37-F559AE46E58F}" destId="{583DAA98-67E1-4BA3-A53B-C9527515A116}" srcOrd="0" destOrd="0" presId="urn:microsoft.com/office/officeart/2005/8/layout/cycle3"/>
    <dgm:cxn modelId="{844CEBF3-174C-4EC7-A290-F50859ABE51D}" type="presOf" srcId="{A4113ADF-3EA3-43AA-81B8-53C9AD222953}" destId="{CCE999FE-43F0-40E7-AEEC-FDAF82D3B47A}" srcOrd="0" destOrd="0" presId="urn:microsoft.com/office/officeart/2005/8/layout/cycle3"/>
    <dgm:cxn modelId="{03F99CCE-9F3B-4A8C-A491-4030812EDBD2}" type="presParOf" srcId="{862FC435-6317-47B6-9DA6-4584E47839AD}" destId="{40072052-AA56-46E0-8873-F39EF6DBA026}" srcOrd="0" destOrd="0" presId="urn:microsoft.com/office/officeart/2005/8/layout/cycle3"/>
    <dgm:cxn modelId="{7FC46FC7-B29A-435D-BE8E-579D1B6C1067}" type="presParOf" srcId="{40072052-AA56-46E0-8873-F39EF6DBA026}" destId="{092D8866-2830-494A-AC1F-4999D3D185C7}" srcOrd="0" destOrd="0" presId="urn:microsoft.com/office/officeart/2005/8/layout/cycle3"/>
    <dgm:cxn modelId="{BC504E2B-B34F-48B0-A8FD-7BFE44ED6A2E}" type="presParOf" srcId="{40072052-AA56-46E0-8873-F39EF6DBA026}" destId="{CCE999FE-43F0-40E7-AEEC-FDAF82D3B47A}" srcOrd="1" destOrd="0" presId="urn:microsoft.com/office/officeart/2005/8/layout/cycle3"/>
    <dgm:cxn modelId="{FF37F324-C087-4358-AD4C-82C640133EF9}" type="presParOf" srcId="{40072052-AA56-46E0-8873-F39EF6DBA026}" destId="{86E27126-42C7-4951-85E4-5E9C0E8F7205}" srcOrd="2" destOrd="0" presId="urn:microsoft.com/office/officeart/2005/8/layout/cycle3"/>
    <dgm:cxn modelId="{7F4A3D0C-72F7-4115-80B2-9DAD982DDC21}" type="presParOf" srcId="{40072052-AA56-46E0-8873-F39EF6DBA026}" destId="{647FE7E3-7DF0-4A6F-9A68-8E085542313C}" srcOrd="3" destOrd="0" presId="urn:microsoft.com/office/officeart/2005/8/layout/cycle3"/>
    <dgm:cxn modelId="{7752AD90-C300-4B34-A42F-8DAFBCECEA5F}" type="presParOf" srcId="{40072052-AA56-46E0-8873-F39EF6DBA026}" destId="{583DAA98-67E1-4BA3-A53B-C9527515A116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A0785A-B70E-4CD5-8A64-3E31E49094FF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</dgm:pt>
    <dgm:pt modelId="{03AF2CBF-EB5E-4265-A5BA-7CCEDA8BB1A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1" i="0" u="none" strike="noStrike" cap="none" normalizeH="0" baseline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charset="0"/>
              <a:cs typeface="Arial" charset="0"/>
            </a:rPr>
            <a:t>Observation</a:t>
          </a:r>
        </a:p>
      </dgm:t>
    </dgm:pt>
    <dgm:pt modelId="{963489E1-092D-45AC-BD92-26987D0E8EE4}" type="parTrans" cxnId="{285D6B5F-FD72-4B66-BF24-E83F4157960B}">
      <dgm:prSet/>
      <dgm:spPr/>
      <dgm:t>
        <a:bodyPr/>
        <a:lstStyle/>
        <a:p>
          <a:endParaRPr lang="en-GB"/>
        </a:p>
      </dgm:t>
    </dgm:pt>
    <dgm:pt modelId="{FA2E859C-A256-492B-92B2-CBEA7ABC6F58}" type="sibTrans" cxnId="{285D6B5F-FD72-4B66-BF24-E83F4157960B}">
      <dgm:prSet/>
      <dgm:spPr/>
      <dgm:t>
        <a:bodyPr/>
        <a:lstStyle/>
        <a:p>
          <a:endParaRPr lang="en-GB"/>
        </a:p>
      </dgm:t>
    </dgm:pt>
    <dgm:pt modelId="{D300D0B2-0EA3-4EFB-B36B-F7B09A4C308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1" i="0" u="none" strike="noStrike" cap="none" normalizeH="0" baseline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charset="0"/>
              <a:cs typeface="Arial" charset="0"/>
            </a:rPr>
            <a:t>Reflection/Analysis</a:t>
          </a:r>
        </a:p>
      </dgm:t>
    </dgm:pt>
    <dgm:pt modelId="{8EB266B4-EAE7-44AA-9CB9-31D322785E57}" type="parTrans" cxnId="{4B3E0B28-9284-4FC9-865E-E4589A0E8D66}">
      <dgm:prSet/>
      <dgm:spPr/>
      <dgm:t>
        <a:bodyPr/>
        <a:lstStyle/>
        <a:p>
          <a:endParaRPr lang="en-GB"/>
        </a:p>
      </dgm:t>
    </dgm:pt>
    <dgm:pt modelId="{774F3E1C-2E51-403D-8DFF-AAD6A036A651}" type="sibTrans" cxnId="{4B3E0B28-9284-4FC9-865E-E4589A0E8D66}">
      <dgm:prSet/>
      <dgm:spPr/>
      <dgm:t>
        <a:bodyPr/>
        <a:lstStyle/>
        <a:p>
          <a:endParaRPr lang="en-GB"/>
        </a:p>
      </dgm:t>
    </dgm:pt>
    <dgm:pt modelId="{089DC4CA-2D1D-4C46-B58C-1F582D19B8E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b="1" i="0" u="none" strike="noStrike" cap="none" normalizeH="0" baseline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charset="0"/>
              <a:cs typeface="Arial" charset="0"/>
            </a:rPr>
            <a:t>Implement Change</a:t>
          </a:r>
        </a:p>
      </dgm:t>
    </dgm:pt>
    <dgm:pt modelId="{0E3AAF9E-33BC-4067-8D24-B663A5FE32B9}" type="parTrans" cxnId="{40DBFFA6-A007-4F1E-BEE1-0A28391B8028}">
      <dgm:prSet/>
      <dgm:spPr/>
      <dgm:t>
        <a:bodyPr/>
        <a:lstStyle/>
        <a:p>
          <a:endParaRPr lang="en-GB"/>
        </a:p>
      </dgm:t>
    </dgm:pt>
    <dgm:pt modelId="{61DB54BE-711E-417E-945A-6689B576CF32}" type="sibTrans" cxnId="{40DBFFA6-A007-4F1E-BEE1-0A28391B8028}">
      <dgm:prSet/>
      <dgm:spPr/>
      <dgm:t>
        <a:bodyPr/>
        <a:lstStyle/>
        <a:p>
          <a:endParaRPr lang="en-GB"/>
        </a:p>
      </dgm:t>
    </dgm:pt>
    <dgm:pt modelId="{FE7DC2A8-98F4-4FC8-B8F8-B4942CB134A4}" type="pres">
      <dgm:prSet presAssocID="{D8A0785A-B70E-4CD5-8A64-3E31E49094FF}" presName="cycle" presStyleCnt="0">
        <dgm:presLayoutVars>
          <dgm:dir/>
          <dgm:resizeHandles val="exact"/>
        </dgm:presLayoutVars>
      </dgm:prSet>
      <dgm:spPr/>
    </dgm:pt>
    <dgm:pt modelId="{5389D2C4-3E32-4580-80E8-7993F3E0F42C}" type="pres">
      <dgm:prSet presAssocID="{03AF2CBF-EB5E-4265-A5BA-7CCEDA8BB1A8}" presName="dummy" presStyleCnt="0"/>
      <dgm:spPr/>
    </dgm:pt>
    <dgm:pt modelId="{66FECDE2-B04A-4AD5-8083-C10E720A4CFC}" type="pres">
      <dgm:prSet presAssocID="{03AF2CBF-EB5E-4265-A5BA-7CCEDA8BB1A8}" presName="node" presStyleLbl="revTx" presStyleIdx="0" presStyleCnt="3">
        <dgm:presLayoutVars>
          <dgm:bulletEnabled val="1"/>
        </dgm:presLayoutVars>
      </dgm:prSet>
      <dgm:spPr/>
    </dgm:pt>
    <dgm:pt modelId="{F8AC0FFE-E2C1-4A30-A0DB-A627402C0F49}" type="pres">
      <dgm:prSet presAssocID="{FA2E859C-A256-492B-92B2-CBEA7ABC6F58}" presName="sibTrans" presStyleLbl="node1" presStyleIdx="0" presStyleCnt="3"/>
      <dgm:spPr/>
    </dgm:pt>
    <dgm:pt modelId="{C2489AAF-5214-403E-8926-A1D48A22C375}" type="pres">
      <dgm:prSet presAssocID="{D300D0B2-0EA3-4EFB-B36B-F7B09A4C3084}" presName="dummy" presStyleCnt="0"/>
      <dgm:spPr/>
    </dgm:pt>
    <dgm:pt modelId="{43708A7B-11B9-4E30-892A-F7151828CD31}" type="pres">
      <dgm:prSet presAssocID="{D300D0B2-0EA3-4EFB-B36B-F7B09A4C3084}" presName="node" presStyleLbl="revTx" presStyleIdx="1" presStyleCnt="3" custScaleX="119839">
        <dgm:presLayoutVars>
          <dgm:bulletEnabled val="1"/>
        </dgm:presLayoutVars>
      </dgm:prSet>
      <dgm:spPr/>
    </dgm:pt>
    <dgm:pt modelId="{63B58A9E-5B64-4AE2-8E57-B4A366760C99}" type="pres">
      <dgm:prSet presAssocID="{774F3E1C-2E51-403D-8DFF-AAD6A036A651}" presName="sibTrans" presStyleLbl="node1" presStyleIdx="1" presStyleCnt="3"/>
      <dgm:spPr/>
    </dgm:pt>
    <dgm:pt modelId="{692628EC-00B6-425B-8952-63799A4B0F71}" type="pres">
      <dgm:prSet presAssocID="{089DC4CA-2D1D-4C46-B58C-1F582D19B8E1}" presName="dummy" presStyleCnt="0"/>
      <dgm:spPr/>
    </dgm:pt>
    <dgm:pt modelId="{A553E943-11AB-4FEF-9945-4D947D1329B6}" type="pres">
      <dgm:prSet presAssocID="{089DC4CA-2D1D-4C46-B58C-1F582D19B8E1}" presName="node" presStyleLbl="revTx" presStyleIdx="2" presStyleCnt="3">
        <dgm:presLayoutVars>
          <dgm:bulletEnabled val="1"/>
        </dgm:presLayoutVars>
      </dgm:prSet>
      <dgm:spPr/>
    </dgm:pt>
    <dgm:pt modelId="{3AFE9F0A-D107-4544-9D7A-399C282C7180}" type="pres">
      <dgm:prSet presAssocID="{61DB54BE-711E-417E-945A-6689B576CF32}" presName="sibTrans" presStyleLbl="node1" presStyleIdx="2" presStyleCnt="3"/>
      <dgm:spPr/>
    </dgm:pt>
  </dgm:ptLst>
  <dgm:cxnLst>
    <dgm:cxn modelId="{9A0E0B01-D941-4EB0-8F2E-CF1EE123D177}" type="presOf" srcId="{774F3E1C-2E51-403D-8DFF-AAD6A036A651}" destId="{63B58A9E-5B64-4AE2-8E57-B4A366760C99}" srcOrd="0" destOrd="0" presId="urn:microsoft.com/office/officeart/2005/8/layout/cycle1"/>
    <dgm:cxn modelId="{4B3E0B28-9284-4FC9-865E-E4589A0E8D66}" srcId="{D8A0785A-B70E-4CD5-8A64-3E31E49094FF}" destId="{D300D0B2-0EA3-4EFB-B36B-F7B09A4C3084}" srcOrd="1" destOrd="0" parTransId="{8EB266B4-EAE7-44AA-9CB9-31D322785E57}" sibTransId="{774F3E1C-2E51-403D-8DFF-AAD6A036A651}"/>
    <dgm:cxn modelId="{285D6B5F-FD72-4B66-BF24-E83F4157960B}" srcId="{D8A0785A-B70E-4CD5-8A64-3E31E49094FF}" destId="{03AF2CBF-EB5E-4265-A5BA-7CCEDA8BB1A8}" srcOrd="0" destOrd="0" parTransId="{963489E1-092D-45AC-BD92-26987D0E8EE4}" sibTransId="{FA2E859C-A256-492B-92B2-CBEA7ABC6F58}"/>
    <dgm:cxn modelId="{1A981041-5BB5-4CCC-973C-2F8D03D51CAF}" type="presOf" srcId="{03AF2CBF-EB5E-4265-A5BA-7CCEDA8BB1A8}" destId="{66FECDE2-B04A-4AD5-8083-C10E720A4CFC}" srcOrd="0" destOrd="0" presId="urn:microsoft.com/office/officeart/2005/8/layout/cycle1"/>
    <dgm:cxn modelId="{F2B39774-D567-45E3-B68A-505ED80C9DA3}" type="presOf" srcId="{D8A0785A-B70E-4CD5-8A64-3E31E49094FF}" destId="{FE7DC2A8-98F4-4FC8-B8F8-B4942CB134A4}" srcOrd="0" destOrd="0" presId="urn:microsoft.com/office/officeart/2005/8/layout/cycle1"/>
    <dgm:cxn modelId="{40DBFFA6-A007-4F1E-BEE1-0A28391B8028}" srcId="{D8A0785A-B70E-4CD5-8A64-3E31E49094FF}" destId="{089DC4CA-2D1D-4C46-B58C-1F582D19B8E1}" srcOrd="2" destOrd="0" parTransId="{0E3AAF9E-33BC-4067-8D24-B663A5FE32B9}" sibTransId="{61DB54BE-711E-417E-945A-6689B576CF32}"/>
    <dgm:cxn modelId="{6F6CC8B1-3E84-4064-8072-2888BBF0CAC8}" type="presOf" srcId="{61DB54BE-711E-417E-945A-6689B576CF32}" destId="{3AFE9F0A-D107-4544-9D7A-399C282C7180}" srcOrd="0" destOrd="0" presId="urn:microsoft.com/office/officeart/2005/8/layout/cycle1"/>
    <dgm:cxn modelId="{7B8FA1BE-B69F-4B38-A7F8-D7DD7D3C26A4}" type="presOf" srcId="{FA2E859C-A256-492B-92B2-CBEA7ABC6F58}" destId="{F8AC0FFE-E2C1-4A30-A0DB-A627402C0F49}" srcOrd="0" destOrd="0" presId="urn:microsoft.com/office/officeart/2005/8/layout/cycle1"/>
    <dgm:cxn modelId="{72D3A8D6-6E6E-4841-B6ED-7AA633233D54}" type="presOf" srcId="{089DC4CA-2D1D-4C46-B58C-1F582D19B8E1}" destId="{A553E943-11AB-4FEF-9945-4D947D1329B6}" srcOrd="0" destOrd="0" presId="urn:microsoft.com/office/officeart/2005/8/layout/cycle1"/>
    <dgm:cxn modelId="{4CB77DF0-4821-430A-97D7-737881CB3011}" type="presOf" srcId="{D300D0B2-0EA3-4EFB-B36B-F7B09A4C3084}" destId="{43708A7B-11B9-4E30-892A-F7151828CD31}" srcOrd="0" destOrd="0" presId="urn:microsoft.com/office/officeart/2005/8/layout/cycle1"/>
    <dgm:cxn modelId="{F7C532D9-CAC5-4FCA-A114-BC5BC42C64FC}" type="presParOf" srcId="{FE7DC2A8-98F4-4FC8-B8F8-B4942CB134A4}" destId="{5389D2C4-3E32-4580-80E8-7993F3E0F42C}" srcOrd="0" destOrd="0" presId="urn:microsoft.com/office/officeart/2005/8/layout/cycle1"/>
    <dgm:cxn modelId="{91633C86-1ED9-4A7D-B132-5ADB0F5861F5}" type="presParOf" srcId="{FE7DC2A8-98F4-4FC8-B8F8-B4942CB134A4}" destId="{66FECDE2-B04A-4AD5-8083-C10E720A4CFC}" srcOrd="1" destOrd="0" presId="urn:microsoft.com/office/officeart/2005/8/layout/cycle1"/>
    <dgm:cxn modelId="{38DF7722-BAE9-4837-878C-998F0319783A}" type="presParOf" srcId="{FE7DC2A8-98F4-4FC8-B8F8-B4942CB134A4}" destId="{F8AC0FFE-E2C1-4A30-A0DB-A627402C0F49}" srcOrd="2" destOrd="0" presId="urn:microsoft.com/office/officeart/2005/8/layout/cycle1"/>
    <dgm:cxn modelId="{56895B01-3267-45B4-B098-43E19C5FDADA}" type="presParOf" srcId="{FE7DC2A8-98F4-4FC8-B8F8-B4942CB134A4}" destId="{C2489AAF-5214-403E-8926-A1D48A22C375}" srcOrd="3" destOrd="0" presId="urn:microsoft.com/office/officeart/2005/8/layout/cycle1"/>
    <dgm:cxn modelId="{A19DA7B6-FA0E-4DED-BFE2-260A1E3D7A3A}" type="presParOf" srcId="{FE7DC2A8-98F4-4FC8-B8F8-B4942CB134A4}" destId="{43708A7B-11B9-4E30-892A-F7151828CD31}" srcOrd="4" destOrd="0" presId="urn:microsoft.com/office/officeart/2005/8/layout/cycle1"/>
    <dgm:cxn modelId="{CD9E11F1-BBB2-4DD7-87DC-BABEA74C853C}" type="presParOf" srcId="{FE7DC2A8-98F4-4FC8-B8F8-B4942CB134A4}" destId="{63B58A9E-5B64-4AE2-8E57-B4A366760C99}" srcOrd="5" destOrd="0" presId="urn:microsoft.com/office/officeart/2005/8/layout/cycle1"/>
    <dgm:cxn modelId="{003B6B60-5D89-4A12-801E-A66B16169592}" type="presParOf" srcId="{FE7DC2A8-98F4-4FC8-B8F8-B4942CB134A4}" destId="{692628EC-00B6-425B-8952-63799A4B0F71}" srcOrd="6" destOrd="0" presId="urn:microsoft.com/office/officeart/2005/8/layout/cycle1"/>
    <dgm:cxn modelId="{9BC41E58-BB1F-421C-B644-9AACFE345ED2}" type="presParOf" srcId="{FE7DC2A8-98F4-4FC8-B8F8-B4942CB134A4}" destId="{A553E943-11AB-4FEF-9945-4D947D1329B6}" srcOrd="7" destOrd="0" presId="urn:microsoft.com/office/officeart/2005/8/layout/cycle1"/>
    <dgm:cxn modelId="{FE8D03CB-DF40-437D-B604-6C896DAF1D99}" type="presParOf" srcId="{FE7DC2A8-98F4-4FC8-B8F8-B4942CB134A4}" destId="{3AFE9F0A-D107-4544-9D7A-399C282C7180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23727E7-D0F5-4E47-9D03-B615160C9748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AAAE5E3-46FF-4423-A8AD-E0A11D86A70E}">
      <dgm:prSet/>
      <dgm:spPr/>
      <dgm:t>
        <a:bodyPr/>
        <a:lstStyle/>
        <a:p>
          <a:r>
            <a:rPr lang="en-GB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Work package 1(Dec 2016-April 2017</a:t>
          </a:r>
          <a:r>
            <a: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): survey of all IDT teams in the NRH (N=85 </a:t>
          </a:r>
          <a:r>
            <a:rPr lang="en-GB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Approx</a:t>
          </a:r>
          <a:r>
            <a: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50% response rate). 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604A48B0-4760-402C-B6FF-24A3A4851116}" type="parTrans" cxnId="{42013EF3-B136-4B4C-B44E-FD061011B494}">
      <dgm:prSet/>
      <dgm:spPr/>
      <dgm:t>
        <a:bodyPr/>
        <a:lstStyle/>
        <a:p>
          <a:endParaRPr lang="en-US"/>
        </a:p>
      </dgm:t>
    </dgm:pt>
    <dgm:pt modelId="{20B87985-E9B5-4C41-AF7B-5BE0D4738398}" type="sibTrans" cxnId="{42013EF3-B136-4B4C-B44E-FD061011B494}">
      <dgm:prSet/>
      <dgm:spPr/>
      <dgm:t>
        <a:bodyPr/>
        <a:lstStyle/>
        <a:p>
          <a:endParaRPr lang="en-US"/>
        </a:p>
      </dgm:t>
    </dgm:pt>
    <dgm:pt modelId="{B08C4BBD-64B9-4A7D-B997-CF68C706D454}">
      <dgm:prSet/>
      <dgm:spPr/>
      <dgm:t>
        <a:bodyPr/>
        <a:lstStyle/>
        <a:p>
          <a:r>
            <a:rPr lang="en-GB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Work package 2(April 2017-December 2017): </a:t>
          </a:r>
          <a:r>
            <a: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survey administered to patients by personal interview by research social worker. Patients  under the care of Brain Injury, Spinal and POLAR teams who have attended a family meeting N=80). 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2E92C7C-C460-4E93-9BF0-67E5DFB3F6CA}" type="parTrans" cxnId="{76D839B5-4421-4A79-B95D-0D2C86206533}">
      <dgm:prSet/>
      <dgm:spPr/>
      <dgm:t>
        <a:bodyPr/>
        <a:lstStyle/>
        <a:p>
          <a:endParaRPr lang="en-US"/>
        </a:p>
      </dgm:t>
    </dgm:pt>
    <dgm:pt modelId="{642E02E8-9EC6-443F-A774-04622D04754E}" type="sibTrans" cxnId="{76D839B5-4421-4A79-B95D-0D2C86206533}">
      <dgm:prSet/>
      <dgm:spPr/>
      <dgm:t>
        <a:bodyPr/>
        <a:lstStyle/>
        <a:p>
          <a:endParaRPr lang="en-US"/>
        </a:p>
      </dgm:t>
    </dgm:pt>
    <dgm:pt modelId="{67A8C578-A0BC-4E6E-A669-7053C1145968}">
      <dgm:prSet/>
      <dgm:spPr/>
      <dgm:t>
        <a:bodyPr/>
        <a:lstStyle/>
        <a:p>
          <a:r>
            <a:rPr lang="en-GB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Work Package 3(April 2017-December 2017): </a:t>
          </a:r>
          <a:r>
            <a: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survey  given/sent to a minimum of one family member of each patient who has attended a family meeting (N=64). 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62DFBA0D-6532-46EB-9A35-F7820A4D59B9}" type="parTrans" cxnId="{2FAA0099-96FC-4BFF-9D10-1DB78669E2FC}">
      <dgm:prSet/>
      <dgm:spPr/>
      <dgm:t>
        <a:bodyPr/>
        <a:lstStyle/>
        <a:p>
          <a:endParaRPr lang="en-US"/>
        </a:p>
      </dgm:t>
    </dgm:pt>
    <dgm:pt modelId="{E6A238C0-D096-4B94-B7D9-35B8EA16E4E9}" type="sibTrans" cxnId="{2FAA0099-96FC-4BFF-9D10-1DB78669E2FC}">
      <dgm:prSet/>
      <dgm:spPr/>
      <dgm:t>
        <a:bodyPr/>
        <a:lstStyle/>
        <a:p>
          <a:endParaRPr lang="en-US"/>
        </a:p>
      </dgm:t>
    </dgm:pt>
    <dgm:pt modelId="{254F7AA0-E3C1-4495-8B16-2B43337E46FF}">
      <dgm:prSet/>
      <dgm:spPr/>
      <dgm:t>
        <a:bodyPr/>
        <a:lstStyle/>
        <a:p>
          <a:r>
            <a: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Family members rarely used the online method – questionnaires had to be inputted manually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ACDAFB9-18A0-45DA-AE72-D6899217DDDE}" type="parTrans" cxnId="{63610B25-071B-414A-A628-3D09A9B3BBD4}">
      <dgm:prSet/>
      <dgm:spPr/>
      <dgm:t>
        <a:bodyPr/>
        <a:lstStyle/>
        <a:p>
          <a:endParaRPr lang="en-US"/>
        </a:p>
      </dgm:t>
    </dgm:pt>
    <dgm:pt modelId="{9E90B1FF-BA4E-470F-B3E0-3C9C846DEB9E}" type="sibTrans" cxnId="{63610B25-071B-414A-A628-3D09A9B3BBD4}">
      <dgm:prSet/>
      <dgm:spPr/>
      <dgm:t>
        <a:bodyPr/>
        <a:lstStyle/>
        <a:p>
          <a:endParaRPr lang="en-US"/>
        </a:p>
      </dgm:t>
    </dgm:pt>
    <dgm:pt modelId="{B3179B87-5147-4BAC-AF7C-5D581CFB676C}" type="pres">
      <dgm:prSet presAssocID="{423727E7-D0F5-4E47-9D03-B615160C9748}" presName="Name0" presStyleCnt="0">
        <dgm:presLayoutVars>
          <dgm:dir/>
          <dgm:resizeHandles val="exact"/>
        </dgm:presLayoutVars>
      </dgm:prSet>
      <dgm:spPr/>
    </dgm:pt>
    <dgm:pt modelId="{FA75D0F9-FC44-4086-8BE7-D7F3E30CB577}" type="pres">
      <dgm:prSet presAssocID="{AAAAE5E3-46FF-4423-A8AD-E0A11D86A70E}" presName="node" presStyleLbl="node1" presStyleIdx="0" presStyleCnt="4">
        <dgm:presLayoutVars>
          <dgm:bulletEnabled val="1"/>
        </dgm:presLayoutVars>
      </dgm:prSet>
      <dgm:spPr/>
    </dgm:pt>
    <dgm:pt modelId="{10616D46-1997-4AEE-999B-8A5E15431D7E}" type="pres">
      <dgm:prSet presAssocID="{20B87985-E9B5-4C41-AF7B-5BE0D4738398}" presName="sibTrans" presStyleLbl="sibTrans2D1" presStyleIdx="0" presStyleCnt="3"/>
      <dgm:spPr/>
    </dgm:pt>
    <dgm:pt modelId="{7A72ECAA-4767-411A-B178-1B085E9D6C0D}" type="pres">
      <dgm:prSet presAssocID="{20B87985-E9B5-4C41-AF7B-5BE0D4738398}" presName="connectorText" presStyleLbl="sibTrans2D1" presStyleIdx="0" presStyleCnt="3"/>
      <dgm:spPr/>
    </dgm:pt>
    <dgm:pt modelId="{E1EB0F9D-588E-46DE-A99E-92B943537C5E}" type="pres">
      <dgm:prSet presAssocID="{B08C4BBD-64B9-4A7D-B997-CF68C706D454}" presName="node" presStyleLbl="node1" presStyleIdx="1" presStyleCnt="4">
        <dgm:presLayoutVars>
          <dgm:bulletEnabled val="1"/>
        </dgm:presLayoutVars>
      </dgm:prSet>
      <dgm:spPr/>
    </dgm:pt>
    <dgm:pt modelId="{8E49DBF5-89A6-4001-98CA-9F70610C32B0}" type="pres">
      <dgm:prSet presAssocID="{642E02E8-9EC6-443F-A774-04622D04754E}" presName="sibTrans" presStyleLbl="sibTrans2D1" presStyleIdx="1" presStyleCnt="3"/>
      <dgm:spPr/>
    </dgm:pt>
    <dgm:pt modelId="{EACDE4A8-F715-4BB8-A189-167AF48D3526}" type="pres">
      <dgm:prSet presAssocID="{642E02E8-9EC6-443F-A774-04622D04754E}" presName="connectorText" presStyleLbl="sibTrans2D1" presStyleIdx="1" presStyleCnt="3"/>
      <dgm:spPr/>
    </dgm:pt>
    <dgm:pt modelId="{4062BBBC-CA6E-4C8F-A7E1-04BEAB9CEF6C}" type="pres">
      <dgm:prSet presAssocID="{67A8C578-A0BC-4E6E-A669-7053C1145968}" presName="node" presStyleLbl="node1" presStyleIdx="2" presStyleCnt="4">
        <dgm:presLayoutVars>
          <dgm:bulletEnabled val="1"/>
        </dgm:presLayoutVars>
      </dgm:prSet>
      <dgm:spPr/>
    </dgm:pt>
    <dgm:pt modelId="{B35EAE04-8731-4DF6-A4F8-5DC79D693E39}" type="pres">
      <dgm:prSet presAssocID="{E6A238C0-D096-4B94-B7D9-35B8EA16E4E9}" presName="sibTrans" presStyleLbl="sibTrans2D1" presStyleIdx="2" presStyleCnt="3"/>
      <dgm:spPr/>
    </dgm:pt>
    <dgm:pt modelId="{C8E4BA10-5892-45EA-83C7-C8CFA24B8A83}" type="pres">
      <dgm:prSet presAssocID="{E6A238C0-D096-4B94-B7D9-35B8EA16E4E9}" presName="connectorText" presStyleLbl="sibTrans2D1" presStyleIdx="2" presStyleCnt="3"/>
      <dgm:spPr/>
    </dgm:pt>
    <dgm:pt modelId="{05C1D67E-2906-47FA-B08A-51C4AFE037AC}" type="pres">
      <dgm:prSet presAssocID="{254F7AA0-E3C1-4495-8B16-2B43337E46FF}" presName="node" presStyleLbl="node1" presStyleIdx="3" presStyleCnt="4">
        <dgm:presLayoutVars>
          <dgm:bulletEnabled val="1"/>
        </dgm:presLayoutVars>
      </dgm:prSet>
      <dgm:spPr/>
    </dgm:pt>
  </dgm:ptLst>
  <dgm:cxnLst>
    <dgm:cxn modelId="{661B210B-7725-4A08-923D-F626C7FCA586}" type="presOf" srcId="{423727E7-D0F5-4E47-9D03-B615160C9748}" destId="{B3179B87-5147-4BAC-AF7C-5D581CFB676C}" srcOrd="0" destOrd="0" presId="urn:microsoft.com/office/officeart/2005/8/layout/process1"/>
    <dgm:cxn modelId="{63610B25-071B-414A-A628-3D09A9B3BBD4}" srcId="{423727E7-D0F5-4E47-9D03-B615160C9748}" destId="{254F7AA0-E3C1-4495-8B16-2B43337E46FF}" srcOrd="3" destOrd="0" parTransId="{EACDAFB9-18A0-45DA-AE72-D6899217DDDE}" sibTransId="{9E90B1FF-BA4E-470F-B3E0-3C9C846DEB9E}"/>
    <dgm:cxn modelId="{07A13780-8A5C-4AD4-B7BF-024E623BF96E}" type="presOf" srcId="{AAAAE5E3-46FF-4423-A8AD-E0A11D86A70E}" destId="{FA75D0F9-FC44-4086-8BE7-D7F3E30CB577}" srcOrd="0" destOrd="0" presId="urn:microsoft.com/office/officeart/2005/8/layout/process1"/>
    <dgm:cxn modelId="{BBBB3395-A09A-400C-9AAF-834216FF8AD4}" type="presOf" srcId="{B08C4BBD-64B9-4A7D-B997-CF68C706D454}" destId="{E1EB0F9D-588E-46DE-A99E-92B943537C5E}" srcOrd="0" destOrd="0" presId="urn:microsoft.com/office/officeart/2005/8/layout/process1"/>
    <dgm:cxn modelId="{2FAA0099-96FC-4BFF-9D10-1DB78669E2FC}" srcId="{423727E7-D0F5-4E47-9D03-B615160C9748}" destId="{67A8C578-A0BC-4E6E-A669-7053C1145968}" srcOrd="2" destOrd="0" parTransId="{62DFBA0D-6532-46EB-9A35-F7820A4D59B9}" sibTransId="{E6A238C0-D096-4B94-B7D9-35B8EA16E4E9}"/>
    <dgm:cxn modelId="{19E24BAC-5295-40E0-9275-B861B0889F3E}" type="presOf" srcId="{642E02E8-9EC6-443F-A774-04622D04754E}" destId="{EACDE4A8-F715-4BB8-A189-167AF48D3526}" srcOrd="1" destOrd="0" presId="urn:microsoft.com/office/officeart/2005/8/layout/process1"/>
    <dgm:cxn modelId="{76D839B5-4421-4A79-B95D-0D2C86206533}" srcId="{423727E7-D0F5-4E47-9D03-B615160C9748}" destId="{B08C4BBD-64B9-4A7D-B997-CF68C706D454}" srcOrd="1" destOrd="0" parTransId="{42E92C7C-C460-4E93-9BF0-67E5DFB3F6CA}" sibTransId="{642E02E8-9EC6-443F-A774-04622D04754E}"/>
    <dgm:cxn modelId="{7ADD65B9-1636-41B2-8C95-0E716DCFFE43}" type="presOf" srcId="{67A8C578-A0BC-4E6E-A669-7053C1145968}" destId="{4062BBBC-CA6E-4C8F-A7E1-04BEAB9CEF6C}" srcOrd="0" destOrd="0" presId="urn:microsoft.com/office/officeart/2005/8/layout/process1"/>
    <dgm:cxn modelId="{6349AFB9-CDC4-44F8-839A-DAB75247BE82}" type="presOf" srcId="{20B87985-E9B5-4C41-AF7B-5BE0D4738398}" destId="{10616D46-1997-4AEE-999B-8A5E15431D7E}" srcOrd="0" destOrd="0" presId="urn:microsoft.com/office/officeart/2005/8/layout/process1"/>
    <dgm:cxn modelId="{0A41A4BD-01D5-4D3D-A515-3E16DAE7A67C}" type="presOf" srcId="{254F7AA0-E3C1-4495-8B16-2B43337E46FF}" destId="{05C1D67E-2906-47FA-B08A-51C4AFE037AC}" srcOrd="0" destOrd="0" presId="urn:microsoft.com/office/officeart/2005/8/layout/process1"/>
    <dgm:cxn modelId="{EF5BD7CB-275A-4FC8-9E74-BC4E5A7B1F75}" type="presOf" srcId="{20B87985-E9B5-4C41-AF7B-5BE0D4738398}" destId="{7A72ECAA-4767-411A-B178-1B085E9D6C0D}" srcOrd="1" destOrd="0" presId="urn:microsoft.com/office/officeart/2005/8/layout/process1"/>
    <dgm:cxn modelId="{41766DCF-14FA-4DA8-8547-80917A040CB8}" type="presOf" srcId="{E6A238C0-D096-4B94-B7D9-35B8EA16E4E9}" destId="{C8E4BA10-5892-45EA-83C7-C8CFA24B8A83}" srcOrd="1" destOrd="0" presId="urn:microsoft.com/office/officeart/2005/8/layout/process1"/>
    <dgm:cxn modelId="{DBDC08EB-B09C-42B5-8F8C-23B6053B4755}" type="presOf" srcId="{642E02E8-9EC6-443F-A774-04622D04754E}" destId="{8E49DBF5-89A6-4001-98CA-9F70610C32B0}" srcOrd="0" destOrd="0" presId="urn:microsoft.com/office/officeart/2005/8/layout/process1"/>
    <dgm:cxn modelId="{42013EF3-B136-4B4C-B44E-FD061011B494}" srcId="{423727E7-D0F5-4E47-9D03-B615160C9748}" destId="{AAAAE5E3-46FF-4423-A8AD-E0A11D86A70E}" srcOrd="0" destOrd="0" parTransId="{604A48B0-4760-402C-B6FF-24A3A4851116}" sibTransId="{20B87985-E9B5-4C41-AF7B-5BE0D4738398}"/>
    <dgm:cxn modelId="{2A9B31FD-B502-40F6-8DC0-FE0696A4F961}" type="presOf" srcId="{E6A238C0-D096-4B94-B7D9-35B8EA16E4E9}" destId="{B35EAE04-8731-4DF6-A4F8-5DC79D693E39}" srcOrd="0" destOrd="0" presId="urn:microsoft.com/office/officeart/2005/8/layout/process1"/>
    <dgm:cxn modelId="{5CFC5C5B-30F2-4A43-9581-1F5656450E8B}" type="presParOf" srcId="{B3179B87-5147-4BAC-AF7C-5D581CFB676C}" destId="{FA75D0F9-FC44-4086-8BE7-D7F3E30CB577}" srcOrd="0" destOrd="0" presId="urn:microsoft.com/office/officeart/2005/8/layout/process1"/>
    <dgm:cxn modelId="{B0EF5B1E-DE6F-490C-A7CB-D7B09B80C22D}" type="presParOf" srcId="{B3179B87-5147-4BAC-AF7C-5D581CFB676C}" destId="{10616D46-1997-4AEE-999B-8A5E15431D7E}" srcOrd="1" destOrd="0" presId="urn:microsoft.com/office/officeart/2005/8/layout/process1"/>
    <dgm:cxn modelId="{4F4BA0BA-30E0-4DCD-B588-B61F1453C589}" type="presParOf" srcId="{10616D46-1997-4AEE-999B-8A5E15431D7E}" destId="{7A72ECAA-4767-411A-B178-1B085E9D6C0D}" srcOrd="0" destOrd="0" presId="urn:microsoft.com/office/officeart/2005/8/layout/process1"/>
    <dgm:cxn modelId="{E9FA9825-8CAC-45C2-BF6D-57CA97B6C19D}" type="presParOf" srcId="{B3179B87-5147-4BAC-AF7C-5D581CFB676C}" destId="{E1EB0F9D-588E-46DE-A99E-92B943537C5E}" srcOrd="2" destOrd="0" presId="urn:microsoft.com/office/officeart/2005/8/layout/process1"/>
    <dgm:cxn modelId="{81024088-4EE3-4BE5-8690-EEDC7880AA04}" type="presParOf" srcId="{B3179B87-5147-4BAC-AF7C-5D581CFB676C}" destId="{8E49DBF5-89A6-4001-98CA-9F70610C32B0}" srcOrd="3" destOrd="0" presId="urn:microsoft.com/office/officeart/2005/8/layout/process1"/>
    <dgm:cxn modelId="{EA8A174C-327D-4B38-80E0-2111BD923272}" type="presParOf" srcId="{8E49DBF5-89A6-4001-98CA-9F70610C32B0}" destId="{EACDE4A8-F715-4BB8-A189-167AF48D3526}" srcOrd="0" destOrd="0" presId="urn:microsoft.com/office/officeart/2005/8/layout/process1"/>
    <dgm:cxn modelId="{D0998EC1-28EC-42AD-AB87-632F0E28086F}" type="presParOf" srcId="{B3179B87-5147-4BAC-AF7C-5D581CFB676C}" destId="{4062BBBC-CA6E-4C8F-A7E1-04BEAB9CEF6C}" srcOrd="4" destOrd="0" presId="urn:microsoft.com/office/officeart/2005/8/layout/process1"/>
    <dgm:cxn modelId="{B5199914-08DC-4671-B1C9-5822D0CB0924}" type="presParOf" srcId="{B3179B87-5147-4BAC-AF7C-5D581CFB676C}" destId="{B35EAE04-8731-4DF6-A4F8-5DC79D693E39}" srcOrd="5" destOrd="0" presId="urn:microsoft.com/office/officeart/2005/8/layout/process1"/>
    <dgm:cxn modelId="{C2D64761-0665-4D0A-964C-C3B38E6BF0B7}" type="presParOf" srcId="{B35EAE04-8731-4DF6-A4F8-5DC79D693E39}" destId="{C8E4BA10-5892-45EA-83C7-C8CFA24B8A83}" srcOrd="0" destOrd="0" presId="urn:microsoft.com/office/officeart/2005/8/layout/process1"/>
    <dgm:cxn modelId="{DBE11D04-2A7B-46C7-B62F-B9D4F7206012}" type="presParOf" srcId="{B3179B87-5147-4BAC-AF7C-5D581CFB676C}" destId="{05C1D67E-2906-47FA-B08A-51C4AFE037AC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9968BE-821E-4407-98BD-B41FE24CD5DA}">
      <dsp:nvSpPr>
        <dsp:cNvPr id="0" name=""/>
        <dsp:cNvSpPr/>
      </dsp:nvSpPr>
      <dsp:spPr>
        <a:xfrm>
          <a:off x="154159" y="522788"/>
          <a:ext cx="914469" cy="914469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95B7FF-2F1E-4BF4-8A8C-C6FCB65DEA90}">
      <dsp:nvSpPr>
        <dsp:cNvPr id="0" name=""/>
        <dsp:cNvSpPr/>
      </dsp:nvSpPr>
      <dsp:spPr>
        <a:xfrm>
          <a:off x="346197" y="714826"/>
          <a:ext cx="530392" cy="53039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EF29FC-9A6E-4A7A-8800-1C268E0DB654}">
      <dsp:nvSpPr>
        <dsp:cNvPr id="0" name=""/>
        <dsp:cNvSpPr/>
      </dsp:nvSpPr>
      <dsp:spPr>
        <a:xfrm>
          <a:off x="1264586" y="522788"/>
          <a:ext cx="2155535" cy="9144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What is the purpose and role of Family Meetings for patients and families in a rehab hospital setting? </a:t>
          </a:r>
          <a:endParaRPr lang="en-US" sz="1400" b="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1264586" y="522788"/>
        <a:ext cx="2155535" cy="914469"/>
      </dsp:txXfrm>
    </dsp:sp>
    <dsp:sp modelId="{4103623B-FB14-484D-B512-296B0492712C}">
      <dsp:nvSpPr>
        <dsp:cNvPr id="0" name=""/>
        <dsp:cNvSpPr/>
      </dsp:nvSpPr>
      <dsp:spPr>
        <a:xfrm>
          <a:off x="3795707" y="522788"/>
          <a:ext cx="914469" cy="914469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7DB666-DC0B-456F-89EF-61FB8021EA8A}">
      <dsp:nvSpPr>
        <dsp:cNvPr id="0" name=""/>
        <dsp:cNvSpPr/>
      </dsp:nvSpPr>
      <dsp:spPr>
        <a:xfrm>
          <a:off x="3987746" y="714826"/>
          <a:ext cx="530392" cy="53039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D7B7B9-F448-4E06-9F1E-A2B1E6EF585D}">
      <dsp:nvSpPr>
        <dsp:cNvPr id="0" name=""/>
        <dsp:cNvSpPr/>
      </dsp:nvSpPr>
      <dsp:spPr>
        <a:xfrm>
          <a:off x="4906135" y="522788"/>
          <a:ext cx="2155535" cy="9144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What are patients, family member and IDT member views and attitudes about Family Meetings and their participation within this forum? </a:t>
          </a:r>
          <a:endParaRPr lang="en-US" sz="1400" b="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4906135" y="522788"/>
        <a:ext cx="2155535" cy="914469"/>
      </dsp:txXfrm>
    </dsp:sp>
    <dsp:sp modelId="{896702F2-A9AF-4B98-B472-B84EC16BB5E2}">
      <dsp:nvSpPr>
        <dsp:cNvPr id="0" name=""/>
        <dsp:cNvSpPr/>
      </dsp:nvSpPr>
      <dsp:spPr>
        <a:xfrm>
          <a:off x="154159" y="2413208"/>
          <a:ext cx="914469" cy="914469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D0097A-A568-4A59-A1ED-5FB54C39094A}">
      <dsp:nvSpPr>
        <dsp:cNvPr id="0" name=""/>
        <dsp:cNvSpPr/>
      </dsp:nvSpPr>
      <dsp:spPr>
        <a:xfrm>
          <a:off x="346197" y="2605247"/>
          <a:ext cx="530392" cy="53039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F9E8B8-43F6-49A3-A1CA-E7AE114DF31E}">
      <dsp:nvSpPr>
        <dsp:cNvPr id="0" name=""/>
        <dsp:cNvSpPr/>
      </dsp:nvSpPr>
      <dsp:spPr>
        <a:xfrm>
          <a:off x="1264586" y="2413208"/>
          <a:ext cx="2155535" cy="9144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b="0" kern="1200" dirty="0"/>
        </a:p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Are patients and their family members satisfied with the level of participation and control afforded to them at Family Meetings? </a:t>
          </a:r>
          <a:endParaRPr lang="en-US" sz="1400" b="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1264586" y="2413208"/>
        <a:ext cx="2155535" cy="914469"/>
      </dsp:txXfrm>
    </dsp:sp>
    <dsp:sp modelId="{6F9A94E2-39C5-4C0E-98E2-5845CD8FF92E}">
      <dsp:nvSpPr>
        <dsp:cNvPr id="0" name=""/>
        <dsp:cNvSpPr/>
      </dsp:nvSpPr>
      <dsp:spPr>
        <a:xfrm>
          <a:off x="3795707" y="2413208"/>
          <a:ext cx="914469" cy="914469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3BC3EE-67A9-4550-B032-EB1F9BCFFCBC}">
      <dsp:nvSpPr>
        <dsp:cNvPr id="0" name=""/>
        <dsp:cNvSpPr/>
      </dsp:nvSpPr>
      <dsp:spPr>
        <a:xfrm>
          <a:off x="3987746" y="2605247"/>
          <a:ext cx="530392" cy="53039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BB7E77-F40B-425D-85A6-6DDB2C976B3E}">
      <dsp:nvSpPr>
        <dsp:cNvPr id="0" name=""/>
        <dsp:cNvSpPr/>
      </dsp:nvSpPr>
      <dsp:spPr>
        <a:xfrm>
          <a:off x="4906135" y="2413208"/>
          <a:ext cx="2155535" cy="9144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Do IDT members feel sufficiently trained in the skills required to participate in Family Meetings?</a:t>
          </a:r>
          <a:endParaRPr lang="en-US" sz="1400" b="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4906135" y="2413208"/>
        <a:ext cx="2155535" cy="914469"/>
      </dsp:txXfrm>
    </dsp:sp>
    <dsp:sp modelId="{3B46AD9E-AA1D-409A-AFC6-3D56A67B5452}">
      <dsp:nvSpPr>
        <dsp:cNvPr id="0" name=""/>
        <dsp:cNvSpPr/>
      </dsp:nvSpPr>
      <dsp:spPr>
        <a:xfrm>
          <a:off x="154159" y="4303629"/>
          <a:ext cx="914469" cy="914469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8F9296-4B46-4B64-8196-521A0A0076FE}">
      <dsp:nvSpPr>
        <dsp:cNvPr id="0" name=""/>
        <dsp:cNvSpPr/>
      </dsp:nvSpPr>
      <dsp:spPr>
        <a:xfrm>
          <a:off x="346197" y="4495667"/>
          <a:ext cx="530392" cy="53039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0DBACD-8AD4-45E3-92C0-A6E46D3D5C3C}">
      <dsp:nvSpPr>
        <dsp:cNvPr id="0" name=""/>
        <dsp:cNvSpPr/>
      </dsp:nvSpPr>
      <dsp:spPr>
        <a:xfrm>
          <a:off x="1264586" y="4303629"/>
          <a:ext cx="2155535" cy="9144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Key objectives: service evaluation, quality assurance, changes and improvements to current practices will be made based on the findings of this study</a:t>
          </a:r>
          <a:r>
            <a:rPr lang="en-GB" sz="14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.</a:t>
          </a:r>
          <a:endParaRPr lang="en-US" sz="14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1264586" y="4303629"/>
        <a:ext cx="2155535" cy="9144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E999FE-43F0-40E7-AEEC-FDAF82D3B47A}">
      <dsp:nvSpPr>
        <dsp:cNvPr id="0" name=""/>
        <dsp:cNvSpPr/>
      </dsp:nvSpPr>
      <dsp:spPr>
        <a:xfrm>
          <a:off x="741508" y="357428"/>
          <a:ext cx="4222725" cy="4222725"/>
        </a:xfrm>
        <a:prstGeom prst="circularArrow">
          <a:avLst>
            <a:gd name="adj1" fmla="val 4668"/>
            <a:gd name="adj2" fmla="val 272909"/>
            <a:gd name="adj3" fmla="val 13024694"/>
            <a:gd name="adj4" fmla="val 17900475"/>
            <a:gd name="adj5" fmla="val 484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2D8866-2830-494A-AC1F-4999D3D185C7}">
      <dsp:nvSpPr>
        <dsp:cNvPr id="0" name=""/>
        <dsp:cNvSpPr/>
      </dsp:nvSpPr>
      <dsp:spPr>
        <a:xfrm>
          <a:off x="1516980" y="435101"/>
          <a:ext cx="2671780" cy="133589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Mixed methods study design. Survey questionnaire  administered via ‘Survey monkey’  completed either alongside Research Social Worker (Patient questionnaire),via email or through completion of a hard printed copy of the survey(Family members and Staff Survey). </a:t>
          </a:r>
          <a:endParaRPr lang="en-US" sz="10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1582193" y="500314"/>
        <a:ext cx="2541354" cy="1205464"/>
      </dsp:txXfrm>
    </dsp:sp>
    <dsp:sp modelId="{86E27126-42C7-4951-85E4-5E9C0E8F7205}">
      <dsp:nvSpPr>
        <dsp:cNvPr id="0" name=""/>
        <dsp:cNvSpPr/>
      </dsp:nvSpPr>
      <dsp:spPr>
        <a:xfrm>
          <a:off x="3033219" y="1951340"/>
          <a:ext cx="2671780" cy="133589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The survey  included a mix of closed, open and multiple choice questions in order to gain the maximum amount of information from survey participants.</a:t>
          </a:r>
          <a:endParaRPr lang="en-US" sz="10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3098432" y="2016553"/>
        <a:ext cx="2541354" cy="1205464"/>
      </dsp:txXfrm>
    </dsp:sp>
    <dsp:sp modelId="{647FE7E3-7DF0-4A6F-9A68-8E085542313C}">
      <dsp:nvSpPr>
        <dsp:cNvPr id="0" name=""/>
        <dsp:cNvSpPr/>
      </dsp:nvSpPr>
      <dsp:spPr>
        <a:xfrm>
          <a:off x="1516980" y="3467579"/>
          <a:ext cx="2671780" cy="133589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Access to other team members in relation to patients with communication/cognitive difficulties</a:t>
          </a:r>
          <a:endParaRPr lang="en-US" sz="10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1582193" y="3532792"/>
        <a:ext cx="2541354" cy="1205464"/>
      </dsp:txXfrm>
    </dsp:sp>
    <dsp:sp modelId="{583DAA98-67E1-4BA3-A53B-C9527515A116}">
      <dsp:nvSpPr>
        <dsp:cNvPr id="0" name=""/>
        <dsp:cNvSpPr/>
      </dsp:nvSpPr>
      <dsp:spPr>
        <a:xfrm>
          <a:off x="82392" y="1976942"/>
          <a:ext cx="2671780" cy="133589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Action Research</a:t>
          </a:r>
          <a:endParaRPr lang="en-US" sz="1000" kern="1200" dirty="0"/>
        </a:p>
      </dsp:txBody>
      <dsp:txXfrm>
        <a:off x="147605" y="2042155"/>
        <a:ext cx="2541354" cy="12054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FECDE2-B04A-4AD5-8083-C10E720A4CFC}">
      <dsp:nvSpPr>
        <dsp:cNvPr id="0" name=""/>
        <dsp:cNvSpPr/>
      </dsp:nvSpPr>
      <dsp:spPr>
        <a:xfrm>
          <a:off x="1239656" y="120904"/>
          <a:ext cx="617015" cy="617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600" b="1" i="0" u="none" strike="noStrike" kern="1200" cap="none" normalizeH="0" baseline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charset="0"/>
              <a:cs typeface="Arial" charset="0"/>
            </a:rPr>
            <a:t>Observation</a:t>
          </a:r>
        </a:p>
      </dsp:txBody>
      <dsp:txXfrm>
        <a:off x="1239656" y="120904"/>
        <a:ext cx="617015" cy="617015"/>
      </dsp:txXfrm>
    </dsp:sp>
    <dsp:sp modelId="{F8AC0FFE-E2C1-4A30-A0DB-A627402C0F49}">
      <dsp:nvSpPr>
        <dsp:cNvPr id="0" name=""/>
        <dsp:cNvSpPr/>
      </dsp:nvSpPr>
      <dsp:spPr>
        <a:xfrm>
          <a:off x="299238" y="-655"/>
          <a:ext cx="1459581" cy="1459581"/>
        </a:xfrm>
        <a:prstGeom prst="circularArrow">
          <a:avLst>
            <a:gd name="adj1" fmla="val 8243"/>
            <a:gd name="adj2" fmla="val 575679"/>
            <a:gd name="adj3" fmla="val 2539539"/>
            <a:gd name="adj4" fmla="val 50381"/>
            <a:gd name="adj5" fmla="val 961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708A7B-11B9-4E30-892A-F7151828CD31}">
      <dsp:nvSpPr>
        <dsp:cNvPr id="0" name=""/>
        <dsp:cNvSpPr/>
      </dsp:nvSpPr>
      <dsp:spPr>
        <a:xfrm>
          <a:off x="659316" y="1020073"/>
          <a:ext cx="739425" cy="617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600" b="1" i="0" u="none" strike="noStrike" kern="1200" cap="none" normalizeH="0" baseline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charset="0"/>
              <a:cs typeface="Arial" charset="0"/>
            </a:rPr>
            <a:t>Reflection/Analysis</a:t>
          </a:r>
        </a:p>
      </dsp:txBody>
      <dsp:txXfrm>
        <a:off x="659316" y="1020073"/>
        <a:ext cx="739425" cy="617015"/>
      </dsp:txXfrm>
    </dsp:sp>
    <dsp:sp modelId="{63B58A9E-5B64-4AE2-8E57-B4A366760C99}">
      <dsp:nvSpPr>
        <dsp:cNvPr id="0" name=""/>
        <dsp:cNvSpPr/>
      </dsp:nvSpPr>
      <dsp:spPr>
        <a:xfrm>
          <a:off x="299238" y="-655"/>
          <a:ext cx="1459581" cy="1459581"/>
        </a:xfrm>
        <a:prstGeom prst="circularArrow">
          <a:avLst>
            <a:gd name="adj1" fmla="val 8243"/>
            <a:gd name="adj2" fmla="val 575679"/>
            <a:gd name="adj3" fmla="val 10173940"/>
            <a:gd name="adj4" fmla="val 7684782"/>
            <a:gd name="adj5" fmla="val 961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53E943-11AB-4FEF-9945-4D947D1329B6}">
      <dsp:nvSpPr>
        <dsp:cNvPr id="0" name=""/>
        <dsp:cNvSpPr/>
      </dsp:nvSpPr>
      <dsp:spPr>
        <a:xfrm>
          <a:off x="201385" y="120904"/>
          <a:ext cx="617015" cy="617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sz="600" b="1" i="0" u="none" strike="noStrike" kern="1200" cap="none" normalizeH="0" baseline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charset="0"/>
              <a:cs typeface="Arial" charset="0"/>
            </a:rPr>
            <a:t>Implement Change</a:t>
          </a:r>
        </a:p>
      </dsp:txBody>
      <dsp:txXfrm>
        <a:off x="201385" y="120904"/>
        <a:ext cx="617015" cy="617015"/>
      </dsp:txXfrm>
    </dsp:sp>
    <dsp:sp modelId="{3AFE9F0A-D107-4544-9D7A-399C282C7180}">
      <dsp:nvSpPr>
        <dsp:cNvPr id="0" name=""/>
        <dsp:cNvSpPr/>
      </dsp:nvSpPr>
      <dsp:spPr>
        <a:xfrm>
          <a:off x="299238" y="-655"/>
          <a:ext cx="1459581" cy="1459581"/>
        </a:xfrm>
        <a:prstGeom prst="circularArrow">
          <a:avLst>
            <a:gd name="adj1" fmla="val 8243"/>
            <a:gd name="adj2" fmla="val 575679"/>
            <a:gd name="adj3" fmla="val 16858591"/>
            <a:gd name="adj4" fmla="val 14965729"/>
            <a:gd name="adj5" fmla="val 961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75D0F9-FC44-4086-8BE7-D7F3E30CB577}">
      <dsp:nvSpPr>
        <dsp:cNvPr id="0" name=""/>
        <dsp:cNvSpPr/>
      </dsp:nvSpPr>
      <dsp:spPr>
        <a:xfrm>
          <a:off x="4478" y="417904"/>
          <a:ext cx="1957941" cy="278203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u="sng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Work package 1(Dec 2016-April 2017</a:t>
          </a:r>
          <a:r>
            <a:rPr lang="en-GB" sz="13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): survey of all IDT teams in the NRH (N=85 </a:t>
          </a:r>
          <a:r>
            <a:rPr lang="en-GB" sz="1300" kern="12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Approx</a:t>
          </a:r>
          <a:r>
            <a:rPr lang="en-GB" sz="13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50% response rate). </a:t>
          </a:r>
          <a:endParaRPr lang="en-US" sz="13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61824" y="475250"/>
        <a:ext cx="1843249" cy="2667343"/>
      </dsp:txXfrm>
    </dsp:sp>
    <dsp:sp modelId="{10616D46-1997-4AEE-999B-8A5E15431D7E}">
      <dsp:nvSpPr>
        <dsp:cNvPr id="0" name=""/>
        <dsp:cNvSpPr/>
      </dsp:nvSpPr>
      <dsp:spPr>
        <a:xfrm>
          <a:off x="2158213" y="1566137"/>
          <a:ext cx="415083" cy="4855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2158213" y="1663251"/>
        <a:ext cx="290558" cy="291341"/>
      </dsp:txXfrm>
    </dsp:sp>
    <dsp:sp modelId="{E1EB0F9D-588E-46DE-A99E-92B943537C5E}">
      <dsp:nvSpPr>
        <dsp:cNvPr id="0" name=""/>
        <dsp:cNvSpPr/>
      </dsp:nvSpPr>
      <dsp:spPr>
        <a:xfrm>
          <a:off x="2745596" y="417904"/>
          <a:ext cx="1957941" cy="2782035"/>
        </a:xfrm>
        <a:prstGeom prst="roundRect">
          <a:avLst>
            <a:gd name="adj" fmla="val 10000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u="sng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Work package 2(April 2017-December 2017): </a:t>
          </a:r>
          <a:r>
            <a:rPr lang="en-GB" sz="13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survey administered to patients by personal interview by research social worker. Patients  under the care of Brain Injury, Spinal and POLAR teams who have attended a family meeting N=80). </a:t>
          </a:r>
          <a:endParaRPr lang="en-US" sz="13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802942" y="475250"/>
        <a:ext cx="1843249" cy="2667343"/>
      </dsp:txXfrm>
    </dsp:sp>
    <dsp:sp modelId="{8E49DBF5-89A6-4001-98CA-9F70610C32B0}">
      <dsp:nvSpPr>
        <dsp:cNvPr id="0" name=""/>
        <dsp:cNvSpPr/>
      </dsp:nvSpPr>
      <dsp:spPr>
        <a:xfrm>
          <a:off x="4899331" y="1566137"/>
          <a:ext cx="415083" cy="4855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4899331" y="1663251"/>
        <a:ext cx="290558" cy="291341"/>
      </dsp:txXfrm>
    </dsp:sp>
    <dsp:sp modelId="{4062BBBC-CA6E-4C8F-A7E1-04BEAB9CEF6C}">
      <dsp:nvSpPr>
        <dsp:cNvPr id="0" name=""/>
        <dsp:cNvSpPr/>
      </dsp:nvSpPr>
      <dsp:spPr>
        <a:xfrm>
          <a:off x="5486714" y="417904"/>
          <a:ext cx="1957941" cy="2782035"/>
        </a:xfrm>
        <a:prstGeom prst="roundRect">
          <a:avLst>
            <a:gd name="adj" fmla="val 10000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u="sng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Work Package 3(April 2017-December 2017): </a:t>
          </a:r>
          <a:r>
            <a:rPr lang="en-GB" sz="13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survey  given/sent to a minimum of one family member of each patient who has attended a family meeting (N=64). </a:t>
          </a:r>
          <a:endParaRPr lang="en-US" sz="13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5544060" y="475250"/>
        <a:ext cx="1843249" cy="2667343"/>
      </dsp:txXfrm>
    </dsp:sp>
    <dsp:sp modelId="{B35EAE04-8731-4DF6-A4F8-5DC79D693E39}">
      <dsp:nvSpPr>
        <dsp:cNvPr id="0" name=""/>
        <dsp:cNvSpPr/>
      </dsp:nvSpPr>
      <dsp:spPr>
        <a:xfrm>
          <a:off x="7640449" y="1566137"/>
          <a:ext cx="415083" cy="4855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7640449" y="1663251"/>
        <a:ext cx="290558" cy="291341"/>
      </dsp:txXfrm>
    </dsp:sp>
    <dsp:sp modelId="{05C1D67E-2906-47FA-B08A-51C4AFE037AC}">
      <dsp:nvSpPr>
        <dsp:cNvPr id="0" name=""/>
        <dsp:cNvSpPr/>
      </dsp:nvSpPr>
      <dsp:spPr>
        <a:xfrm>
          <a:off x="8227832" y="417904"/>
          <a:ext cx="1957941" cy="2782035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Family members rarely used the online method – questionnaires had to be inputted manually</a:t>
          </a:r>
          <a:endParaRPr lang="en-US" sz="13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8285178" y="475250"/>
        <a:ext cx="1843249" cy="26673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21629" cy="495446"/>
          </a:xfrm>
          <a:prstGeom prst="rect">
            <a:avLst/>
          </a:prstGeom>
        </p:spPr>
        <p:txBody>
          <a:bodyPr vert="horz" lIns="90791" tIns="45395" rIns="90791" bIns="45395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7322" y="1"/>
            <a:ext cx="2921629" cy="495446"/>
          </a:xfrm>
          <a:prstGeom prst="rect">
            <a:avLst/>
          </a:prstGeom>
        </p:spPr>
        <p:txBody>
          <a:bodyPr vert="horz" lIns="90791" tIns="45395" rIns="90791" bIns="45395" rtlCol="0"/>
          <a:lstStyle>
            <a:lvl1pPr algn="r">
              <a:defRPr sz="1200"/>
            </a:lvl1pPr>
          </a:lstStyle>
          <a:p>
            <a:fld id="{C9CDA4ED-EC92-4FB4-AA7E-98FBACC6D160}" type="datetimeFigureOut">
              <a:rPr lang="en-IE" smtClean="0"/>
              <a:t>18/06/2019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2454"/>
            <a:ext cx="2921629" cy="495446"/>
          </a:xfrm>
          <a:prstGeom prst="rect">
            <a:avLst/>
          </a:prstGeom>
        </p:spPr>
        <p:txBody>
          <a:bodyPr vert="horz" lIns="90791" tIns="45395" rIns="90791" bIns="45395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7322" y="9372454"/>
            <a:ext cx="2921629" cy="495446"/>
          </a:xfrm>
          <a:prstGeom prst="rect">
            <a:avLst/>
          </a:prstGeom>
        </p:spPr>
        <p:txBody>
          <a:bodyPr vert="horz" lIns="90791" tIns="45395" rIns="90791" bIns="45395" rtlCol="0" anchor="b"/>
          <a:lstStyle>
            <a:lvl1pPr algn="r">
              <a:defRPr sz="1200"/>
            </a:lvl1pPr>
          </a:lstStyle>
          <a:p>
            <a:fld id="{8539F559-587A-4C0C-93F6-95351AE6969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950347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20894" cy="495108"/>
          </a:xfrm>
          <a:prstGeom prst="rect">
            <a:avLst/>
          </a:prstGeom>
        </p:spPr>
        <p:txBody>
          <a:bodyPr vert="horz" lIns="90791" tIns="45395" rIns="90791" bIns="4539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8072" y="1"/>
            <a:ext cx="2920894" cy="495108"/>
          </a:xfrm>
          <a:prstGeom prst="rect">
            <a:avLst/>
          </a:prstGeom>
        </p:spPr>
        <p:txBody>
          <a:bodyPr vert="horz" lIns="90791" tIns="45395" rIns="90791" bIns="45395" rtlCol="0"/>
          <a:lstStyle>
            <a:lvl1pPr algn="r">
              <a:defRPr sz="1200"/>
            </a:lvl1pPr>
          </a:lstStyle>
          <a:p>
            <a:fld id="{D87988C6-CF2D-456E-9828-8A3916109107}" type="datetimeFigureOut">
              <a:rPr lang="en-GB" smtClean="0"/>
              <a:t>18/06/2019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1233488"/>
            <a:ext cx="5918200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91" tIns="45395" rIns="90791" bIns="4539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053" y="4748927"/>
            <a:ext cx="5392420" cy="3885486"/>
          </a:xfrm>
          <a:prstGeom prst="rect">
            <a:avLst/>
          </a:prstGeom>
        </p:spPr>
        <p:txBody>
          <a:bodyPr vert="horz" lIns="90791" tIns="45395" rIns="90791" bIns="4539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2793"/>
            <a:ext cx="2920894" cy="495107"/>
          </a:xfrm>
          <a:prstGeom prst="rect">
            <a:avLst/>
          </a:prstGeom>
        </p:spPr>
        <p:txBody>
          <a:bodyPr vert="horz" lIns="90791" tIns="45395" rIns="90791" bIns="4539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8072" y="9372793"/>
            <a:ext cx="2920894" cy="495107"/>
          </a:xfrm>
          <a:prstGeom prst="rect">
            <a:avLst/>
          </a:prstGeom>
        </p:spPr>
        <p:txBody>
          <a:bodyPr vert="horz" lIns="90791" tIns="45395" rIns="90791" bIns="45395" rtlCol="0" anchor="b"/>
          <a:lstStyle>
            <a:lvl1pPr algn="r">
              <a:defRPr sz="1200"/>
            </a:lvl1pPr>
          </a:lstStyle>
          <a:p>
            <a:fld id="{B4940F4A-771F-4F80-8352-AF9C36FD9B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522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40F4A-771F-4F80-8352-AF9C36FD9B1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2716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Par  is an ongoing organizational learning process, a research approach that emphasizes co-learning, participation and organizational transformation. (Greenwood et al, 1993).</a:t>
            </a:r>
          </a:p>
          <a:p>
            <a:r>
              <a:rPr lang="en-GB" dirty="0"/>
              <a:t>The PAR process enables co-researchers to step back cognitively from familiar routines, forms of interaction, and power relationships in order to fundamentally question and rethink established interpretations of situations and strategies(</a:t>
            </a:r>
            <a:r>
              <a:rPr lang="en-GB" dirty="0" err="1"/>
              <a:t>Bergold</a:t>
            </a:r>
            <a:r>
              <a:rPr lang="en-GB" dirty="0"/>
              <a:t> and Thomas,2012)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1797E-3B63-412A-9AD6-2A32D936C215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573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</a:t>
            </a:r>
            <a:r>
              <a:rPr lang="en-GB" baseline="0" dirty="0"/>
              <a:t> initially aimed to do 100 patients by June 2017!!</a:t>
            </a:r>
            <a:endParaRPr lang="en-GB" dirty="0"/>
          </a:p>
          <a:p>
            <a:endParaRPr lang="en-GB" dirty="0"/>
          </a:p>
          <a:p>
            <a:r>
              <a:rPr lang="en-GB" dirty="0"/>
              <a:t> We would like to study a representative sample of Family Meetings which take place in relation to the three clinical groups under investigation; Spinal, ABI and POLAR.</a:t>
            </a:r>
          </a:p>
          <a:p>
            <a:endParaRPr lang="en-GB" dirty="0"/>
          </a:p>
          <a:p>
            <a:r>
              <a:rPr lang="en-GB" dirty="0"/>
              <a:t>Patients and Family members involved in each meeting will be invited to participate in the survey. </a:t>
            </a:r>
          </a:p>
          <a:p>
            <a:endParaRPr lang="en-GB" dirty="0"/>
          </a:p>
          <a:p>
            <a:r>
              <a:rPr lang="en-GB" dirty="0"/>
              <a:t>IDT member’s opinions of Family Meetings </a:t>
            </a:r>
            <a:r>
              <a:rPr lang="en-GB" i="1" dirty="0"/>
              <a:t>in general</a:t>
            </a:r>
            <a:r>
              <a:rPr lang="en-GB" dirty="0"/>
              <a:t> will be sought and therefore they will be invited to complete one survey only.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1797E-3B63-412A-9AD6-2A32D936C215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7056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77%</a:t>
            </a:r>
            <a:r>
              <a:rPr lang="en-GB" baseline="0" dirty="0"/>
              <a:t> of respondents had not received any formal training in family meetings</a:t>
            </a:r>
            <a:endParaRPr lang="en-GB" dirty="0"/>
          </a:p>
          <a:p>
            <a:endParaRPr lang="en-GB" dirty="0"/>
          </a:p>
          <a:p>
            <a:r>
              <a:rPr lang="en-GB" dirty="0"/>
              <a:t> We would like to study a representative sample of Family Meetings which take place in relation to the three clinical groups under investigation; Spinal, ABI and POLAR.</a:t>
            </a:r>
          </a:p>
          <a:p>
            <a:endParaRPr lang="en-GB" dirty="0"/>
          </a:p>
          <a:p>
            <a:r>
              <a:rPr lang="en-GB" dirty="0"/>
              <a:t>Patients and Family members involved in each meeting will be invited to participate in the survey. </a:t>
            </a:r>
          </a:p>
          <a:p>
            <a:endParaRPr lang="en-GB" dirty="0"/>
          </a:p>
          <a:p>
            <a:r>
              <a:rPr lang="en-GB" dirty="0"/>
              <a:t>IDT member’s opinions of Family Meetings </a:t>
            </a:r>
            <a:r>
              <a:rPr lang="en-GB" i="1" dirty="0"/>
              <a:t>in general</a:t>
            </a:r>
            <a:r>
              <a:rPr lang="en-GB" dirty="0"/>
              <a:t> will be sought and therefore they will be invited to complete one survey only.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1797E-3B63-412A-9AD6-2A32D936C215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2769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Very high rates for introductions also (95-100%)</a:t>
            </a:r>
          </a:p>
          <a:p>
            <a:r>
              <a:rPr lang="en-IE" dirty="0"/>
              <a:t>Good rates for family prep – 91.67% / 82.86%/66.67%</a:t>
            </a:r>
          </a:p>
          <a:p>
            <a:r>
              <a:rPr lang="en-IE" dirty="0"/>
              <a:t>Patient Prep (74) – 84.62%/ 71.05% / 90%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940F4A-771F-4F80-8352-AF9C36FD9B1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1425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940F4A-771F-4F80-8352-AF9C36FD9B12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327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16AFE-7C67-420C-9819-D5803C79FC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098C0A-55E8-43F6-9F05-87981D2D70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A55ABB-1BEF-477B-9999-B7D76B1D1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B8E12-20D8-410C-A50E-AC5C22C98D35}" type="datetime1">
              <a:rPr lang="en-GB" smtClean="0"/>
              <a:t>18/06/2019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2D82D0-54EC-4CF3-A4C2-E1DEE9FDA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NRH Social Work Department 2019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908A15-710A-4648-B1B6-62C52A0E8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0529F-A870-43EB-8ABA-47839E0578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3749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AD4C0-BE6D-4A75-8862-3F432030C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8C7DF1-0B69-406A-8CDF-5480F6A209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1FB436-D265-415A-8F1D-136650B1F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66B56-428D-4524-88B2-9F2CC0C6CAA4}" type="datetime1">
              <a:rPr lang="en-GB" smtClean="0"/>
              <a:t>18/06/2019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4F170D-5B21-467D-8B71-19EF3734F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NRH Social Work Department 2019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ABCE58-67FA-4E73-A658-7F07FA382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0529F-A870-43EB-8ABA-47839E0578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2292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CA5E0A-78CB-411B-A5BD-5DE82F2910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2DE635-06BB-448F-B23B-24ED7F87A2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262F63-C640-4547-98BC-BBDD47844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9DD66-A53C-423C-991D-9A03A83AF49B}" type="datetime1">
              <a:rPr lang="en-GB" smtClean="0"/>
              <a:t>18/06/2019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DB37E0-32DE-4FF4-94BC-CD79F74BB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NRH Social Work Department 2019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AA329C-4C47-43CF-8B8E-9CDD9CEDE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0529F-A870-43EB-8ABA-47839E0578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36943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952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3D654-2162-49CC-88CE-158ECDDD0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3D8180-5011-4DB6-BF93-CECCC10737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672713-2298-4493-9A04-EB65D2385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85912-23C2-4006-AE93-A4528CDEB1CC}" type="datetime1">
              <a:rPr lang="en-GB" smtClean="0"/>
              <a:t>18/06/2019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E9C7D3-8667-489F-BE80-E476FCEBA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NRH Social Work Department 2019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9CAC79-B191-44C2-9422-6CBEB62FC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0529F-A870-43EB-8ABA-47839E0578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7366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9E6D3-B432-4BF5-8080-080F9A986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F1DBD5-E2B3-4773-9548-5C04D6DDBD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B0BFBF-05AE-4643-B569-25366C03A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134E-41D2-4257-AAA4-FBAD4AB9C8ED}" type="datetime1">
              <a:rPr lang="en-GB" smtClean="0"/>
              <a:t>18/06/2019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6A7740-D6FB-4DA0-9743-1F9526312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NRH Social Work Department 2019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362B55-27C7-41E7-A063-2958561F8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0529F-A870-43EB-8ABA-47839E0578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96281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CE8F8-96A5-438C-84EE-97F46D182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2534B-A54E-4DC6-87B4-5E04EDEA60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9A2A6A-2EB3-47C9-81B4-4C772DB890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C43FD1-F054-4755-B55D-158B62064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09ABE-D8C2-42E0-A15F-72A1E38401CB}" type="datetime1">
              <a:rPr lang="en-GB" smtClean="0"/>
              <a:t>18/06/2019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0AD479-3014-411D-9843-8EE22C0B9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NRH Social Work Department 2019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794D66-4F5B-4188-843C-17C0BFBE5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0529F-A870-43EB-8ABA-47839E0578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9605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F9249-E7FC-42F5-977B-6AD1E5A2A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6EB38A-25E5-4CD4-9EEB-B23BD778F8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B143F5-DCD1-4AD7-A943-684924A528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5A7E39-E755-4F23-A745-2F8D2588F7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B21DF4-4777-4323-BB73-7C074D2A1E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3A6627-E61B-45A1-9393-C29BE3A72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AB48F-98E2-43DE-ADA2-BDFE0655DE45}" type="datetime1">
              <a:rPr lang="en-GB" smtClean="0"/>
              <a:t>18/06/2019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E83CB1-C208-4708-B299-496F8B6DD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NRH Social Work Department 2019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0769AA-2CE5-455B-9541-71E8DE7B8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0529F-A870-43EB-8ABA-47839E0578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7965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93DA0-B819-4FF7-A6AC-ECC64D831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38823A-CCBE-43CD-AC48-461E5B1E7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D11D0-1C9B-493E-8E9D-AB8F532B5B79}" type="datetime1">
              <a:rPr lang="en-GB" smtClean="0"/>
              <a:t>18/06/2019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C79AEA-7825-4C67-AFA3-D63419ECA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NRH Social Work Department 2019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8A7B17-3E1F-42D2-AC29-EF36C7655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0529F-A870-43EB-8ABA-47839E0578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8756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5E912D-F79D-4FBA-A76B-79E896AD7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E5A21-6DC6-4A20-B3D4-B7DD32E08C48}" type="datetime1">
              <a:rPr lang="en-GB" smtClean="0"/>
              <a:t>18/06/2019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57E755-3541-4C2C-B080-03EE73222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NRH Social Work Department 2019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7B25D7-4A20-4FB0-92B2-B5F8BE2C9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0529F-A870-43EB-8ABA-47839E0578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9159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D0A3C-37A1-4EEC-9713-11EBA81B3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597307-A720-4C2B-88A5-D094220FA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29405D-0AEC-43C1-AB6A-62764A0279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FBC6F5-30E3-4C2F-9FC9-72F0914CA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2987F-C073-4340-9804-C8D8DA4F62DF}" type="datetime1">
              <a:rPr lang="en-GB" smtClean="0"/>
              <a:t>18/06/2019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076B47-1914-4658-8FDE-36ECE58A0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NRH Social Work Department 2019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65988C-B009-4DDE-BEAE-1911B8E33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0529F-A870-43EB-8ABA-47839E0578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2776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944A5-DFE3-4D8D-829B-2F66BF52A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0FCE22-627A-4DEE-BF2B-0CCF809901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EC8350-3501-4588-AB0C-E29C5AEDAD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67CC95-62B8-4847-839B-A33B8E9A7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3842B-CCB5-40F6-8312-583E6928FA77}" type="datetime1">
              <a:rPr lang="en-GB" smtClean="0"/>
              <a:t>18/06/2019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F0EF33-0FEB-4C8B-941A-70F495FEA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NRH Social Work Department 2019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0C83C5-0CFA-4D67-BBD7-F83405E26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0529F-A870-43EB-8ABA-47839E0578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6036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639CCC-E5F9-4F92-91EE-193AEC0FD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6EF859-8E80-403B-81C6-CBE4DBC3FC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E42184-8E18-4696-B108-64A564EBF8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52BF9-A489-4768-8543-4877C65FC3FF}" type="datetime1">
              <a:rPr lang="en-GB" smtClean="0"/>
              <a:t>18/06/2019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7C8BAA-4C1B-4794-BA74-7473041BC0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E"/>
              <a:t>NRH Social Work Department 2019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F32613-9E34-408C-AA97-163516D24C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0529F-A870-43EB-8ABA-47839E0578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8319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  <p:sldLayoutId id="2147483835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pn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5" Type="http://schemas.openxmlformats.org/officeDocument/2006/relationships/image" Target="../media/image31.pn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6.pn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5" Type="http://schemas.openxmlformats.org/officeDocument/2006/relationships/image" Target="../media/image6.jpe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6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8.jpe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microsoft.com/office/2007/relationships/diagramDrawing" Target="../diagrams/drawing3.xml"/><Relationship Id="rId3" Type="http://schemas.openxmlformats.org/officeDocument/2006/relationships/diagramLayout" Target="../diagrams/layout2.xml"/><Relationship Id="rId7" Type="http://schemas.openxmlformats.org/officeDocument/2006/relationships/image" Target="../media/image6.jpeg"/><Relationship Id="rId12" Type="http://schemas.openxmlformats.org/officeDocument/2006/relationships/diagramColors" Target="../diagrams/colors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11" Type="http://schemas.openxmlformats.org/officeDocument/2006/relationships/diagramQuickStyle" Target="../diagrams/quickStyle3.xml"/><Relationship Id="rId5" Type="http://schemas.openxmlformats.org/officeDocument/2006/relationships/diagramColors" Target="../diagrams/colors2.xml"/><Relationship Id="rId10" Type="http://schemas.openxmlformats.org/officeDocument/2006/relationships/diagramLayout" Target="../diagrams/layout3.xml"/><Relationship Id="rId4" Type="http://schemas.openxmlformats.org/officeDocument/2006/relationships/diagramQuickStyle" Target="../diagrams/quickStyle2.xml"/><Relationship Id="rId9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6.jpe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19.jpeg"/><Relationship Id="rId9" Type="http://schemas.microsoft.com/office/2007/relationships/diagramDrawing" Target="../diagrams/drawin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2">
            <a:extLst>
              <a:ext uri="{FF2B5EF4-FFF2-40B4-BE49-F238E27FC236}">
                <a16:creationId xmlns:a16="http://schemas.microsoft.com/office/drawing/2014/main" id="{1045B59B-615E-4718-A150-42DE5D03E1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4">
            <a:extLst>
              <a:ext uri="{FF2B5EF4-FFF2-40B4-BE49-F238E27FC236}">
                <a16:creationId xmlns:a16="http://schemas.microsoft.com/office/drawing/2014/main" id="{D6CF29CD-38B8-4924-BA11-6D6051748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42816"/>
            <a:ext cx="12192000" cy="261518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919442"/>
            <a:ext cx="11989572" cy="2604648"/>
          </a:xfrm>
        </p:spPr>
        <p:txBody>
          <a:bodyPr>
            <a:noAutofit/>
          </a:bodyPr>
          <a:lstStyle/>
          <a:p>
            <a:r>
              <a:rPr lang="en-GB" sz="3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Participatory Action Research (PAR) with </a:t>
            </a:r>
            <a:br>
              <a:rPr lang="en-GB" sz="3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GB" sz="3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 Medical Social Work Team: Using an academic- practice collaborative approach to evaluate Family Meetings </a:t>
            </a:r>
            <a:br>
              <a:rPr lang="en-GB" sz="3200" b="1" dirty="0">
                <a:solidFill>
                  <a:srgbClr val="FFFFFF"/>
                </a:solidFill>
              </a:rPr>
            </a:br>
            <a:endParaRPr lang="en-GB" sz="3200" b="1" dirty="0">
              <a:solidFill>
                <a:srgbClr val="FFFFFF"/>
              </a:solidFill>
            </a:endParaRP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79393D1A-A961-4F98-83CA-FA56DF7129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6313" y="5928189"/>
            <a:ext cx="9426806" cy="724793"/>
          </a:xfrm>
        </p:spPr>
        <p:txBody>
          <a:bodyPr>
            <a:normAutofit fontScale="92500" lnSpcReduction="20000"/>
          </a:bodyPr>
          <a:lstStyle/>
          <a:p>
            <a:endParaRPr lang="en-GB" dirty="0">
              <a:solidFill>
                <a:srgbClr val="E7E6E6"/>
              </a:solidFill>
            </a:endParaRPr>
          </a:p>
          <a:p>
            <a:r>
              <a:rPr lang="en-GB" dirty="0">
                <a:solidFill>
                  <a:srgbClr val="E7E6E6"/>
                </a:solidFill>
              </a:rPr>
              <a:t>Donnelly, S., O’Loughlin, A., Butler, P., Russell, E and Carroll, P.</a:t>
            </a:r>
          </a:p>
          <a:p>
            <a:endParaRPr lang="en-IE" dirty="0">
              <a:solidFill>
                <a:srgbClr val="E7E6E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6213" y="643464"/>
            <a:ext cx="8189943" cy="3275978"/>
          </a:xfrm>
          <a:prstGeom prst="rect">
            <a:avLst/>
          </a:prstGeom>
        </p:spPr>
      </p:pic>
      <p:pic>
        <p:nvPicPr>
          <p:cNvPr id="4" name="Picture 7" descr="https://pbs.twimg.com/profile_images/568550587927502848/5-2uFFoP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289" y="162232"/>
            <a:ext cx="1104283" cy="1023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I:\NRH Common\Logo's &amp; Pics\NRH_Logo\NRH_Logo_XXS.jpg">
            <a:extLst>
              <a:ext uri="{FF2B5EF4-FFF2-40B4-BE49-F238E27FC236}">
                <a16:creationId xmlns:a16="http://schemas.microsoft.com/office/drawing/2014/main" id="{735B8F85-58AA-467F-ACCB-7222D4F3B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06" y="244744"/>
            <a:ext cx="1277595" cy="795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9A3B90-98DA-4688-9E88-B25948853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NRH Social Work Department 2019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5146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951" y="1204108"/>
            <a:ext cx="2764539" cy="178117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1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Q23: </a:t>
            </a:r>
            <a:r>
              <a:rPr lang="en-US" sz="2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Was there anything talked about which you didn't understand during the Family Meeting?</a:t>
            </a:r>
            <a:br>
              <a:rPr lang="en-US" sz="1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1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1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F/</a:t>
            </a:r>
            <a:r>
              <a:rPr lang="en-US" sz="1600" dirty="0">
                <a:solidFill>
                  <a:srgbClr val="FFFFFF"/>
                </a:solidFill>
              </a:rPr>
              <a:t>Q </a:t>
            </a:r>
            <a:r>
              <a:rPr lang="en-US" sz="1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Answered: 63    Skipped: 1 (right)</a:t>
            </a:r>
            <a:br>
              <a:rPr lang="en-US" sz="1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1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P/Q Answered: 74    Skipped: 0</a:t>
            </a:r>
            <a:br>
              <a:rPr lang="en-US" sz="1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1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(below)</a:t>
            </a:r>
            <a:br>
              <a:rPr lang="en-US" sz="1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1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chart82214740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2540" y="1055508"/>
            <a:ext cx="5865852" cy="4351391"/>
          </a:xfrm>
          <a:prstGeom prst="rect">
            <a:avLst/>
          </a:prstGeom>
        </p:spPr>
      </p:pic>
      <p:pic>
        <p:nvPicPr>
          <p:cNvPr id="6" name="Picture 2" descr="national-rehabilitation-hospital">
            <a:extLst>
              <a:ext uri="{FF2B5EF4-FFF2-40B4-BE49-F238E27FC236}">
                <a16:creationId xmlns:a16="http://schemas.microsoft.com/office/drawing/2014/main" id="{EF0382F8-8643-41AA-BC2E-A33B99EF9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789" y="55205"/>
            <a:ext cx="1378324" cy="77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914AEB-F753-4391-9815-47A221865D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24785" y="64522"/>
            <a:ext cx="1067215" cy="990986"/>
          </a:xfrm>
          <a:prstGeom prst="rect">
            <a:avLst/>
          </a:prstGeom>
        </p:spPr>
      </p:pic>
      <p:pic>
        <p:nvPicPr>
          <p:cNvPr id="8" name="Picture 7" descr="chart10351174930.png">
            <a:extLst>
              <a:ext uri="{FF2B5EF4-FFF2-40B4-BE49-F238E27FC236}">
                <a16:creationId xmlns:a16="http://schemas.microsoft.com/office/drawing/2014/main" id="{EB03C605-8106-40AF-B727-3F61A92700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32" y="3803904"/>
            <a:ext cx="5637104" cy="28924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07627" y="583168"/>
            <a:ext cx="2918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Family Member Response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67968" y="3364992"/>
            <a:ext cx="4011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             Patient Response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115" y="1231817"/>
            <a:ext cx="2912321" cy="17811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Q22: </a:t>
            </a:r>
            <a:r>
              <a:rPr lang="en-US" sz="1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Did you feel part of the discussions during the Family Meeting? </a:t>
            </a:r>
            <a:br>
              <a:rPr lang="en-US" sz="1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1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1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P/Q: Answered: 74    Skipped: 0</a:t>
            </a:r>
            <a:br>
              <a:rPr lang="en-US" sz="1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1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chart103511750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0162" y="1458571"/>
            <a:ext cx="6903723" cy="48153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1CB0F1-9152-4484-B3F7-435862B8DF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5049" y="183379"/>
            <a:ext cx="1116951" cy="1037169"/>
          </a:xfrm>
          <a:prstGeom prst="rect">
            <a:avLst/>
          </a:prstGeom>
        </p:spPr>
      </p:pic>
      <p:pic>
        <p:nvPicPr>
          <p:cNvPr id="7" name="Picture 2" descr="national-rehabilitation-hospital">
            <a:extLst>
              <a:ext uri="{FF2B5EF4-FFF2-40B4-BE49-F238E27FC236}">
                <a16:creationId xmlns:a16="http://schemas.microsoft.com/office/drawing/2014/main" id="{A4568489-0D0B-4E9F-AC7B-5524D0E01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789" y="55205"/>
            <a:ext cx="1378324" cy="77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205728" y="1231817"/>
            <a:ext cx="4511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                           Patient Response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58014E-C7B9-4D4C-8BC6-8C25CF17E5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115" y="1677748"/>
            <a:ext cx="3219450" cy="23145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951" y="1366982"/>
            <a:ext cx="2669406" cy="157626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1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Q28: Did you feel that you played a big part in any decisions you wanted to be involved in during the Family Meeting? </a:t>
            </a:r>
            <a:br>
              <a:rPr lang="en-US" sz="1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1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1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F/</a:t>
            </a:r>
            <a:r>
              <a:rPr lang="en-US" sz="1600" dirty="0">
                <a:solidFill>
                  <a:srgbClr val="FFFFFF"/>
                </a:solidFill>
              </a:rPr>
              <a:t>Q </a:t>
            </a:r>
            <a:r>
              <a:rPr lang="en-US" sz="1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Answered: 61   Skipped: 3</a:t>
            </a:r>
            <a:br>
              <a:rPr lang="en-US" sz="1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1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(right)</a:t>
            </a:r>
            <a:br>
              <a:rPr lang="en-US" sz="1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1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P/Q Answered: 74 Skipped:0</a:t>
            </a:r>
            <a:br>
              <a:rPr lang="en-US" sz="1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1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(below)</a:t>
            </a:r>
            <a:br>
              <a:rPr lang="en-US" sz="1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1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chart82215534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7395" y="1366982"/>
            <a:ext cx="5957883" cy="43122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6F4F7F-B69B-431F-86D9-1810984334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0581" y="183379"/>
            <a:ext cx="1071419" cy="994889"/>
          </a:xfrm>
          <a:prstGeom prst="rect">
            <a:avLst/>
          </a:prstGeom>
        </p:spPr>
      </p:pic>
      <p:pic>
        <p:nvPicPr>
          <p:cNvPr id="7" name="Picture 2" descr="national-rehabilitation-hospital">
            <a:extLst>
              <a:ext uri="{FF2B5EF4-FFF2-40B4-BE49-F238E27FC236}">
                <a16:creationId xmlns:a16="http://schemas.microsoft.com/office/drawing/2014/main" id="{747BC994-0D03-4A90-898D-6A0D601B7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789" y="55205"/>
            <a:ext cx="1378324" cy="77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hart10351175000.png">
            <a:extLst>
              <a:ext uri="{FF2B5EF4-FFF2-40B4-BE49-F238E27FC236}">
                <a16:creationId xmlns:a16="http://schemas.microsoft.com/office/drawing/2014/main" id="{4B694D8B-4D06-4EA7-A65A-8DA236B0CF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423" y="3779520"/>
            <a:ext cx="5259972" cy="30392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37120" y="952500"/>
            <a:ext cx="2950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Family Member Response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36192" y="3572256"/>
            <a:ext cx="384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               Patient Response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5E9E875-8A2A-4014-A99E-CAB8AFA71B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6113" y="734768"/>
            <a:ext cx="3228975" cy="24193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301FF-237F-4561-8066-C54345631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03144"/>
          </a:xfrm>
        </p:spPr>
        <p:txBody>
          <a:bodyPr>
            <a:normAutofit/>
          </a:bodyPr>
          <a:lstStyle/>
          <a:p>
            <a:r>
              <a:rPr lang="en-IE" sz="2400" b="1" i="1" dirty="0">
                <a:solidFill>
                  <a:srgbClr val="0070C0"/>
                </a:solidFill>
                <a:latin typeface="+mn-lt"/>
              </a:rPr>
              <a:t>Were there things you didn’t understand? </a:t>
            </a:r>
            <a:br>
              <a:rPr lang="en-IE" sz="2400" b="1" i="1" dirty="0">
                <a:solidFill>
                  <a:srgbClr val="FF0000"/>
                </a:solidFill>
              </a:rPr>
            </a:br>
            <a:r>
              <a:rPr lang="en-IE" sz="2400" b="1" i="1" dirty="0">
                <a:solidFill>
                  <a:srgbClr val="FF0000"/>
                </a:solidFill>
                <a:latin typeface="+mn-lt"/>
              </a:rPr>
              <a:t>Patients’ Quotes </a:t>
            </a:r>
            <a:br>
              <a:rPr lang="en-IE" sz="2400" b="1" i="1" dirty="0">
                <a:solidFill>
                  <a:srgbClr val="0070C0"/>
                </a:solidFill>
                <a:latin typeface="+mn-lt"/>
              </a:rPr>
            </a:br>
            <a:endParaRPr lang="en-IE" sz="2400" b="1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35D17E8B-8B3E-4681-A1F1-A21A80E176EB}"/>
              </a:ext>
            </a:extLst>
          </p:cNvPr>
          <p:cNvSpPr/>
          <p:nvPr/>
        </p:nvSpPr>
        <p:spPr>
          <a:xfrm>
            <a:off x="3474054" y="1910820"/>
            <a:ext cx="2879038" cy="197776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b="1" i="1" dirty="0"/>
              <a:t>“….I understood everything or explanations were given…..but that was scary…that I won’t be 100%...that it could take up to a year”</a:t>
            </a: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91ADFB79-E378-46DA-8AA8-BB2C205EE45F}"/>
              </a:ext>
            </a:extLst>
          </p:cNvPr>
          <p:cNvSpPr/>
          <p:nvPr/>
        </p:nvSpPr>
        <p:spPr>
          <a:xfrm>
            <a:off x="6575730" y="153185"/>
            <a:ext cx="2370812" cy="197776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b="1" i="1" dirty="0"/>
              <a:t>“…..a lot of medical talk which I had to get broken down in plain English”</a:t>
            </a: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69AE8CD1-0647-4CCC-8578-EE3BC7B98E9F}"/>
              </a:ext>
            </a:extLst>
          </p:cNvPr>
          <p:cNvSpPr/>
          <p:nvPr/>
        </p:nvSpPr>
        <p:spPr>
          <a:xfrm>
            <a:off x="5470498" y="3516924"/>
            <a:ext cx="3413100" cy="250030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b="1" dirty="0"/>
              <a:t>“…</a:t>
            </a:r>
            <a:r>
              <a:rPr lang="en-IE" sz="1600" b="1" i="1" dirty="0"/>
              <a:t>medical terms used…my wife is a nurse- we had to look up the term but she could explain it to me….I didn’t stop to ask as I knew that my wife would explain it to me after the meeting”</a:t>
            </a: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570208FB-357B-4208-9D98-79FFB3AEC6EA}"/>
              </a:ext>
            </a:extLst>
          </p:cNvPr>
          <p:cNvSpPr/>
          <p:nvPr/>
        </p:nvSpPr>
        <p:spPr>
          <a:xfrm>
            <a:off x="1209259" y="3990302"/>
            <a:ext cx="2614653" cy="207608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b="1" dirty="0"/>
              <a:t>“</a:t>
            </a:r>
            <a:r>
              <a:rPr lang="en-IE" sz="1600" b="1" i="1" dirty="0"/>
              <a:t>not one thing….very good here…..they’ve no problem answering any question”</a:t>
            </a:r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2B956B6D-250C-4815-B4AB-3A327D2E2054}"/>
              </a:ext>
            </a:extLst>
          </p:cNvPr>
          <p:cNvSpPr/>
          <p:nvPr/>
        </p:nvSpPr>
        <p:spPr>
          <a:xfrm>
            <a:off x="298833" y="1569985"/>
            <a:ext cx="3063902" cy="175763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b="1" dirty="0"/>
              <a:t>“….</a:t>
            </a:r>
            <a:r>
              <a:rPr lang="en-IE" sz="1600" b="1" i="1" dirty="0"/>
              <a:t>explaining fancy words at times…. I had to ask them what they were saying…they explained it enough”</a:t>
            </a: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E3E50D05-83EE-4C02-90F6-2036DFD2D85B}"/>
              </a:ext>
            </a:extLst>
          </p:cNvPr>
          <p:cNvSpPr/>
          <p:nvPr/>
        </p:nvSpPr>
        <p:spPr>
          <a:xfrm>
            <a:off x="9368621" y="4039462"/>
            <a:ext cx="2614653" cy="207608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b="1" dirty="0"/>
              <a:t>“</a:t>
            </a:r>
            <a:r>
              <a:rPr lang="en-IE" sz="1400" b="1" i="1" dirty="0"/>
              <a:t>I didn’t know why I was being referred to the Irish Wheelchair Association (re driving) if I’m not in a wheelchair…my family clarified it…”</a:t>
            </a: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AC9AC804-5E93-4C8C-A1F3-C6693F04D274}"/>
              </a:ext>
            </a:extLst>
          </p:cNvPr>
          <p:cNvSpPr/>
          <p:nvPr/>
        </p:nvSpPr>
        <p:spPr>
          <a:xfrm>
            <a:off x="8850466" y="1092908"/>
            <a:ext cx="2614653" cy="207608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b="1" dirty="0"/>
              <a:t>“</a:t>
            </a:r>
            <a:r>
              <a:rPr lang="en-IE" sz="1600" b="1" i="1" dirty="0"/>
              <a:t>the info was explained during the meeting after I asked…”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17F125-2DD5-4189-8E69-6150A3CCA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NRH Social Work Department 2019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617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7527" y="1204108"/>
            <a:ext cx="2826327" cy="178117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1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Q29: </a:t>
            </a:r>
            <a:r>
              <a:rPr lang="en-US" sz="2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Did you find your Family Meeting upsetting or distressing at any stage? </a:t>
            </a:r>
            <a:br>
              <a:rPr lang="en-US" sz="1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1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1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F/Q Answered: 62    Skipped: 2</a:t>
            </a:r>
            <a:br>
              <a:rPr lang="en-US" sz="1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1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(right)</a:t>
            </a:r>
            <a:br>
              <a:rPr lang="en-US" sz="1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1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P/Q Answered: 74     Skipped: 0</a:t>
            </a:r>
            <a:br>
              <a:rPr lang="en-US" sz="1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1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(below)</a:t>
            </a:r>
            <a:br>
              <a:rPr lang="en-US" sz="1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1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chart869801477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0803" y="1311563"/>
            <a:ext cx="5473650" cy="38178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24D81B-EB2D-46AC-9AE5-EAF6FD76F8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7349" y="166939"/>
            <a:ext cx="1116951" cy="1037169"/>
          </a:xfrm>
          <a:prstGeom prst="rect">
            <a:avLst/>
          </a:prstGeom>
        </p:spPr>
      </p:pic>
      <p:pic>
        <p:nvPicPr>
          <p:cNvPr id="7" name="Picture 2" descr="national-rehabilitation-hospital">
            <a:extLst>
              <a:ext uri="{FF2B5EF4-FFF2-40B4-BE49-F238E27FC236}">
                <a16:creationId xmlns:a16="http://schemas.microsoft.com/office/drawing/2014/main" id="{D18DF0AE-2F13-4C00-B84F-9AD74F67B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789" y="55205"/>
            <a:ext cx="1378324" cy="77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hart10351175010.png">
            <a:extLst>
              <a:ext uri="{FF2B5EF4-FFF2-40B4-BE49-F238E27FC236}">
                <a16:creationId xmlns:a16="http://schemas.microsoft.com/office/drawing/2014/main" id="{EE5AF372-2C4C-476E-886A-BF365248F7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7527" y="3791712"/>
            <a:ext cx="4939592" cy="28724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0" y="952500"/>
            <a:ext cx="3151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Family Member Response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60448" y="3450336"/>
            <a:ext cx="4181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        Patient Response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16F33-95E5-4640-BB59-D0D7159D0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2800" b="1" i="1" dirty="0">
                <a:solidFill>
                  <a:srgbClr val="0070C0"/>
                </a:solidFill>
                <a:latin typeface="+mn-lt"/>
              </a:rPr>
              <a:t>If you were upset – what caused it?</a:t>
            </a:r>
            <a:br>
              <a:rPr lang="en-IE" sz="2800" b="1" i="1" dirty="0">
                <a:solidFill>
                  <a:srgbClr val="0070C0"/>
                </a:solidFill>
                <a:latin typeface="+mn-lt"/>
              </a:rPr>
            </a:br>
            <a:r>
              <a:rPr lang="en-IE" sz="2800" dirty="0">
                <a:solidFill>
                  <a:srgbClr val="FF0000"/>
                </a:solidFill>
              </a:rPr>
              <a:t> </a:t>
            </a:r>
            <a:r>
              <a:rPr lang="en-IE" sz="2800" dirty="0">
                <a:solidFill>
                  <a:srgbClr val="FF0000"/>
                </a:solidFill>
                <a:latin typeface="+mn-lt"/>
              </a:rPr>
              <a:t>(Patients)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DBF83-9F56-4BD2-B4B9-6B30C00C90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sz="2000" i="1" dirty="0"/>
              <a:t>“Felt irritated, spoken at, didn’t feel like an equal partner….”</a:t>
            </a:r>
          </a:p>
          <a:p>
            <a:r>
              <a:rPr lang="en-IE" sz="2000" i="1" dirty="0"/>
              <a:t>“Lack of eye contact with everyone in the (long) room”</a:t>
            </a:r>
          </a:p>
          <a:p>
            <a:r>
              <a:rPr lang="en-IE" sz="2000" i="1" dirty="0"/>
              <a:t>“The fact they were stressing out my limitations with my wife beside me….plans that I have in my head were shot down. I’ve been making small improvements and my wife is happy with them”</a:t>
            </a:r>
          </a:p>
          <a:p>
            <a:r>
              <a:rPr lang="en-IE" sz="2000" i="1" dirty="0"/>
              <a:t>“Felt I was on the defence…had to fight my own corner explain why decisions affected me”</a:t>
            </a:r>
          </a:p>
          <a:p>
            <a:r>
              <a:rPr lang="en-IE" sz="2000" i="1" dirty="0"/>
              <a:t>“having my family to be told the facts of what I had been through”</a:t>
            </a:r>
          </a:p>
          <a:p>
            <a:r>
              <a:rPr lang="en-IE" sz="2000" i="1" dirty="0"/>
              <a:t>“Scary to hear that I wouldn’t be 100% ….that it could take a year”</a:t>
            </a:r>
          </a:p>
          <a:p>
            <a:r>
              <a:rPr lang="en-IE" sz="2000" i="1" dirty="0"/>
              <a:t>“If goals were not going to be achieved”</a:t>
            </a:r>
          </a:p>
          <a:p>
            <a:r>
              <a:rPr lang="en-IE" sz="2000" i="1" dirty="0"/>
              <a:t>“It was the worse experience….very negative and stressful….</a:t>
            </a:r>
          </a:p>
          <a:p>
            <a:pPr marL="0" indent="0">
              <a:buNone/>
            </a:pPr>
            <a:r>
              <a:rPr lang="en-IE" sz="2000" i="1" dirty="0"/>
              <a:t>going over information I already know – it just brought it back”</a:t>
            </a:r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1046781E-D6DD-4BB7-B0C8-17C62F458196}"/>
              </a:ext>
            </a:extLst>
          </p:cNvPr>
          <p:cNvSpPr/>
          <p:nvPr/>
        </p:nvSpPr>
        <p:spPr>
          <a:xfrm>
            <a:off x="8775535" y="4001294"/>
            <a:ext cx="2879038" cy="197776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sz="1600" b="1" i="1" dirty="0"/>
              <a:t>“I am afraid that they might want to tell my family something but not me – they might think it would be too scary for me”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4454A7-CF60-46E9-BCFA-74C39844D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NRH Social Work Department 2019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73823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3" y="1120285"/>
            <a:ext cx="3348227" cy="280987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600" b="1" kern="1200" dirty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Q38: </a:t>
            </a:r>
            <a:r>
              <a:rPr lang="en-US" sz="2400" b="1" kern="1200" dirty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Would you like to have been given your own written copy of what was discussed or decided during the Family Meeting? </a:t>
            </a:r>
            <a:br>
              <a:rPr lang="en-US" sz="1600" b="1" kern="1200" dirty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endParaRPr lang="en-US" sz="1600" b="1" kern="1200" dirty="0">
              <a:solidFill>
                <a:schemeClr val="bg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672" y="3930160"/>
            <a:ext cx="3348228" cy="92849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600" kern="1200" dirty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F/Q Answered: 60    Skipped: 4</a:t>
            </a:r>
          </a:p>
        </p:txBody>
      </p:sp>
      <p:pic>
        <p:nvPicPr>
          <p:cNvPr id="4" name="Picture 3" descr="chart823267629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9594" y="1963490"/>
            <a:ext cx="5823810" cy="430961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EC512F52-9096-43A8-BED2-8CACCF29A5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1158" y="164906"/>
            <a:ext cx="1116951" cy="1037169"/>
          </a:xfrm>
          <a:prstGeom prst="rect">
            <a:avLst/>
          </a:prstGeom>
        </p:spPr>
      </p:pic>
      <p:pic>
        <p:nvPicPr>
          <p:cNvPr id="44" name="Picture 2" descr="national-rehabilitation-hospital">
            <a:extLst>
              <a:ext uri="{FF2B5EF4-FFF2-40B4-BE49-F238E27FC236}">
                <a16:creationId xmlns:a16="http://schemas.microsoft.com/office/drawing/2014/main" id="{1A05BC00-D0D7-4B7F-86FD-50DC18A2DF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002" y="164906"/>
            <a:ext cx="1329340" cy="744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669024" y="908979"/>
            <a:ext cx="3688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Family Member Response</a:t>
            </a:r>
          </a:p>
        </p:txBody>
      </p:sp>
      <p:pic>
        <p:nvPicPr>
          <p:cNvPr id="10" name="Picture 9" descr="chart10351175100.png">
            <a:extLst>
              <a:ext uri="{FF2B5EF4-FFF2-40B4-BE49-F238E27FC236}">
                <a16:creationId xmlns:a16="http://schemas.microsoft.com/office/drawing/2014/main" id="{66A1CE61-CD9B-4883-9453-F57D2B70E9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753" y="1963491"/>
            <a:ext cx="5005231" cy="370387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7AFD8BB-A432-423A-BC7A-56561085FCB5}"/>
              </a:ext>
            </a:extLst>
          </p:cNvPr>
          <p:cNvSpPr txBox="1"/>
          <p:nvPr/>
        </p:nvSpPr>
        <p:spPr>
          <a:xfrm>
            <a:off x="1469342" y="1093645"/>
            <a:ext cx="9040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Patient Response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AFCFFD-6701-4F40-BE8F-B66E177A0719}"/>
              </a:ext>
            </a:extLst>
          </p:cNvPr>
          <p:cNvSpPr txBox="1"/>
          <p:nvPr/>
        </p:nvSpPr>
        <p:spPr>
          <a:xfrm>
            <a:off x="1855177" y="270444"/>
            <a:ext cx="8867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i="1" dirty="0">
                <a:solidFill>
                  <a:srgbClr val="0070C0"/>
                </a:solidFill>
              </a:rPr>
              <a:t>Would you have liked a written record of the meeting?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958BE-7B89-4ADA-91D5-037F595B6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9072" y="365125"/>
            <a:ext cx="9634728" cy="1325563"/>
          </a:xfrm>
        </p:spPr>
        <p:txBody>
          <a:bodyPr>
            <a:normAutofit fontScale="90000"/>
          </a:bodyPr>
          <a:lstStyle/>
          <a:p>
            <a:r>
              <a:rPr lang="en-IE" sz="3100" b="1" dirty="0"/>
              <a:t> </a:t>
            </a:r>
            <a:r>
              <a:rPr lang="en-IE" sz="49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Patient </a:t>
            </a:r>
            <a:r>
              <a:rPr lang="en-IE" sz="49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Suggestions for      Improvements       </a:t>
            </a:r>
            <a:endParaRPr lang="en-IE" sz="4900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E24DF0-E881-4463-AD0A-8EBA0545FD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5032375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70000"/>
              </a:lnSpc>
            </a:pPr>
            <a:r>
              <a:rPr lang="en-IE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Bring everyone into the room at the same time</a:t>
            </a:r>
          </a:p>
          <a:p>
            <a:pPr>
              <a:lnSpc>
                <a:spcPct val="170000"/>
              </a:lnSpc>
            </a:pPr>
            <a:r>
              <a:rPr lang="en-IE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Don’t have people waiting outside – it’s intimidating </a:t>
            </a:r>
          </a:p>
          <a:p>
            <a:pPr>
              <a:lnSpc>
                <a:spcPct val="170000"/>
              </a:lnSpc>
            </a:pPr>
            <a:r>
              <a:rPr lang="en-IE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Help prepare patients e.g. to have a list of what they wish to discuss ready – perhaps a pre-meeting</a:t>
            </a:r>
          </a:p>
          <a:p>
            <a:pPr>
              <a:lnSpc>
                <a:spcPct val="170000"/>
              </a:lnSpc>
            </a:pPr>
            <a:r>
              <a:rPr lang="en-IE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r>
              <a:rPr lang="en-IE" sz="29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Stay short. Get all the key points in. Don’t be too long so you don’t fall asleep during it</a:t>
            </a:r>
            <a:r>
              <a:rPr lang="en-IE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</a:p>
          <a:p>
            <a:pPr>
              <a:lnSpc>
                <a:spcPct val="170000"/>
              </a:lnSpc>
            </a:pPr>
            <a:r>
              <a:rPr lang="en-IE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More post exit information and advice</a:t>
            </a:r>
          </a:p>
          <a:p>
            <a:pPr>
              <a:lnSpc>
                <a:spcPct val="170000"/>
              </a:lnSpc>
            </a:pPr>
            <a:r>
              <a:rPr lang="en-IE" sz="2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written copy of what was discussed</a:t>
            </a:r>
          </a:p>
          <a:p>
            <a:pPr>
              <a:lnSpc>
                <a:spcPct val="170000"/>
              </a:lnSpc>
            </a:pPr>
            <a:r>
              <a:rPr lang="en-IE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Suggestions about the room/seating/the long table</a:t>
            </a:r>
          </a:p>
          <a:p>
            <a:pPr>
              <a:lnSpc>
                <a:spcPct val="170000"/>
              </a:lnSpc>
            </a:pPr>
            <a:r>
              <a:rPr lang="en-IE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Ask the patient how they are doing</a:t>
            </a:r>
          </a:p>
          <a:p>
            <a:pPr>
              <a:lnSpc>
                <a:spcPct val="170000"/>
              </a:lnSpc>
            </a:pPr>
            <a:r>
              <a:rPr lang="en-IE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Tell the patient which staff will be present – </a:t>
            </a:r>
            <a:r>
              <a:rPr lang="en-IE" sz="29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“it’s only fair”</a:t>
            </a:r>
          </a:p>
          <a:p>
            <a:endParaRPr lang="en-IE" sz="16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365498" y="1037169"/>
            <a:ext cx="5181600" cy="6048718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70000"/>
              </a:lnSpc>
            </a:pPr>
            <a:r>
              <a:rPr lang="en-IE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Clarity re expectations/a template of suggested questions or pointers – “</a:t>
            </a:r>
            <a:r>
              <a:rPr lang="en-IE" sz="3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do my family need to know that I can’t tell them”</a:t>
            </a:r>
          </a:p>
          <a:p>
            <a:pPr>
              <a:lnSpc>
                <a:spcPct val="170000"/>
              </a:lnSpc>
            </a:pPr>
            <a:r>
              <a:rPr lang="en-IE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Meeting was too early for people travelling from the West of Ireland </a:t>
            </a:r>
          </a:p>
          <a:p>
            <a:pPr>
              <a:lnSpc>
                <a:spcPct val="170000"/>
              </a:lnSpc>
            </a:pPr>
            <a:r>
              <a:rPr lang="en-IE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second meeting might be helpful</a:t>
            </a:r>
          </a:p>
          <a:p>
            <a:pPr>
              <a:lnSpc>
                <a:spcPct val="170000"/>
              </a:lnSpc>
            </a:pPr>
            <a:r>
              <a:rPr lang="en-IE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 clear who the chair is</a:t>
            </a:r>
          </a:p>
          <a:p>
            <a:pPr>
              <a:lnSpc>
                <a:spcPct val="170000"/>
              </a:lnSpc>
            </a:pPr>
            <a:r>
              <a:rPr lang="en-IE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Make them more friendly/less formal/more relaxed </a:t>
            </a:r>
            <a:r>
              <a:rPr lang="en-IE" sz="3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“tell people that they are not in trouble….remind people to breathe”</a:t>
            </a:r>
          </a:p>
          <a:p>
            <a:pPr>
              <a:lnSpc>
                <a:spcPct val="170000"/>
              </a:lnSpc>
            </a:pPr>
            <a:r>
              <a:rPr lang="en-IE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More privacy – </a:t>
            </a:r>
            <a:r>
              <a:rPr lang="en-IE" sz="3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“might have things I don’t want shared with my wife”</a:t>
            </a:r>
          </a:p>
          <a:p>
            <a:pPr>
              <a:lnSpc>
                <a:spcPct val="170000"/>
              </a:lnSpc>
            </a:pPr>
            <a:r>
              <a:rPr lang="en-IE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Would have liked (different staff) present/the whole team – one person wanted less people</a:t>
            </a:r>
          </a:p>
          <a:p>
            <a:pPr>
              <a:lnSpc>
                <a:spcPct val="170000"/>
              </a:lnSpc>
            </a:pPr>
            <a:r>
              <a:rPr lang="en-IE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cup of tea would have been nice</a:t>
            </a:r>
          </a:p>
          <a:p>
            <a:pPr>
              <a:lnSpc>
                <a:spcPct val="170000"/>
              </a:lnSpc>
            </a:pPr>
            <a:r>
              <a:rPr lang="en-IE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team should give you hope and optimism </a:t>
            </a:r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5" name="Picture 2" descr="national-rehabilitation-hospital">
            <a:extLst>
              <a:ext uri="{FF2B5EF4-FFF2-40B4-BE49-F238E27FC236}">
                <a16:creationId xmlns:a16="http://schemas.microsoft.com/office/drawing/2014/main" id="{00D53C88-992A-4E0C-907E-D7916BFF4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450" y="59635"/>
            <a:ext cx="1378324" cy="77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79A62B-2A7C-40BF-9AB7-1958BE220D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5049" y="0"/>
            <a:ext cx="1116951" cy="1037169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0978B8-75CD-4E68-8C44-97EC352BD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NRH Social Work Department 2019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6446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958BE-7B89-4ADA-91D5-037F595B6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7223" y="147366"/>
            <a:ext cx="9654989" cy="1352250"/>
          </a:xfrm>
        </p:spPr>
        <p:txBody>
          <a:bodyPr>
            <a:normAutofit/>
          </a:bodyPr>
          <a:lstStyle/>
          <a:p>
            <a:r>
              <a:rPr lang="en-IE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Family Member Suggestions</a:t>
            </a:r>
            <a:endParaRPr lang="en-IE" u="sng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8A51C9-918D-488B-BB63-4019298641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046" y="1380392"/>
            <a:ext cx="5364529" cy="507316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60000"/>
              </a:lnSpc>
            </a:pPr>
            <a:r>
              <a:rPr lang="en-I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More free flow conversation/less formal environment</a:t>
            </a:r>
          </a:p>
          <a:p>
            <a:pPr>
              <a:lnSpc>
                <a:spcPct val="160000"/>
              </a:lnSpc>
            </a:pPr>
            <a:r>
              <a:rPr lang="en-I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Input from the patient at the beginning – how they feel they are progressing</a:t>
            </a:r>
          </a:p>
          <a:p>
            <a:pPr>
              <a:lnSpc>
                <a:spcPct val="160000"/>
              </a:lnSpc>
            </a:pPr>
            <a:r>
              <a:rPr lang="en-I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Patients need to feel heard – ask them how they are getting on, what is frustrating them, what is going well </a:t>
            </a:r>
          </a:p>
          <a:p>
            <a:pPr>
              <a:lnSpc>
                <a:spcPct val="160000"/>
              </a:lnSpc>
            </a:pPr>
            <a:r>
              <a:rPr lang="en-I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Agenda/minutes/outcomes of the meeting</a:t>
            </a:r>
          </a:p>
          <a:p>
            <a:pPr>
              <a:lnSpc>
                <a:spcPct val="160000"/>
              </a:lnSpc>
            </a:pPr>
            <a:r>
              <a:rPr lang="en-I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Solution focused rather than looking at barriers</a:t>
            </a:r>
          </a:p>
          <a:p>
            <a:pPr>
              <a:lnSpc>
                <a:spcPct val="160000"/>
              </a:lnSpc>
            </a:pPr>
            <a:r>
              <a:rPr lang="en-I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Better seating/room arrangements (esp. long table)</a:t>
            </a:r>
          </a:p>
          <a:p>
            <a:pPr>
              <a:lnSpc>
                <a:spcPct val="160000"/>
              </a:lnSpc>
            </a:pPr>
            <a:r>
              <a:rPr lang="en-I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Patient coming into the room last means it’s intimidating for them</a:t>
            </a:r>
          </a:p>
          <a:p>
            <a:pPr>
              <a:lnSpc>
                <a:spcPct val="160000"/>
              </a:lnSpc>
            </a:pPr>
            <a:r>
              <a:rPr lang="en-I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More time for family members (patient joined later)</a:t>
            </a:r>
          </a:p>
          <a:p>
            <a:pPr>
              <a:lnSpc>
                <a:spcPct val="170000"/>
              </a:lnSpc>
            </a:pPr>
            <a:r>
              <a:rPr lang="en-I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More focus on recommendations/strategies on disc</a:t>
            </a:r>
            <a:r>
              <a:rPr lang="en-IE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harge</a:t>
            </a:r>
          </a:p>
          <a:p>
            <a:endParaRPr lang="en-IE" sz="1600" dirty="0"/>
          </a:p>
          <a:p>
            <a:endParaRPr lang="en-IE" sz="1600" dirty="0"/>
          </a:p>
          <a:p>
            <a:endParaRPr lang="en-IE" sz="160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6172200" y="1380392"/>
            <a:ext cx="5183188" cy="480927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I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questionnaire about topics that are relevant that we might not have focused on</a:t>
            </a:r>
          </a:p>
          <a:p>
            <a:pPr>
              <a:lnSpc>
                <a:spcPct val="150000"/>
              </a:lnSpc>
            </a:pPr>
            <a:r>
              <a:rPr lang="en-I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Families writing things down in advance</a:t>
            </a:r>
          </a:p>
          <a:p>
            <a:pPr>
              <a:lnSpc>
                <a:spcPct val="150000"/>
              </a:lnSpc>
            </a:pPr>
            <a:r>
              <a:rPr lang="en-I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More options on times/dates</a:t>
            </a:r>
          </a:p>
          <a:p>
            <a:pPr>
              <a:lnSpc>
                <a:spcPct val="150000"/>
              </a:lnSpc>
            </a:pPr>
            <a:r>
              <a:rPr lang="en-I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More notice </a:t>
            </a:r>
          </a:p>
          <a:p>
            <a:pPr>
              <a:lnSpc>
                <a:spcPct val="150000"/>
              </a:lnSpc>
            </a:pPr>
            <a:r>
              <a:rPr lang="en-I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have relevant people present</a:t>
            </a:r>
          </a:p>
          <a:p>
            <a:pPr>
              <a:lnSpc>
                <a:spcPct val="150000"/>
              </a:lnSpc>
            </a:pPr>
            <a:r>
              <a:rPr lang="en-I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More information on the condition/what to expect and what to look</a:t>
            </a:r>
          </a:p>
          <a:p>
            <a:pPr>
              <a:lnSpc>
                <a:spcPct val="150000"/>
              </a:lnSpc>
            </a:pPr>
            <a:endParaRPr lang="en-IE" sz="1200" i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IE" sz="1200" i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r>
              <a:rPr lang="en-IE" sz="1400" i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Remind staff that though they may be well used to these meetings, it is nerve wrecking for patients and families”</a:t>
            </a:r>
            <a:endParaRPr lang="en-IE" sz="1400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2" descr="national-rehabilitation-hospital">
            <a:extLst>
              <a:ext uri="{FF2B5EF4-FFF2-40B4-BE49-F238E27FC236}">
                <a16:creationId xmlns:a16="http://schemas.microsoft.com/office/drawing/2014/main" id="{00D53C88-992A-4E0C-907E-D7916BFF4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450" y="59635"/>
            <a:ext cx="1378324" cy="77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79A62B-2A7C-40BF-9AB7-1958BE220D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5049" y="0"/>
            <a:ext cx="1116951" cy="1037169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9191D4-064F-4661-9ACE-15B4712CF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NRH Social Work Department 2019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54732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0CD9B7-E442-4ADF-8E6F-06825CD8F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689" y="629266"/>
            <a:ext cx="5205984" cy="1676603"/>
          </a:xfrm>
        </p:spPr>
        <p:txBody>
          <a:bodyPr>
            <a:normAutofit/>
          </a:bodyPr>
          <a:lstStyle/>
          <a:p>
            <a:r>
              <a:rPr lang="en-IE" b="1" i="1" dirty="0"/>
              <a:t>Where to next? </a:t>
            </a:r>
          </a:p>
        </p:txBody>
      </p:sp>
      <p:sp>
        <p:nvSpPr>
          <p:cNvPr id="22" name="Content Placeholder 16">
            <a:extLst>
              <a:ext uri="{FF2B5EF4-FFF2-40B4-BE49-F238E27FC236}">
                <a16:creationId xmlns:a16="http://schemas.microsoft.com/office/drawing/2014/main" id="{7529319E-964D-4F7C-A6D1-7F82E18C41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651466" cy="3785419"/>
          </a:xfrm>
        </p:spPr>
        <p:txBody>
          <a:bodyPr>
            <a:normAutofit/>
          </a:bodyPr>
          <a:lstStyle/>
          <a:p>
            <a:r>
              <a:rPr lang="en-US" sz="1800" dirty="0"/>
              <a:t>Improvement and changes</a:t>
            </a:r>
          </a:p>
          <a:p>
            <a:r>
              <a:rPr lang="en-US" sz="1800" dirty="0"/>
              <a:t>Patient and family involvement in this process</a:t>
            </a:r>
          </a:p>
          <a:p>
            <a:r>
              <a:rPr lang="en-US" sz="1800" dirty="0"/>
              <a:t>Templates and Training for staff</a:t>
            </a:r>
          </a:p>
          <a:p>
            <a:r>
              <a:rPr lang="en-US" sz="1800" dirty="0"/>
              <a:t>Review and re-audit</a:t>
            </a:r>
          </a:p>
          <a:p>
            <a:r>
              <a:rPr lang="en-US" sz="1800" dirty="0"/>
              <a:t>Capturing people who have more challenging communication difficulties</a:t>
            </a: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312" y="0"/>
            <a:ext cx="7790688" cy="6858000"/>
          </a:xfrm>
          <a:prstGeom prst="rect">
            <a:avLst/>
          </a:prstGeom>
        </p:spPr>
      </p:pic>
      <p:pic>
        <p:nvPicPr>
          <p:cNvPr id="6" name="Picture 2" descr="national-rehabilitation-hospit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7330"/>
            <a:ext cx="1185918" cy="81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79A62B-2A7C-40BF-9AB7-1958BE220D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5049" y="0"/>
            <a:ext cx="1116951" cy="1037169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670FBA-2E30-4653-8325-A01B0BC6D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NRH Social Work Department 2019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2997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70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181707" y="618562"/>
            <a:ext cx="7214951" cy="1010720"/>
          </a:xfrm>
        </p:spPr>
        <p:txBody>
          <a:bodyPr>
            <a:normAutofit/>
          </a:bodyPr>
          <a:lstStyle/>
          <a:p>
            <a:r>
              <a:rPr lang="en-IE" altLang="en-US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Family Meetings at NRH</a:t>
            </a:r>
          </a:p>
        </p:txBody>
      </p:sp>
      <p:sp>
        <p:nvSpPr>
          <p:cNvPr id="75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29349" y="1956058"/>
            <a:ext cx="3661831" cy="2966083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0221" y="1026023"/>
            <a:ext cx="6541780" cy="6320551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en-IE" sz="14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150 staff potentially involved in family meetings which last </a:t>
            </a:r>
            <a:r>
              <a:rPr lang="en-IE" sz="1400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approx</a:t>
            </a:r>
            <a:r>
              <a:rPr lang="en-IE" sz="14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1-1.5 hours (60% of clinical staff at NRH)</a:t>
            </a:r>
          </a:p>
          <a:p>
            <a:pPr>
              <a:defRPr/>
            </a:pPr>
            <a:r>
              <a:rPr lang="en-IE" sz="14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Variety of rooms, styles, chairs etc</a:t>
            </a:r>
          </a:p>
          <a:p>
            <a:pPr>
              <a:defRPr/>
            </a:pPr>
            <a:r>
              <a:rPr lang="en-IE" sz="14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SW’s do pre-meeting preparation</a:t>
            </a:r>
          </a:p>
          <a:p>
            <a:pPr>
              <a:defRPr/>
            </a:pPr>
            <a:r>
              <a:rPr lang="en-IE" sz="14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Many families have to travel long distances and only be able to attend one family meeting </a:t>
            </a:r>
          </a:p>
          <a:p>
            <a:pPr marL="0" indent="0">
              <a:buNone/>
              <a:defRPr/>
            </a:pPr>
            <a:r>
              <a:rPr lang="en-IE" sz="1400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Motivations for the study:</a:t>
            </a:r>
          </a:p>
          <a:p>
            <a:pPr>
              <a:defRPr/>
            </a:pPr>
            <a:r>
              <a:rPr lang="en-IE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There was a concern that we were not doing enough to include patients and families as fully as possible e.g. patients with cognitive communication impairments</a:t>
            </a:r>
          </a:p>
          <a:p>
            <a:pPr>
              <a:defRPr/>
            </a:pPr>
            <a:r>
              <a:rPr lang="en-IE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Needed to review the timing, format, content and practical arrangements level of preparation, decision making/staff training</a:t>
            </a:r>
          </a:p>
          <a:p>
            <a:pPr>
              <a:defRPr/>
            </a:pPr>
            <a:r>
              <a:rPr lang="en-IE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How do the other IDT members perceive the Social Work role/skills?</a:t>
            </a:r>
          </a:p>
          <a:p>
            <a:pPr>
              <a:defRPr/>
            </a:pPr>
            <a:r>
              <a:rPr lang="en-IE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Increased research competency(CPD) and visibility of Social Work research – A need for </a:t>
            </a:r>
            <a:r>
              <a:rPr lang="en-IE" sz="14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‘research by practitioners for practitioners’ </a:t>
            </a:r>
            <a:r>
              <a:rPr lang="en-IE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(Epstein,2010)</a:t>
            </a:r>
          </a:p>
          <a:p>
            <a:pPr>
              <a:defRPr/>
            </a:pPr>
            <a:endParaRPr lang="en-IE" sz="14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defRPr/>
            </a:pPr>
            <a:endParaRPr lang="en-IE" sz="11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2" descr="national-rehabilitation-hospit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378" y="199698"/>
            <a:ext cx="1449821" cy="82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https://pbs.twimg.com/profile_images/568550587927502848/5-2uFFoP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4569" y="59926"/>
            <a:ext cx="1104177" cy="918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B4BED96-4206-4E73-A901-B6D36EBBE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NRH Social Work Department 2019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744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314" y="643467"/>
            <a:ext cx="3859127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           </a:t>
            </a:r>
            <a:r>
              <a:rPr lang="en-GB" sz="4800" b="1" dirty="0">
                <a:solidFill>
                  <a:schemeClr val="bg1"/>
                </a:solidFill>
              </a:rPr>
              <a:t>Thanks to…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 fontScale="92500" lnSpcReduction="20000"/>
          </a:bodyPr>
          <a:lstStyle/>
          <a:p>
            <a:r>
              <a:rPr lang="en-GB" sz="1700" dirty="0">
                <a:solidFill>
                  <a:schemeClr val="bg1"/>
                </a:solidFill>
              </a:rPr>
              <a:t> </a:t>
            </a:r>
            <a:r>
              <a:rPr lang="en-GB" sz="1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NRH Staff, Patients and Family Members who participated in the study</a:t>
            </a:r>
          </a:p>
          <a:p>
            <a:pPr marL="36900" indent="0">
              <a:buNone/>
            </a:pPr>
            <a:endParaRPr lang="en-GB" sz="17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1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Practitioner Researchers and Social </a:t>
            </a:r>
            <a:r>
              <a:rPr lang="en-GB"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Work Department </a:t>
            </a:r>
            <a:r>
              <a:rPr lang="en-GB" sz="1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NRH</a:t>
            </a:r>
          </a:p>
          <a:p>
            <a:endParaRPr lang="en-GB" sz="17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1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Aidan Byrne, NRH Volunteer who assisted in data extraction</a:t>
            </a:r>
          </a:p>
          <a:p>
            <a:pPr marL="36900" indent="0">
              <a:buNone/>
            </a:pPr>
            <a:endParaRPr lang="en-GB" sz="17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1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 Paul Carroll, Consultant in Rehabilitation Medicine, NRH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7708" r="-1" b="1309"/>
          <a:stretch/>
        </p:blipFill>
        <p:spPr>
          <a:xfrm>
            <a:off x="5449926" y="643467"/>
            <a:ext cx="5946442" cy="54101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5005" y="102821"/>
            <a:ext cx="996995" cy="695664"/>
          </a:xfrm>
          <a:prstGeom prst="rect">
            <a:avLst/>
          </a:prstGeom>
        </p:spPr>
      </p:pic>
      <p:pic>
        <p:nvPicPr>
          <p:cNvPr id="7" name="Picture 2" descr="national-rehabilitation-hospital">
            <a:extLst>
              <a:ext uri="{FF2B5EF4-FFF2-40B4-BE49-F238E27FC236}">
                <a16:creationId xmlns:a16="http://schemas.microsoft.com/office/drawing/2014/main" id="{4CE86690-A9FC-4DAC-81C3-C41DA924B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8314" y="96973"/>
            <a:ext cx="990306" cy="707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DEBD88-D197-4CEF-9CCD-B611F237F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NRH Social Work Department 2019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442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57400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n-GB" sz="2600" b="1" dirty="0">
                <a:solidFill>
                  <a:srgbClr val="FFFFFF"/>
                </a:solidFill>
              </a:rPr>
              <a:t> </a:t>
            </a:r>
            <a:r>
              <a:rPr lang="en-GB" sz="260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Research questions </a:t>
            </a:r>
          </a:p>
        </p:txBody>
      </p:sp>
      <p:pic>
        <p:nvPicPr>
          <p:cNvPr id="4" name="Picture 2" descr="national-rehabilitation-hospit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13" y="0"/>
            <a:ext cx="1530270" cy="91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https://pbs.twimg.com/profile_images/568550587927502848/5-2uFFoP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6093" y="31957"/>
            <a:ext cx="1153161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DBF6B36A-4634-49DD-85D7-1E850C9440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4911717"/>
              </p:ext>
            </p:extLst>
          </p:nvPr>
        </p:nvGraphicFramePr>
        <p:xfrm>
          <a:off x="3780264" y="615462"/>
          <a:ext cx="7215830" cy="5740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CBAB99-748F-4697-91A7-2C1C27FC7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NRH Social Work Department 2019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8602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D9B2FE-ED5B-4CB6-9483-5D48E7A20E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26159" y="318269"/>
            <a:ext cx="6233361" cy="823912"/>
          </a:xfrm>
        </p:spPr>
        <p:txBody>
          <a:bodyPr>
            <a:normAutofit/>
          </a:bodyPr>
          <a:lstStyle/>
          <a:p>
            <a:r>
              <a:rPr lang="en-IE" sz="4000" b="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Study Design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0FAE4C95-2F09-4678-82D6-D6502BCE4D56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349991767"/>
              </p:ext>
            </p:extLst>
          </p:nvPr>
        </p:nvGraphicFramePr>
        <p:xfrm>
          <a:off x="5901164" y="1268412"/>
          <a:ext cx="5705742" cy="5238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9A71FBD-F157-4C15-972F-1D6BB94B6C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986" y="1268413"/>
            <a:ext cx="5756177" cy="5405852"/>
          </a:xfrm>
        </p:spPr>
        <p:txBody>
          <a:bodyPr>
            <a:normAutofit lnSpcReduction="10000"/>
          </a:bodyPr>
          <a:lstStyle/>
          <a:p>
            <a:r>
              <a:rPr lang="en-GB" sz="1700" b="1" dirty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Included:</a:t>
            </a:r>
            <a:r>
              <a:rPr lang="en-GB" sz="1700" dirty="0">
                <a:latin typeface="Verdana" pitchFamily="34" charset="0"/>
                <a:ea typeface="Verdana" pitchFamily="34" charset="0"/>
                <a:cs typeface="Verdana" pitchFamily="34" charset="0"/>
              </a:rPr>
              <a:t> inpatients who had been the subject of a Family Meeting</a:t>
            </a:r>
          </a:p>
          <a:p>
            <a:r>
              <a:rPr lang="en-GB" sz="1700" b="1" dirty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Excluded: </a:t>
            </a:r>
            <a:r>
              <a:rPr lang="en-GB" sz="1700" dirty="0">
                <a:latin typeface="Verdana" pitchFamily="34" charset="0"/>
                <a:ea typeface="Verdana" pitchFamily="34" charset="0"/>
                <a:cs typeface="Verdana" pitchFamily="34" charset="0"/>
              </a:rPr>
              <a:t>Pt’s with Disorders of Consciousness, </a:t>
            </a:r>
            <a:r>
              <a:rPr lang="en-GB" sz="17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pt’s</a:t>
            </a:r>
            <a:r>
              <a:rPr lang="en-GB" sz="1700" dirty="0">
                <a:latin typeface="Verdana" pitchFamily="34" charset="0"/>
                <a:ea typeface="Verdana" pitchFamily="34" charset="0"/>
                <a:cs typeface="Verdana" pitchFamily="34" charset="0"/>
              </a:rPr>
              <a:t> who were assessed as unable to participate in their Family Meeting in any meaningful way due to a severe cognitive impairment and </a:t>
            </a:r>
            <a:r>
              <a:rPr lang="en-GB" sz="17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pt’s</a:t>
            </a:r>
            <a:r>
              <a:rPr lang="en-GB" sz="1700" dirty="0">
                <a:latin typeface="Verdana" pitchFamily="34" charset="0"/>
                <a:ea typeface="Verdana" pitchFamily="34" charset="0"/>
                <a:cs typeface="Verdana" pitchFamily="34" charset="0"/>
              </a:rPr>
              <a:t> who were children aged under 16 were excluded. </a:t>
            </a:r>
          </a:p>
          <a:p>
            <a:r>
              <a:rPr lang="en-GB" sz="1700" dirty="0">
                <a:latin typeface="Verdana" pitchFamily="34" charset="0"/>
                <a:ea typeface="Verdana" pitchFamily="34" charset="0"/>
                <a:cs typeface="Verdana" pitchFamily="34" charset="0"/>
              </a:rPr>
              <a:t>The social worker who was involved in each FM acted as a gatekeeper and invited the Pt and at least one or more family members to participate in the survey. </a:t>
            </a:r>
          </a:p>
          <a:p>
            <a:r>
              <a:rPr lang="en-GB" sz="1700" dirty="0">
                <a:latin typeface="Verdana" pitchFamily="34" charset="0"/>
                <a:ea typeface="Verdana" pitchFamily="34" charset="0"/>
                <a:cs typeface="Verdana" pitchFamily="34" charset="0"/>
              </a:rPr>
              <a:t>A member of the social work team who was </a:t>
            </a:r>
            <a:r>
              <a:rPr lang="en-GB" sz="17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not</a:t>
            </a:r>
            <a:r>
              <a:rPr lang="en-GB" sz="1700" dirty="0">
                <a:latin typeface="Verdana" pitchFamily="34" charset="0"/>
                <a:ea typeface="Verdana" pitchFamily="34" charset="0"/>
                <a:cs typeface="Verdana" pitchFamily="34" charset="0"/>
              </a:rPr>
              <a:t> clinically involved with the Pt and family administered the questionnaire</a:t>
            </a:r>
          </a:p>
          <a:p>
            <a:r>
              <a:rPr lang="en-GB" sz="1700" dirty="0">
                <a:latin typeface="Verdana" pitchFamily="34" charset="0"/>
                <a:ea typeface="Verdana" pitchFamily="34" charset="0"/>
                <a:cs typeface="Verdana" pitchFamily="34" charset="0"/>
              </a:rPr>
              <a:t>SLT colleagues assisted if patients had particular communication challenges</a:t>
            </a:r>
          </a:p>
          <a:p>
            <a:r>
              <a:rPr lang="en-GB" sz="1700" dirty="0">
                <a:latin typeface="Verdana" pitchFamily="34" charset="0"/>
                <a:ea typeface="Verdana" pitchFamily="34" charset="0"/>
                <a:cs typeface="Verdana" pitchFamily="34" charset="0"/>
              </a:rPr>
              <a:t>All Social Workers involved in study at some level</a:t>
            </a:r>
          </a:p>
          <a:p>
            <a:r>
              <a:rPr lang="en-GB" sz="1700" dirty="0">
                <a:latin typeface="Verdana" pitchFamily="34" charset="0"/>
                <a:ea typeface="Verdana" pitchFamily="34" charset="0"/>
                <a:cs typeface="Verdana" pitchFamily="34" charset="0"/>
              </a:rPr>
              <a:t>Unfunded – extra to SW usual role</a:t>
            </a:r>
          </a:p>
          <a:p>
            <a:pPr>
              <a:buNone/>
            </a:pPr>
            <a:endParaRPr lang="en-GB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GB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GB" sz="1300" dirty="0"/>
          </a:p>
          <a:p>
            <a:endParaRPr lang="en-GB" sz="1300" dirty="0"/>
          </a:p>
          <a:p>
            <a:endParaRPr lang="en-GB" sz="1300" dirty="0"/>
          </a:p>
          <a:p>
            <a:endParaRPr lang="en-GB" sz="1300" dirty="0"/>
          </a:p>
        </p:txBody>
      </p:sp>
      <p:pic>
        <p:nvPicPr>
          <p:cNvPr id="9" name="Picture 2" descr="national-rehabilitation-hospital">
            <a:extLst>
              <a:ext uri="{FF2B5EF4-FFF2-40B4-BE49-F238E27FC236}">
                <a16:creationId xmlns:a16="http://schemas.microsoft.com/office/drawing/2014/main" id="{EE9709DF-43F3-45B2-BFA8-5606E82E2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4986" y="139485"/>
            <a:ext cx="1490774" cy="769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https://pbs.twimg.com/profile_images/568550587927502848/5-2uFFoP.jpeg">
            <a:extLst>
              <a:ext uri="{FF2B5EF4-FFF2-40B4-BE49-F238E27FC236}">
                <a16:creationId xmlns:a16="http://schemas.microsoft.com/office/drawing/2014/main" id="{DCF584BA-56AD-47E0-BED8-ABEA60AED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783" y="107213"/>
            <a:ext cx="1153161" cy="116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E37F9CCE-1D35-4E17-BEB7-C861D3B34E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8640732"/>
              </p:ext>
            </p:extLst>
          </p:nvPr>
        </p:nvGraphicFramePr>
        <p:xfrm>
          <a:off x="6293824" y="3152736"/>
          <a:ext cx="2058058" cy="1637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847B299-C87C-4008-9AD3-9BA6AB897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NRH Social Work Department 2019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0746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33A06FD5-25CD-4CC9-9690-2000015B9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204" y="606564"/>
            <a:ext cx="10451592" cy="1325563"/>
          </a:xfrm>
        </p:spPr>
        <p:txBody>
          <a:bodyPr anchor="ctr">
            <a:normAutofit/>
          </a:bodyPr>
          <a:lstStyle/>
          <a:p>
            <a:r>
              <a:rPr lang="en-IE"/>
              <a:t>Work Packages</a:t>
            </a:r>
          </a:p>
        </p:txBody>
      </p:sp>
      <p:sp>
        <p:nvSpPr>
          <p:cNvPr id="19" name="Rectangle 14">
            <a:extLst>
              <a:ext uri="{FF2B5EF4-FFF2-40B4-BE49-F238E27FC236}">
                <a16:creationId xmlns:a16="http://schemas.microsoft.com/office/drawing/2014/main" id="{A5711A0E-A428-4ED1-96CB-33D69FD84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874" y="2043803"/>
            <a:ext cx="10190252" cy="80683"/>
          </a:xfrm>
          <a:prstGeom prst="rect">
            <a:avLst/>
          </a:prstGeom>
          <a:solidFill>
            <a:schemeClr val="tx1">
              <a:lumMod val="50000"/>
              <a:lumOff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2" descr="national-rehabilitation-hospit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916" y="70029"/>
            <a:ext cx="1501502" cy="84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https://pbs.twimg.com/profile_images/568550587927502848/5-2uFFoP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784" y="70029"/>
            <a:ext cx="1119716" cy="1058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ABB32F1B-2090-41B1-BA05-AC67E58263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9450288"/>
              </p:ext>
            </p:extLst>
          </p:nvPr>
        </p:nvGraphicFramePr>
        <p:xfrm>
          <a:off x="1000874" y="2385390"/>
          <a:ext cx="10190252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22F9FEF-C854-44B7-BC39-67BF4F45D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NRH Social Work Department 2019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866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2A6B319F-86FE-4754-878E-06F0804D8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32385" cy="6858000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CF7D1B5-3477-499F-ACC5-2C8B07F4E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2385" y="0"/>
            <a:ext cx="3218914" cy="6858000"/>
          </a:xfrm>
          <a:prstGeom prst="rect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06" y="1608667"/>
            <a:ext cx="2823275" cy="4501127"/>
          </a:xfrm>
        </p:spPr>
        <p:txBody>
          <a:bodyPr anchor="t">
            <a:normAutofit/>
          </a:bodyPr>
          <a:lstStyle/>
          <a:p>
            <a:pPr algn="r"/>
            <a:r>
              <a:rPr lang="en-GB" sz="3200" dirty="0">
                <a:solidFill>
                  <a:srgbClr val="FFFFFF"/>
                </a:solidFill>
              </a:rPr>
              <a:t>        </a:t>
            </a:r>
            <a:r>
              <a:rPr lang="en-GB" sz="320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Blocks</a:t>
            </a:r>
            <a:br>
              <a:rPr lang="en-GB" sz="320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sz="320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and           Enablers</a:t>
            </a:r>
            <a:br>
              <a:rPr lang="en-GB" sz="320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en-GB" sz="320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sz="320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(Staff Survey Results)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47698" y="1608667"/>
            <a:ext cx="3421958" cy="4501127"/>
          </a:xfrm>
        </p:spPr>
        <p:txBody>
          <a:bodyPr>
            <a:normAutofit/>
          </a:bodyPr>
          <a:lstStyle/>
          <a:p>
            <a:r>
              <a:rPr lang="en-IE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Poor pre-meeting preparation</a:t>
            </a:r>
          </a:p>
          <a:p>
            <a:r>
              <a:rPr lang="en-IE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Staff arriving late/key IDT members not present</a:t>
            </a:r>
          </a:p>
          <a:p>
            <a:r>
              <a:rPr lang="en-IE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Poor communication and use of technical jargon</a:t>
            </a:r>
          </a:p>
          <a:p>
            <a:r>
              <a:rPr lang="en-IE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Differences in opinion between IDT members re: discharge plan</a:t>
            </a:r>
          </a:p>
          <a:p>
            <a:r>
              <a:rPr lang="en-IE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Pt/Family receiving new information which they have not been prepared for.</a:t>
            </a:r>
          </a:p>
          <a:p>
            <a:r>
              <a:rPr lang="en-IE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Pt/Family feeling their questions haven’t been answered/not listened to</a:t>
            </a:r>
          </a:p>
          <a:p>
            <a:endParaRPr lang="en-IE" sz="17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8289696" y="1608667"/>
            <a:ext cx="3421957" cy="4501127"/>
          </a:xfrm>
        </p:spPr>
        <p:txBody>
          <a:bodyPr>
            <a:normAutofit/>
          </a:bodyPr>
          <a:lstStyle/>
          <a:p>
            <a:r>
              <a:rPr lang="en-IE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Significant pre-meeting preparation</a:t>
            </a:r>
          </a:p>
          <a:p>
            <a:r>
              <a:rPr lang="en-IE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Expectations(Pt and Family) managed</a:t>
            </a:r>
          </a:p>
          <a:p>
            <a:r>
              <a:rPr lang="en-IE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Team Consensus and plan agreed</a:t>
            </a:r>
          </a:p>
          <a:p>
            <a:r>
              <a:rPr lang="en-IE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Skilled Facilitation</a:t>
            </a:r>
          </a:p>
          <a:p>
            <a:r>
              <a:rPr lang="en-IE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interruptions</a:t>
            </a:r>
          </a:p>
          <a:p>
            <a:r>
              <a:rPr lang="en-IE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Comfortable, informal meeting room</a:t>
            </a:r>
          </a:p>
          <a:p>
            <a:r>
              <a:rPr lang="en-IE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new significant information being shared and clarity on supports which can be accessed</a:t>
            </a:r>
          </a:p>
          <a:p>
            <a:r>
              <a:rPr lang="en-IE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Training for Staff</a:t>
            </a:r>
          </a:p>
        </p:txBody>
      </p:sp>
      <p:pic>
        <p:nvPicPr>
          <p:cNvPr id="4" name="Picture 2" descr="national-rehabilitation-hospit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7330"/>
            <a:ext cx="1185918" cy="81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https://pbs.twimg.com/profile_images/568550587927502848/5-2uFFoP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6691" y="127784"/>
            <a:ext cx="976590" cy="905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5F00CC-9BA6-4AAB-A3AF-A8AFB5267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NRH Social Work Department 2019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08697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423" y="890321"/>
            <a:ext cx="3186544" cy="216534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Q15:  </a:t>
            </a:r>
            <a:r>
              <a:rPr lang="en-US" sz="1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Did anyone explain what the Family Meeting would be about beforehand? </a:t>
            </a:r>
            <a:br>
              <a:rPr lang="en-US" sz="1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1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1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F/Q answered: 62    Skipped: 2 (right)</a:t>
            </a:r>
            <a:br>
              <a:rPr lang="en-US" sz="1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1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P/Q answered:   Skipped 1</a:t>
            </a:r>
            <a:br>
              <a:rPr lang="en-US" sz="1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1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(below)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6951" y="3355130"/>
            <a:ext cx="2669407" cy="2427333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36900"/>
            <a:endParaRPr lang="en-US" sz="400" dirty="0"/>
          </a:p>
          <a:p>
            <a:pPr marL="36900"/>
            <a:endParaRPr lang="en-US" sz="400" dirty="0"/>
          </a:p>
          <a:p>
            <a:pPr marL="36900"/>
            <a:endParaRPr lang="en-US" sz="400" dirty="0"/>
          </a:p>
          <a:p>
            <a:pPr marL="36900"/>
            <a:endParaRPr lang="en-US" sz="400" dirty="0"/>
          </a:p>
          <a:p>
            <a:pPr marL="36900"/>
            <a:endParaRPr lang="en-US" sz="400" dirty="0"/>
          </a:p>
          <a:p>
            <a:pPr marL="36900"/>
            <a:endParaRPr lang="en-US" sz="400" dirty="0"/>
          </a:p>
          <a:p>
            <a:pPr marL="36900"/>
            <a:endParaRPr lang="en-US" sz="400" dirty="0"/>
          </a:p>
          <a:p>
            <a:pPr marL="36900"/>
            <a:endParaRPr lang="en-US" sz="400" dirty="0"/>
          </a:p>
          <a:p>
            <a:pPr marL="36900"/>
            <a:endParaRPr lang="en-US" sz="400" dirty="0"/>
          </a:p>
          <a:p>
            <a:pPr marL="36900"/>
            <a:endParaRPr lang="en-US" sz="400" dirty="0"/>
          </a:p>
          <a:p>
            <a:pPr marL="36900"/>
            <a:r>
              <a:rPr lang="en-US" sz="400" dirty="0"/>
              <a:t>							                         </a:t>
            </a:r>
          </a:p>
          <a:p>
            <a:pPr marL="36900"/>
            <a:r>
              <a:rPr lang="en-US" sz="400" dirty="0"/>
              <a:t>									</a:t>
            </a:r>
          </a:p>
        </p:txBody>
      </p:sp>
      <p:pic>
        <p:nvPicPr>
          <p:cNvPr id="4" name="Picture 3" descr="chart821472534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9776" y="1282695"/>
            <a:ext cx="5432326" cy="3789047"/>
          </a:xfrm>
          <a:prstGeom prst="rect">
            <a:avLst/>
          </a:prstGeom>
        </p:spPr>
      </p:pic>
      <p:pic>
        <p:nvPicPr>
          <p:cNvPr id="8" name="Picture 2" descr="national-rehabilitation-hospital">
            <a:extLst>
              <a:ext uri="{FF2B5EF4-FFF2-40B4-BE49-F238E27FC236}">
                <a16:creationId xmlns:a16="http://schemas.microsoft.com/office/drawing/2014/main" id="{C8911719-E1CA-4FF9-85F4-150820B3A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0916" y="70029"/>
            <a:ext cx="1501502" cy="84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https://pbs.twimg.com/profile_images/568550587927502848/5-2uFFoP.jpeg">
            <a:extLst>
              <a:ext uri="{FF2B5EF4-FFF2-40B4-BE49-F238E27FC236}">
                <a16:creationId xmlns:a16="http://schemas.microsoft.com/office/drawing/2014/main" id="{18773392-118F-40E5-93E5-C1DED0D0F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5366" y="70029"/>
            <a:ext cx="1119716" cy="1058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chart10351174870.png">
            <a:extLst>
              <a:ext uri="{FF2B5EF4-FFF2-40B4-BE49-F238E27FC236}">
                <a16:creationId xmlns:a16="http://schemas.microsoft.com/office/drawing/2014/main" id="{7066D311-0B66-4C35-93D8-C2CEA0DBE2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6547" y="3875958"/>
            <a:ext cx="4899479" cy="28483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37248" y="910466"/>
            <a:ext cx="2718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Family Member Response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77440" y="3584448"/>
            <a:ext cx="2962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Patient Response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19F103-6EF5-4A06-82A1-7E675D0E7A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2192" y="881299"/>
            <a:ext cx="3190875" cy="23241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951" y="952500"/>
            <a:ext cx="2866140" cy="21259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Q16: What information, if any were you given before the Family Meeting ?</a:t>
            </a:r>
            <a:br>
              <a:rPr lang="en-US" sz="1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1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1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F/Q Answered: 62    Skipped: 2</a:t>
            </a:r>
            <a:br>
              <a:rPr lang="en-US" sz="1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1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(right)</a:t>
            </a:r>
            <a:br>
              <a:rPr lang="en-US" sz="1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1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P/Q Answered: 73    Skipped:1</a:t>
            </a:r>
            <a:br>
              <a:rPr lang="en-US" sz="1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1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(below)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6951" y="3355130"/>
            <a:ext cx="2669407" cy="2427333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/>
            <a:endParaRPr lang="en-US" sz="400" dirty="0"/>
          </a:p>
          <a:p>
            <a:pPr marL="0"/>
            <a:endParaRPr lang="en-US" sz="400" dirty="0"/>
          </a:p>
          <a:p>
            <a:pPr marL="0"/>
            <a:endParaRPr lang="en-US" sz="400" dirty="0"/>
          </a:p>
          <a:p>
            <a:pPr marL="0"/>
            <a:endParaRPr lang="en-US" sz="400" dirty="0"/>
          </a:p>
          <a:p>
            <a:pPr marL="0"/>
            <a:endParaRPr lang="en-US" sz="400" dirty="0"/>
          </a:p>
          <a:p>
            <a:pPr marL="0"/>
            <a:endParaRPr lang="en-US" sz="400" dirty="0"/>
          </a:p>
          <a:p>
            <a:pPr marL="0"/>
            <a:endParaRPr lang="en-US" sz="400" dirty="0"/>
          </a:p>
          <a:p>
            <a:pPr marL="0"/>
            <a:endParaRPr lang="en-US" sz="400" dirty="0"/>
          </a:p>
          <a:p>
            <a:pPr marL="0"/>
            <a:endParaRPr lang="en-US" sz="400" dirty="0"/>
          </a:p>
          <a:p>
            <a:pPr marL="0"/>
            <a:endParaRPr lang="en-US" sz="400" dirty="0"/>
          </a:p>
          <a:p>
            <a:pPr marL="0"/>
            <a:endParaRPr lang="en-US" sz="400" dirty="0"/>
          </a:p>
          <a:p>
            <a:pPr marL="0"/>
            <a:endParaRPr lang="en-US" sz="400" dirty="0"/>
          </a:p>
          <a:p>
            <a:pPr marL="0"/>
            <a:r>
              <a:rPr lang="en-US" sz="400" dirty="0"/>
              <a:t>									</a:t>
            </a:r>
          </a:p>
        </p:txBody>
      </p:sp>
      <p:pic>
        <p:nvPicPr>
          <p:cNvPr id="4" name="Picture 3" descr="chart822099283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8174" y="640331"/>
            <a:ext cx="6448659" cy="4744469"/>
          </a:xfrm>
          <a:prstGeom prst="rect">
            <a:avLst/>
          </a:prstGeom>
        </p:spPr>
      </p:pic>
      <p:pic>
        <p:nvPicPr>
          <p:cNvPr id="5" name="Picture 2" descr="national-rehabilitation-hospital">
            <a:extLst>
              <a:ext uri="{FF2B5EF4-FFF2-40B4-BE49-F238E27FC236}">
                <a16:creationId xmlns:a16="http://schemas.microsoft.com/office/drawing/2014/main" id="{FD86899B-9C51-427E-910E-9B2E26A1A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200" y="106071"/>
            <a:ext cx="1312126" cy="73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https://pbs.twimg.com/profile_images/568550587927502848/5-2uFFoP.jpeg">
            <a:extLst>
              <a:ext uri="{FF2B5EF4-FFF2-40B4-BE49-F238E27FC236}">
                <a16:creationId xmlns:a16="http://schemas.microsoft.com/office/drawing/2014/main" id="{7314415F-CDBA-484D-8475-47A4BB314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5366" y="184727"/>
            <a:ext cx="998329" cy="943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hart10351174880.png">
            <a:extLst>
              <a:ext uri="{FF2B5EF4-FFF2-40B4-BE49-F238E27FC236}">
                <a16:creationId xmlns:a16="http://schemas.microsoft.com/office/drawing/2014/main" id="{826A050B-0B37-4D54-AE06-125BC301AE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689" y="3998976"/>
            <a:ext cx="5285583" cy="26572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64096" y="377952"/>
            <a:ext cx="3413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Family Member Response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58240" y="3669792"/>
            <a:ext cx="2791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Patient Response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BCEB1-2A9B-422F-A7EC-48485B445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5326" y="365125"/>
            <a:ext cx="9840062" cy="1325563"/>
          </a:xfrm>
        </p:spPr>
        <p:txBody>
          <a:bodyPr/>
          <a:lstStyle/>
          <a:p>
            <a:r>
              <a:rPr lang="en-IE" b="1" dirty="0">
                <a:solidFill>
                  <a:srgbClr val="0070C0"/>
                </a:solidFill>
              </a:rPr>
              <a:t>What information would you have liked before the Family Meeting?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73F82A-4C63-400D-932D-8F196F1B83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90688"/>
            <a:ext cx="5157787" cy="461175"/>
          </a:xfrm>
        </p:spPr>
        <p:txBody>
          <a:bodyPr>
            <a:normAutofit/>
          </a:bodyPr>
          <a:lstStyle/>
          <a:p>
            <a:r>
              <a:rPr lang="en-IE" dirty="0"/>
              <a:t>Patient surveys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4A5D10-3CDE-429A-B04F-D45F8CAC6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9128" y="2151862"/>
            <a:ext cx="5528448" cy="4594377"/>
          </a:xfrm>
        </p:spPr>
        <p:txBody>
          <a:bodyPr>
            <a:normAutofit fontScale="92500" lnSpcReduction="10000"/>
          </a:bodyPr>
          <a:lstStyle/>
          <a:p>
            <a:r>
              <a:rPr lang="en-IE" sz="1600" dirty="0"/>
              <a:t>A specified person to tell you about the meeting – people kept saying “</a:t>
            </a:r>
            <a:r>
              <a:rPr lang="en-IE" sz="1600" i="1" dirty="0"/>
              <a:t>you know you have a meeting</a:t>
            </a:r>
            <a:r>
              <a:rPr lang="en-IE" sz="1600" dirty="0"/>
              <a:t>” but I didn’t know</a:t>
            </a:r>
          </a:p>
          <a:p>
            <a:r>
              <a:rPr lang="en-IE" sz="1600" dirty="0"/>
              <a:t>Pre-meeting information and enough time to invite family</a:t>
            </a:r>
          </a:p>
          <a:p>
            <a:r>
              <a:rPr lang="en-IE" sz="1600" dirty="0"/>
              <a:t>“</a:t>
            </a:r>
            <a:r>
              <a:rPr lang="en-IE" sz="1600" i="1" dirty="0"/>
              <a:t>I would have liked to have been prepared to answer… to know the questions that were coming up …..not to have 8-10 people “firing questions at you”</a:t>
            </a:r>
          </a:p>
          <a:p>
            <a:r>
              <a:rPr lang="en-IE" sz="1600" dirty="0"/>
              <a:t>“</a:t>
            </a:r>
            <a:r>
              <a:rPr lang="en-IE" sz="1600" i="1" dirty="0"/>
              <a:t>It felt like getting my leaving cert results</a:t>
            </a:r>
            <a:r>
              <a:rPr lang="en-IE" sz="1600" dirty="0"/>
              <a:t>”</a:t>
            </a:r>
          </a:p>
          <a:p>
            <a:r>
              <a:rPr lang="en-IE" sz="1600" dirty="0"/>
              <a:t>“</a:t>
            </a:r>
            <a:r>
              <a:rPr lang="en-IE" sz="1600" i="1" dirty="0"/>
              <a:t>Something to drink”</a:t>
            </a:r>
          </a:p>
          <a:p>
            <a:r>
              <a:rPr lang="en-IE" sz="1600" dirty="0"/>
              <a:t>Not to be kept waiting half an hour</a:t>
            </a:r>
          </a:p>
          <a:p>
            <a:pPr marL="0" indent="0">
              <a:buNone/>
            </a:pPr>
            <a:r>
              <a:rPr lang="en-IE" sz="1900" b="1" dirty="0">
                <a:solidFill>
                  <a:srgbClr val="0070C0"/>
                </a:solidFill>
              </a:rPr>
              <a:t>In the meeting?</a:t>
            </a:r>
          </a:p>
          <a:p>
            <a:r>
              <a:rPr lang="en-IE" sz="1600" dirty="0"/>
              <a:t>Explanation of the condition</a:t>
            </a:r>
          </a:p>
          <a:p>
            <a:r>
              <a:rPr lang="en-IE" sz="1600" dirty="0"/>
              <a:t>More information about NRH follow up and post discharge appointments</a:t>
            </a:r>
          </a:p>
          <a:p>
            <a:r>
              <a:rPr lang="en-IE" sz="1600" i="1" dirty="0"/>
              <a:t>“What I am going to do for the rest of my life…”</a:t>
            </a:r>
          </a:p>
          <a:p>
            <a:r>
              <a:rPr lang="en-IE" sz="1600" dirty="0"/>
              <a:t>More about carer support</a:t>
            </a:r>
          </a:p>
          <a:p>
            <a:r>
              <a:rPr lang="en-IE" sz="1600" dirty="0"/>
              <a:t>Some people missing e.g. physio, consultant</a:t>
            </a:r>
          </a:p>
          <a:p>
            <a:endParaRPr lang="en-IE" sz="1600" dirty="0"/>
          </a:p>
          <a:p>
            <a:endParaRPr lang="en-IE" sz="16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8E6204-967D-47FA-8727-41889506DE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7129" y="1278732"/>
            <a:ext cx="5183188" cy="939682"/>
          </a:xfrm>
        </p:spPr>
        <p:txBody>
          <a:bodyPr>
            <a:normAutofit/>
          </a:bodyPr>
          <a:lstStyle/>
          <a:p>
            <a:r>
              <a:rPr lang="en-IE" dirty="0"/>
              <a:t>Family member surveys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DF246B-6129-4CBD-9FA4-2958539B47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218414"/>
            <a:ext cx="5183188" cy="4172226"/>
          </a:xfrm>
        </p:spPr>
        <p:txBody>
          <a:bodyPr>
            <a:normAutofit/>
          </a:bodyPr>
          <a:lstStyle/>
          <a:p>
            <a:r>
              <a:rPr lang="en-IE" sz="1600" dirty="0"/>
              <a:t>What to expect</a:t>
            </a:r>
          </a:p>
          <a:p>
            <a:r>
              <a:rPr lang="en-IE" sz="1600" dirty="0"/>
              <a:t>Who to contact later after some of the things said had been processed</a:t>
            </a:r>
          </a:p>
          <a:p>
            <a:r>
              <a:rPr lang="en-IE" sz="1600" dirty="0"/>
              <a:t>A short agenda to outline the steps of the meeting might be helpful</a:t>
            </a:r>
          </a:p>
          <a:p>
            <a:r>
              <a:rPr lang="en-IE" sz="1600" dirty="0"/>
              <a:t>We were reasonably prepared for the meeting but not for the formal “case conference” set up – for example the power point with all the patient’s information</a:t>
            </a:r>
          </a:p>
          <a:p>
            <a:r>
              <a:rPr lang="en-IE" sz="1600" dirty="0"/>
              <a:t>To expect the delay</a:t>
            </a:r>
          </a:p>
          <a:p>
            <a:pPr marL="0" indent="0">
              <a:buNone/>
            </a:pPr>
            <a:r>
              <a:rPr lang="en-IE" sz="1700" b="1" dirty="0">
                <a:solidFill>
                  <a:srgbClr val="0070C0"/>
                </a:solidFill>
              </a:rPr>
              <a:t>In the meeting?</a:t>
            </a:r>
          </a:p>
          <a:p>
            <a:r>
              <a:rPr lang="en-IE" sz="1600" dirty="0"/>
              <a:t>A more conversational style</a:t>
            </a:r>
          </a:p>
          <a:p>
            <a:pPr marL="0" indent="0">
              <a:buNone/>
            </a:pPr>
            <a:endParaRPr lang="en-IE" sz="1600" dirty="0"/>
          </a:p>
        </p:txBody>
      </p:sp>
      <p:pic>
        <p:nvPicPr>
          <p:cNvPr id="7" name="Picture 2" descr="national-rehabilitation-hospital">
            <a:extLst>
              <a:ext uri="{FF2B5EF4-FFF2-40B4-BE49-F238E27FC236}">
                <a16:creationId xmlns:a16="http://schemas.microsoft.com/office/drawing/2014/main" id="{4B6E8E84-FECB-4C26-B339-08FF0152E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200" y="106071"/>
            <a:ext cx="1312126" cy="73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https://pbs.twimg.com/profile_images/568550587927502848/5-2uFFoP.jpeg">
            <a:extLst>
              <a:ext uri="{FF2B5EF4-FFF2-40B4-BE49-F238E27FC236}">
                <a16:creationId xmlns:a16="http://schemas.microsoft.com/office/drawing/2014/main" id="{38CB141D-33D1-4F25-AC4A-C637BC2EF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4880" y="184727"/>
            <a:ext cx="1087120" cy="943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EC2AF24-9360-490D-865A-A7CFEFF45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NRH Social Work Department 2019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78245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2312</Words>
  <Application>Microsoft Office PowerPoint</Application>
  <PresentationFormat>Widescreen</PresentationFormat>
  <Paragraphs>237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Verdana</vt:lpstr>
      <vt:lpstr>Office Theme</vt:lpstr>
      <vt:lpstr>Participatory Action Research (PAR) with  a Medical Social Work Team: Using an academic- practice collaborative approach to evaluate Family Meetings  </vt:lpstr>
      <vt:lpstr>Family Meetings at NRH</vt:lpstr>
      <vt:lpstr> Research questions </vt:lpstr>
      <vt:lpstr>PowerPoint Presentation</vt:lpstr>
      <vt:lpstr>Work Packages</vt:lpstr>
      <vt:lpstr>        Blocks and           Enablers  (Staff Survey Results)</vt:lpstr>
      <vt:lpstr>Q15:  Did anyone explain what the Family Meeting would be about beforehand?   F/Q answered: 62    Skipped: 2 (right) P/Q answered:   Skipped 1 (below)</vt:lpstr>
      <vt:lpstr>Q16: What information, if any were you given before the Family Meeting ?  F/Q Answered: 62    Skipped: 2 (right) P/Q Answered: 73    Skipped:1 (below)</vt:lpstr>
      <vt:lpstr>What information would you have liked before the Family Meeting?</vt:lpstr>
      <vt:lpstr>Q23: Was there anything talked about which you didn't understand during the Family Meeting?  F/Q Answered: 63    Skipped: 1 (right) P/Q Answered: 74    Skipped: 0 (below) </vt:lpstr>
      <vt:lpstr>Q22: Did you feel part of the discussions during the Family Meeting?   P/Q: Answered: 74    Skipped: 0 </vt:lpstr>
      <vt:lpstr>Q28: Did you feel that you played a big part in any decisions you wanted to be involved in during the Family Meeting?   F/Q Answered: 61   Skipped: 3 (right) P/Q Answered: 74 Skipped:0 (below) </vt:lpstr>
      <vt:lpstr>Were there things you didn’t understand?  Patients’ Quotes  </vt:lpstr>
      <vt:lpstr>Q29: Did you find your Family Meeting upsetting or distressing at any stage?   F/Q Answered: 62    Skipped: 2 (right) P/Q Answered: 74     Skipped: 0 (below) </vt:lpstr>
      <vt:lpstr>If you were upset – what caused it?  (Patients)</vt:lpstr>
      <vt:lpstr>Q38: Would you like to have been given your own written copy of what was discussed or decided during the Family Meeting?  </vt:lpstr>
      <vt:lpstr> Patient Suggestions for      Improvements       </vt:lpstr>
      <vt:lpstr>Family Member Suggestions</vt:lpstr>
      <vt:lpstr>Where to next? </vt:lpstr>
      <vt:lpstr>           Thanks to…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Participatory Action Research (PAR) with  a Medical Social Work Team: Using an academic- practice collaborative approach to evaluate Family Meetings</dc:title>
  <dc:creator>Anne O'Loughlin</dc:creator>
  <cp:lastModifiedBy>Danielle McGoldrick</cp:lastModifiedBy>
  <cp:revision>22</cp:revision>
  <dcterms:created xsi:type="dcterms:W3CDTF">2019-06-13T00:55:52Z</dcterms:created>
  <dcterms:modified xsi:type="dcterms:W3CDTF">2019-06-18T11:37:10Z</dcterms:modified>
</cp:coreProperties>
</file>