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19"/>
  </p:notesMasterIdLst>
  <p:handoutMasterIdLst>
    <p:handoutMasterId r:id="rId20"/>
  </p:handoutMasterIdLst>
  <p:sldIdLst>
    <p:sldId id="273" r:id="rId5"/>
    <p:sldId id="276" r:id="rId6"/>
    <p:sldId id="277" r:id="rId7"/>
    <p:sldId id="278" r:id="rId8"/>
    <p:sldId id="279" r:id="rId9"/>
    <p:sldId id="280" r:id="rId10"/>
    <p:sldId id="281" r:id="rId11"/>
    <p:sldId id="282" r:id="rId12"/>
    <p:sldId id="283" r:id="rId13"/>
    <p:sldId id="284" r:id="rId14"/>
    <p:sldId id="285" r:id="rId15"/>
    <p:sldId id="286" r:id="rId16"/>
    <p:sldId id="274" r:id="rId17"/>
    <p:sldId id="275"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Roulston" initials="JR" lastIdx="13" clrIdx="0">
    <p:extLst>
      <p:ext uri="{19B8F6BF-5375-455C-9EA6-DF929625EA0E}">
        <p15:presenceInfo xmlns:p15="http://schemas.microsoft.com/office/powerpoint/2012/main" userId="S-1-5-21-1023678320-177897421-930774774-2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735"/>
    <a:srgbClr val="C01623"/>
    <a:srgbClr val="14559D"/>
    <a:srgbClr val="EF3E42"/>
    <a:srgbClr val="FF4589"/>
    <a:srgbClr val="404040"/>
    <a:srgbClr val="7AC143"/>
    <a:srgbClr val="FDBB30"/>
    <a:srgbClr val="01A1DD"/>
    <a:srgbClr val="591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1" autoAdjust="0"/>
    <p:restoredTop sz="94660"/>
  </p:normalViewPr>
  <p:slideViewPr>
    <p:cSldViewPr snapToGrid="0">
      <p:cViewPr varScale="1">
        <p:scale>
          <a:sx n="89" d="100"/>
          <a:sy n="89" d="100"/>
        </p:scale>
        <p:origin x="448" y="48"/>
      </p:cViewPr>
      <p:guideLst>
        <p:guide orient="horz" pos="3072"/>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6DCBA7-2E7C-D140-8936-CDC8E313ED77}" type="datetimeFigureOut">
              <a:rPr lang="en-US" smtClean="0"/>
              <a:t>6/13/2019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43236B-BF3B-FE40-90B7-A69E38A698E7}" type="slidenum">
              <a:rPr lang="en-US" smtClean="0"/>
              <a:t>‹#›</a:t>
            </a:fld>
            <a:endParaRPr lang="en-US"/>
          </a:p>
        </p:txBody>
      </p:sp>
    </p:spTree>
    <p:extLst>
      <p:ext uri="{BB962C8B-B14F-4D97-AF65-F5344CB8AC3E}">
        <p14:creationId xmlns:p14="http://schemas.microsoft.com/office/powerpoint/2010/main" val="1497825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2E64-493C-4D4B-B186-B5DA44408F6B}" type="datetimeFigureOut">
              <a:rPr lang="en-US" smtClean="0"/>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E5575-9C24-484B-862D-8CDA0C17D389}" type="slidenum">
              <a:rPr lang="en-US" smtClean="0"/>
              <a:t>‹#›</a:t>
            </a:fld>
            <a:endParaRPr lang="en-US"/>
          </a:p>
        </p:txBody>
      </p:sp>
    </p:spTree>
    <p:extLst>
      <p:ext uri="{BB962C8B-B14F-4D97-AF65-F5344CB8AC3E}">
        <p14:creationId xmlns:p14="http://schemas.microsoft.com/office/powerpoint/2010/main" val="400847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xt Placeholder 9"/>
          <p:cNvSpPr>
            <a:spLocks noGrp="1"/>
          </p:cNvSpPr>
          <p:nvPr>
            <p:ph type="body" sz="quarter" idx="14" hasCustomPrompt="1"/>
          </p:nvPr>
        </p:nvSpPr>
        <p:spPr>
          <a:xfrm>
            <a:off x="237148" y="2607318"/>
            <a:ext cx="3570287" cy="372035"/>
          </a:xfrm>
          <a:prstGeom prst="rect">
            <a:avLst/>
          </a:prstGeom>
        </p:spPr>
        <p:txBody>
          <a:bodyPr anchor="b" anchorCtr="0"/>
          <a:lstStyle>
            <a:lvl1pPr marL="0" indent="0">
              <a:buFontTx/>
              <a:buNone/>
              <a:defRPr sz="16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Name of presenter</a:t>
            </a:r>
          </a:p>
        </p:txBody>
      </p:sp>
      <p:sp>
        <p:nvSpPr>
          <p:cNvPr id="13" name="Text Placeholder 3"/>
          <p:cNvSpPr>
            <a:spLocks noGrp="1"/>
          </p:cNvSpPr>
          <p:nvPr>
            <p:ph type="body" sz="quarter" idx="16" hasCustomPrompt="1"/>
          </p:nvPr>
        </p:nvSpPr>
        <p:spPr>
          <a:xfrm>
            <a:off x="237894" y="3025954"/>
            <a:ext cx="3570288" cy="312348"/>
          </a:xfrm>
          <a:prstGeom prst="rect">
            <a:avLst/>
          </a:prstGeom>
        </p:spPr>
        <p:txBody>
          <a:bodyPr/>
          <a:lstStyle>
            <a:lvl1pPr marL="0" indent="0">
              <a:buNone/>
              <a:defRPr>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Date in full</a:t>
            </a:r>
            <a:endParaRPr lang="en-GB" dirty="0"/>
          </a:p>
        </p:txBody>
      </p:sp>
      <p:sp>
        <p:nvSpPr>
          <p:cNvPr id="14" name="Title 1"/>
          <p:cNvSpPr>
            <a:spLocks noGrp="1"/>
          </p:cNvSpPr>
          <p:nvPr>
            <p:ph type="ctrTitle" hasCustomPrompt="1"/>
          </p:nvPr>
        </p:nvSpPr>
        <p:spPr>
          <a:xfrm>
            <a:off x="237148" y="528390"/>
            <a:ext cx="3978258" cy="1790700"/>
          </a:xfrm>
          <a:prstGeom prst="rect">
            <a:avLst/>
          </a:prstGeom>
        </p:spPr>
        <p:txBody>
          <a:bodyPr anchor="ctr" anchorCtr="0"/>
          <a:lstStyle>
            <a:lvl1pPr algn="l">
              <a:defRPr sz="4000" baseline="0">
                <a:solidFill>
                  <a:schemeClr val="bg1"/>
                </a:solidFill>
              </a:defRPr>
            </a:lvl1pPr>
          </a:lstStyle>
          <a:p>
            <a:r>
              <a:rPr lang="en-US" dirty="0"/>
              <a:t>Presentation </a:t>
            </a:r>
            <a:br>
              <a:rPr lang="en-US" dirty="0"/>
            </a:br>
            <a:r>
              <a:rPr lang="en-US" dirty="0"/>
              <a:t>title goes here</a:t>
            </a:r>
          </a:p>
        </p:txBody>
      </p:sp>
    </p:spTree>
    <p:extLst>
      <p:ext uri="{BB962C8B-B14F-4D97-AF65-F5344CB8AC3E}">
        <p14:creationId xmlns:p14="http://schemas.microsoft.com/office/powerpoint/2010/main" val="158466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Green">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64361" y="554120"/>
            <a:ext cx="7349318" cy="1790700"/>
          </a:xfrm>
          <a:prstGeom prst="rect">
            <a:avLst/>
          </a:prstGeom>
        </p:spPr>
        <p:txBody>
          <a:bodyPr anchor="ctr" anchorCtr="0"/>
          <a:lstStyle>
            <a:lvl1pPr algn="l">
              <a:defRPr sz="4000" baseline="0">
                <a:solidFill>
                  <a:schemeClr val="bg1"/>
                </a:solidFill>
              </a:defRPr>
            </a:lvl1pPr>
          </a:lstStyle>
          <a:p>
            <a:r>
              <a:rPr lang="en-US" dirty="0"/>
              <a:t>Concluding </a:t>
            </a:r>
            <a:br>
              <a:rPr lang="en-US" dirty="0"/>
            </a:br>
            <a:r>
              <a:rPr lang="en-US" dirty="0"/>
              <a:t>message here</a:t>
            </a:r>
          </a:p>
        </p:txBody>
      </p:sp>
      <p:sp>
        <p:nvSpPr>
          <p:cNvPr id="5" name="Text Placeholder 9"/>
          <p:cNvSpPr>
            <a:spLocks noGrp="1"/>
          </p:cNvSpPr>
          <p:nvPr>
            <p:ph type="body" sz="quarter" idx="14" hasCustomPrompt="1"/>
          </p:nvPr>
        </p:nvSpPr>
        <p:spPr>
          <a:xfrm>
            <a:off x="273432" y="2452790"/>
            <a:ext cx="3570287" cy="372035"/>
          </a:xfrm>
          <a:prstGeom prst="rect">
            <a:avLst/>
          </a:prstGeom>
        </p:spPr>
        <p:txBody>
          <a:bodyPr anchor="b" anchorCtr="0"/>
          <a:lstStyle>
            <a:lvl1pPr marL="0" indent="0">
              <a:buFontTx/>
              <a:buNone/>
              <a:defRPr sz="16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Address </a:t>
            </a:r>
          </a:p>
        </p:txBody>
      </p:sp>
      <p:sp>
        <p:nvSpPr>
          <p:cNvPr id="6" name="Text Placeholder 3"/>
          <p:cNvSpPr>
            <a:spLocks noGrp="1"/>
          </p:cNvSpPr>
          <p:nvPr>
            <p:ph type="body" sz="quarter" idx="16" hasCustomPrompt="1"/>
          </p:nvPr>
        </p:nvSpPr>
        <p:spPr>
          <a:xfrm>
            <a:off x="274178" y="2871426"/>
            <a:ext cx="3570288" cy="339856"/>
          </a:xfrm>
          <a:prstGeom prst="rect">
            <a:avLst/>
          </a:prstGeom>
        </p:spPr>
        <p:txBody>
          <a:bodyPr/>
          <a:lstStyle>
            <a:lvl1pPr marL="0" indent="0">
              <a:buNone/>
              <a:defRPr baseline="0">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Contact number</a:t>
            </a:r>
            <a:endParaRPr lang="en-GB" dirty="0"/>
          </a:p>
        </p:txBody>
      </p:sp>
      <p:sp>
        <p:nvSpPr>
          <p:cNvPr id="7" name="Text Placeholder 3"/>
          <p:cNvSpPr>
            <a:spLocks noGrp="1"/>
          </p:cNvSpPr>
          <p:nvPr>
            <p:ph type="body" sz="quarter" idx="17" hasCustomPrompt="1"/>
          </p:nvPr>
        </p:nvSpPr>
        <p:spPr>
          <a:xfrm>
            <a:off x="274178" y="3215554"/>
            <a:ext cx="3570288" cy="367655"/>
          </a:xfrm>
          <a:prstGeom prst="rect">
            <a:avLst/>
          </a:prstGeom>
        </p:spPr>
        <p:txBody>
          <a:bodyPr/>
          <a:lstStyle>
            <a:lvl1pPr marL="0" indent="0">
              <a:buNone/>
              <a:defRPr>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Email</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054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Divider -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ctrTitle" hasCustomPrompt="1"/>
          </p:nvPr>
        </p:nvSpPr>
        <p:spPr>
          <a:xfrm>
            <a:off x="246219" y="800520"/>
            <a:ext cx="5323638" cy="1790700"/>
          </a:xfrm>
          <a:prstGeom prst="rect">
            <a:avLst/>
          </a:prstGeom>
        </p:spPr>
        <p:txBody>
          <a:bodyPr anchor="ctr" anchorCtr="0"/>
          <a:lstStyle>
            <a:lvl1pPr algn="l">
              <a:defRPr sz="4000" baseline="0">
                <a:solidFill>
                  <a:schemeClr val="bg1"/>
                </a:solidFill>
              </a:defRPr>
            </a:lvl1pPr>
          </a:lstStyle>
          <a:p>
            <a:r>
              <a:rPr lang="en-US" dirty="0"/>
              <a:t>03</a:t>
            </a:r>
            <a:br>
              <a:rPr lang="en-US" dirty="0"/>
            </a:br>
            <a:r>
              <a:rPr lang="en-US" dirty="0"/>
              <a:t>Section</a:t>
            </a:r>
            <a:br>
              <a:rPr lang="en-US" dirty="0"/>
            </a:br>
            <a:r>
              <a:rPr lang="en-US" dirty="0"/>
              <a:t>title here</a:t>
            </a:r>
          </a:p>
        </p:txBody>
      </p:sp>
    </p:spTree>
    <p:extLst>
      <p:ext uri="{BB962C8B-B14F-4D97-AF65-F5344CB8AC3E}">
        <p14:creationId xmlns:p14="http://schemas.microsoft.com/office/powerpoint/2010/main" val="308541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4"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5"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sp>
        <p:nvSpPr>
          <p:cNvPr id="6" name="Text Placeholder 4"/>
          <p:cNvSpPr>
            <a:spLocks noGrp="1"/>
          </p:cNvSpPr>
          <p:nvPr>
            <p:ph type="body" sz="quarter" idx="17" hasCustomPrompt="1"/>
          </p:nvPr>
        </p:nvSpPr>
        <p:spPr>
          <a:xfrm>
            <a:off x="485999" y="1229032"/>
            <a:ext cx="8169001" cy="3011768"/>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9" name="TextBox 8"/>
          <p:cNvSpPr txBox="1"/>
          <p:nvPr userDrawn="1"/>
        </p:nvSpPr>
        <p:spPr>
          <a:xfrm>
            <a:off x="6095999" y="5330853"/>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10" name="TextBox 9"/>
          <p:cNvSpPr txBox="1"/>
          <p:nvPr userDrawn="1"/>
        </p:nvSpPr>
        <p:spPr>
          <a:xfrm>
            <a:off x="3687097" y="-376903"/>
            <a:ext cx="914400" cy="914400"/>
          </a:xfrm>
          <a:prstGeom prst="rect">
            <a:avLst/>
          </a:prstGeom>
          <a:noFill/>
          <a:ln>
            <a:noFill/>
          </a:ln>
        </p:spPr>
        <p:txBody>
          <a:bodyPr wrap="none" lIns="0" tIns="0" rIns="0" bIns="0" rtlCol="0">
            <a:noAutofit/>
          </a:bodyPr>
          <a:lstStyle/>
          <a:p>
            <a:pPr marL="171450" indent="-171450">
              <a:lnSpc>
                <a:spcPct val="90000"/>
              </a:lnSpc>
              <a:spcAft>
                <a:spcPts val="600"/>
              </a:spcAft>
              <a:buClr>
                <a:srgbClr val="01A1DD"/>
              </a:buClr>
              <a:buSzPct val="80000"/>
              <a:buFont typeface="Wingdings 3" panose="05040102010807070707" pitchFamily="18" charset="2"/>
              <a:buChar char="}"/>
            </a:pPr>
            <a:endParaRPr lang="en-US" sz="1200" dirty="0" err="1"/>
          </a:p>
        </p:txBody>
      </p:sp>
      <p:cxnSp>
        <p:nvCxnSpPr>
          <p:cNvPr id="12" name="Straight Connector 11"/>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81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5" name="Text Placeholder 4"/>
          <p:cNvSpPr>
            <a:spLocks noGrp="1"/>
          </p:cNvSpPr>
          <p:nvPr>
            <p:ph type="body" sz="quarter" idx="17" hasCustomPrompt="1"/>
          </p:nvPr>
        </p:nvSpPr>
        <p:spPr>
          <a:xfrm>
            <a:off x="486000" y="1229033"/>
            <a:ext cx="3960000" cy="3019961"/>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16" name="Text Placeholder 4"/>
          <p:cNvSpPr>
            <a:spLocks noGrp="1"/>
          </p:cNvSpPr>
          <p:nvPr>
            <p:ph type="body" sz="quarter" idx="18" hasCustomPrompt="1"/>
          </p:nvPr>
        </p:nvSpPr>
        <p:spPr>
          <a:xfrm>
            <a:off x="4680000" y="1229033"/>
            <a:ext cx="3960000" cy="3019961"/>
          </a:xfrm>
          <a:prstGeom prst="rect">
            <a:avLst/>
          </a:prstGeom>
        </p:spPr>
        <p:txBody>
          <a:bodyPr/>
          <a:lstStyle>
            <a:lvl1pPr>
              <a:buClr>
                <a:srgbClr val="14559D"/>
              </a:buClr>
              <a:defRPr>
                <a:solidFill>
                  <a:schemeClr val="tx1">
                    <a:lumMod val="75000"/>
                    <a:lumOff val="25000"/>
                  </a:schemeClr>
                </a:solidFill>
              </a:defRPr>
            </a:lvl1pPr>
            <a:lvl2pPr>
              <a:buClr>
                <a:srgbClr val="14559D"/>
              </a:buClr>
              <a:defRPr/>
            </a:lvl2pPr>
            <a:lvl3pPr>
              <a:buClr>
                <a:srgbClr val="14559D"/>
              </a:buClr>
              <a:defRPr/>
            </a:lvl3pPr>
          </a:lstStyle>
          <a:p>
            <a:r>
              <a:rPr lang="en-US" dirty="0"/>
              <a:t>Type text here</a:t>
            </a:r>
          </a:p>
          <a:p>
            <a:pPr lvl="1"/>
            <a:endParaRPr lang="en-US" dirty="0"/>
          </a:p>
          <a:p>
            <a:pPr lvl="2"/>
            <a:endParaRPr lang="en-US" dirty="0"/>
          </a:p>
        </p:txBody>
      </p:sp>
      <p:sp>
        <p:nvSpPr>
          <p:cNvPr id="8"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2 column</a:t>
            </a:r>
          </a:p>
        </p:txBody>
      </p:sp>
      <p:sp>
        <p:nvSpPr>
          <p:cNvPr id="9"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0" name="Straight Connector 9"/>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6095999" y="5353131"/>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Tree>
    <p:extLst>
      <p:ext uri="{BB962C8B-B14F-4D97-AF65-F5344CB8AC3E}">
        <p14:creationId xmlns:p14="http://schemas.microsoft.com/office/powerpoint/2010/main" val="424015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9" name="Text Placeholder 4"/>
          <p:cNvSpPr>
            <a:spLocks noGrp="1"/>
          </p:cNvSpPr>
          <p:nvPr>
            <p:ph type="body" sz="quarter" idx="17" hasCustomPrompt="1"/>
          </p:nvPr>
        </p:nvSpPr>
        <p:spPr>
          <a:xfrm>
            <a:off x="486000" y="1229033"/>
            <a:ext cx="3960000" cy="3019961"/>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10"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11"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2" name="Straight Connector 11"/>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095999" y="5353131"/>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8" name="Chart Placeholder 7"/>
          <p:cNvSpPr>
            <a:spLocks noGrp="1"/>
          </p:cNvSpPr>
          <p:nvPr>
            <p:ph type="chart" sz="quarter" idx="13" hasCustomPrompt="1"/>
          </p:nvPr>
        </p:nvSpPr>
        <p:spPr>
          <a:xfrm>
            <a:off x="4568400" y="1229032"/>
            <a:ext cx="3960000" cy="3010587"/>
          </a:xfrm>
          <a:prstGeom prst="rect">
            <a:avLst/>
          </a:prstGeom>
        </p:spPr>
        <p:txBody>
          <a:bodyPr anchor="ctr" anchorCtr="0"/>
          <a:lstStyle>
            <a:lvl1pPr marL="0" indent="0" algn="ctr">
              <a:buNone/>
              <a:defRPr sz="1600" baseline="0"/>
            </a:lvl1pPr>
          </a:lstStyle>
          <a:p>
            <a:r>
              <a:rPr lang="en-GB" dirty="0"/>
              <a:t>Chart here</a:t>
            </a:r>
            <a:endParaRPr lang="en-US" dirty="0"/>
          </a:p>
        </p:txBody>
      </p:sp>
    </p:spTree>
    <p:extLst>
      <p:ext uri="{BB962C8B-B14F-4D97-AF65-F5344CB8AC3E}">
        <p14:creationId xmlns:p14="http://schemas.microsoft.com/office/powerpoint/2010/main" val="15325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large bulle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8"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9"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0" name="Straight Connector 9"/>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6095999" y="5275157"/>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5" name="Text Placeholder 4"/>
          <p:cNvSpPr>
            <a:spLocks noGrp="1"/>
          </p:cNvSpPr>
          <p:nvPr>
            <p:ph type="body" sz="quarter" idx="17" hasCustomPrompt="1"/>
          </p:nvPr>
        </p:nvSpPr>
        <p:spPr>
          <a:xfrm>
            <a:off x="486000" y="1237226"/>
            <a:ext cx="6840000" cy="3068374"/>
          </a:xfrm>
          <a:prstGeom prst="rect">
            <a:avLst/>
          </a:prstGeom>
        </p:spPr>
        <p:txBody>
          <a:bodyPr/>
          <a:lstStyle>
            <a:lvl1pPr marL="361950" indent="-361950">
              <a:buClr>
                <a:srgbClr val="14559D"/>
              </a:buClr>
              <a:defRPr sz="1600">
                <a:solidFill>
                  <a:schemeClr val="tx1">
                    <a:lumMod val="75000"/>
                    <a:lumOff val="25000"/>
                  </a:schemeClr>
                </a:solidFill>
              </a:defRPr>
            </a:lvl1pPr>
          </a:lstStyle>
          <a:p>
            <a:pPr lvl="0"/>
            <a:r>
              <a:rPr lang="en-GB" dirty="0"/>
              <a:t>Use this text box for short and concise points</a:t>
            </a:r>
          </a:p>
        </p:txBody>
      </p:sp>
    </p:spTree>
    <p:extLst>
      <p:ext uri="{BB962C8B-B14F-4D97-AF65-F5344CB8AC3E}">
        <p14:creationId xmlns:p14="http://schemas.microsoft.com/office/powerpoint/2010/main" val="11976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1 column circle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17" name="TextBox 16"/>
          <p:cNvSpPr txBox="1"/>
          <p:nvPr userDrawn="1"/>
        </p:nvSpPr>
        <p:spPr>
          <a:xfrm>
            <a:off x="6095999" y="5264018"/>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14" name="Picture Placeholder 13"/>
          <p:cNvSpPr>
            <a:spLocks noGrp="1"/>
          </p:cNvSpPr>
          <p:nvPr>
            <p:ph type="pic" sz="quarter" idx="13" hasCustomPrompt="1"/>
          </p:nvPr>
        </p:nvSpPr>
        <p:spPr>
          <a:xfrm>
            <a:off x="5506065" y="1232444"/>
            <a:ext cx="3073501" cy="3071498"/>
          </a:xfrm>
          <a:prstGeom prst="ellipse">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13" name="Text Placeholder 3"/>
          <p:cNvSpPr>
            <a:spLocks noGrp="1"/>
          </p:cNvSpPr>
          <p:nvPr>
            <p:ph type="body" sz="quarter" idx="17" hasCustomPrompt="1"/>
          </p:nvPr>
        </p:nvSpPr>
        <p:spPr>
          <a:xfrm>
            <a:off x="486000" y="1237225"/>
            <a:ext cx="4842000" cy="3056193"/>
          </a:xfrm>
          <a:prstGeom prst="rect">
            <a:avLst/>
          </a:prstGeom>
        </p:spPr>
        <p:txBody>
          <a:bodyPr/>
          <a:lstStyle>
            <a:lvl1pPr>
              <a:buClr>
                <a:srgbClr val="14559D"/>
              </a:buClr>
              <a:defRPr>
                <a:solidFill>
                  <a:srgbClr val="404040"/>
                </a:solidFill>
              </a:defRPr>
            </a:lvl1pPr>
            <a:lvl2pPr>
              <a:buClr>
                <a:srgbClr val="14559D"/>
              </a:buClr>
              <a:defRPr>
                <a:solidFill>
                  <a:srgbClr val="404040"/>
                </a:solidFill>
              </a:defRPr>
            </a:lvl2pPr>
            <a:lvl3pPr>
              <a:buClr>
                <a:srgbClr val="14559D"/>
              </a:buClr>
              <a:defRPr>
                <a:solidFill>
                  <a:srgbClr val="404040"/>
                </a:solidFill>
              </a:defRPr>
            </a:lvl3pPr>
          </a:lstStyle>
          <a:p>
            <a:r>
              <a:rPr lang="en-US" dirty="0"/>
              <a:t>Type text here</a:t>
            </a:r>
          </a:p>
          <a:p>
            <a:pPr lvl="1"/>
            <a:endParaRPr lang="en-US" dirty="0"/>
          </a:p>
          <a:p>
            <a:pPr lvl="2"/>
            <a:endParaRPr lang="en-US" dirty="0"/>
          </a:p>
        </p:txBody>
      </p:sp>
      <p:sp>
        <p:nvSpPr>
          <p:cNvPr id="7"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8"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9" name="Straight Connector 8"/>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52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1 column small im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19" name="TextBox 18"/>
          <p:cNvSpPr txBox="1"/>
          <p:nvPr userDrawn="1"/>
        </p:nvSpPr>
        <p:spPr>
          <a:xfrm>
            <a:off x="6095999" y="5286297"/>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20"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21"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22" name="Straight Connector 21"/>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3" hasCustomPrompt="1"/>
          </p:nvPr>
        </p:nvSpPr>
        <p:spPr>
          <a:xfrm>
            <a:off x="5201592" y="1230451"/>
            <a:ext cx="3452796" cy="3112130"/>
          </a:xfrm>
          <a:prstGeom prst="rect">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23" name="Text Placeholder 4"/>
          <p:cNvSpPr>
            <a:spLocks noGrp="1"/>
          </p:cNvSpPr>
          <p:nvPr>
            <p:ph type="body" sz="quarter" idx="18" hasCustomPrompt="1"/>
          </p:nvPr>
        </p:nvSpPr>
        <p:spPr>
          <a:xfrm>
            <a:off x="485999" y="1229033"/>
            <a:ext cx="4643161" cy="3113548"/>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Tree>
    <p:extLst>
      <p:ext uri="{BB962C8B-B14F-4D97-AF65-F5344CB8AC3E}">
        <p14:creationId xmlns:p14="http://schemas.microsoft.com/office/powerpoint/2010/main" val="111620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1 column medium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9" name="TextBox 8"/>
          <p:cNvSpPr txBox="1"/>
          <p:nvPr userDrawn="1"/>
        </p:nvSpPr>
        <p:spPr>
          <a:xfrm>
            <a:off x="6095999" y="5319714"/>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10"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11"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5" name="Straight Connector 14"/>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3" hasCustomPrompt="1"/>
          </p:nvPr>
        </p:nvSpPr>
        <p:spPr>
          <a:xfrm>
            <a:off x="3014570" y="1222258"/>
            <a:ext cx="5877431" cy="3128516"/>
          </a:xfrm>
          <a:prstGeom prst="rect">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17" name="Text Placeholder 4"/>
          <p:cNvSpPr>
            <a:spLocks noGrp="1"/>
          </p:cNvSpPr>
          <p:nvPr>
            <p:ph type="body" sz="quarter" idx="18" hasCustomPrompt="1"/>
          </p:nvPr>
        </p:nvSpPr>
        <p:spPr>
          <a:xfrm>
            <a:off x="486000" y="1229033"/>
            <a:ext cx="2512840" cy="3113548"/>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Tree>
    <p:extLst>
      <p:ext uri="{BB962C8B-B14F-4D97-AF65-F5344CB8AC3E}">
        <p14:creationId xmlns:p14="http://schemas.microsoft.com/office/powerpoint/2010/main" val="321107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39088"/>
      </p:ext>
    </p:extLst>
  </p:cSld>
  <p:clrMap bg1="lt1" tx1="dk1" bg2="lt2" tx2="dk2" accent1="accent1" accent2="accent2" accent3="accent3" accent4="accent4" accent5="accent5" accent6="accent6" hlink="hlink" folHlink="folHlink"/>
  <p:sldLayoutIdLst>
    <p:sldLayoutId id="2147483738" r:id="rId1"/>
    <p:sldLayoutId id="2147483734" r:id="rId2"/>
    <p:sldLayoutId id="2147483732" r:id="rId3"/>
    <p:sldLayoutId id="2147483662" r:id="rId4"/>
    <p:sldLayoutId id="2147483708" r:id="rId5"/>
    <p:sldLayoutId id="2147483719" r:id="rId6"/>
    <p:sldLayoutId id="2147483687" r:id="rId7"/>
    <p:sldLayoutId id="2147483702" r:id="rId8"/>
    <p:sldLayoutId id="2147483703" r:id="rId9"/>
    <p:sldLayoutId id="2147483739" r:id="rId10"/>
  </p:sldLayoutIdLst>
  <p:hf hdr="0" ftr="0" dt="0"/>
  <p:txStyles>
    <p:titleStyle>
      <a:lvl1pPr algn="l"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0"/>
        </a:spcBef>
        <a:spcAft>
          <a:spcPts val="400"/>
        </a:spcAft>
        <a:buClr>
          <a:srgbClr val="01A1DD"/>
        </a:buClr>
        <a:buSzPct val="80000"/>
        <a:buFont typeface="Wingdings 3" panose="05040102010807070707" pitchFamily="18" charset="2"/>
        <a:buChar char="}"/>
        <a:defRPr sz="1600" kern="1200">
          <a:solidFill>
            <a:schemeClr val="tx1"/>
          </a:solidFill>
          <a:latin typeface="+mn-lt"/>
          <a:ea typeface="+mn-ea"/>
          <a:cs typeface="+mn-cs"/>
        </a:defRPr>
      </a:lvl1pPr>
      <a:lvl2pPr marL="177800" indent="0" algn="l" defTabSz="685800" rtl="0" eaLnBrk="1" latinLnBrk="0" hangingPunct="1">
        <a:lnSpc>
          <a:spcPct val="100000"/>
        </a:lnSpc>
        <a:spcBef>
          <a:spcPts val="0"/>
        </a:spcBef>
        <a:spcAft>
          <a:spcPts val="400"/>
        </a:spcAft>
        <a:buClr>
          <a:srgbClr val="01A1DD"/>
        </a:buClr>
        <a:buFontTx/>
        <a:buNone/>
        <a:defRPr sz="1200" kern="1200">
          <a:solidFill>
            <a:schemeClr val="tx1"/>
          </a:solidFill>
          <a:latin typeface="+mn-lt"/>
          <a:ea typeface="+mn-ea"/>
          <a:cs typeface="+mn-cs"/>
        </a:defRPr>
      </a:lvl2pPr>
      <a:lvl3pPr marL="361950" indent="0" algn="l" defTabSz="685800" rtl="0" eaLnBrk="1" latinLnBrk="0" hangingPunct="1">
        <a:lnSpc>
          <a:spcPct val="100000"/>
        </a:lnSpc>
        <a:spcBef>
          <a:spcPts val="0"/>
        </a:spcBef>
        <a:spcAft>
          <a:spcPts val="400"/>
        </a:spcAft>
        <a:buClr>
          <a:srgbClr val="01A1DD"/>
        </a:buClr>
        <a:buSzPct val="120000"/>
        <a:buFontTx/>
        <a:buNone/>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37149" y="2697049"/>
            <a:ext cx="3570287" cy="372035"/>
          </a:xfrm>
        </p:spPr>
        <p:txBody>
          <a:bodyPr/>
          <a:lstStyle/>
          <a:p>
            <a:r>
              <a:rPr lang="en-US" dirty="0"/>
              <a:t>Helen O’Byrne</a:t>
            </a:r>
          </a:p>
        </p:txBody>
      </p:sp>
      <p:sp>
        <p:nvSpPr>
          <p:cNvPr id="7" name="Text Placeholder 6"/>
          <p:cNvSpPr>
            <a:spLocks noGrp="1"/>
          </p:cNvSpPr>
          <p:nvPr>
            <p:ph type="body" sz="quarter" idx="16"/>
          </p:nvPr>
        </p:nvSpPr>
        <p:spPr>
          <a:xfrm>
            <a:off x="237148" y="3158816"/>
            <a:ext cx="3570288" cy="312348"/>
          </a:xfrm>
        </p:spPr>
        <p:txBody>
          <a:bodyPr/>
          <a:lstStyle/>
          <a:p>
            <a:r>
              <a:rPr lang="en-US" dirty="0"/>
              <a:t>14</a:t>
            </a:r>
            <a:r>
              <a:rPr lang="en-US" baseline="30000" dirty="0"/>
              <a:t>th</a:t>
            </a:r>
            <a:r>
              <a:rPr lang="en-US" dirty="0"/>
              <a:t> June 2019</a:t>
            </a:r>
          </a:p>
        </p:txBody>
      </p:sp>
      <p:sp>
        <p:nvSpPr>
          <p:cNvPr id="5" name="Title 4"/>
          <p:cNvSpPr>
            <a:spLocks noGrp="1"/>
          </p:cNvSpPr>
          <p:nvPr>
            <p:ph type="ctrTitle"/>
          </p:nvPr>
        </p:nvSpPr>
        <p:spPr>
          <a:xfrm>
            <a:off x="237148" y="391511"/>
            <a:ext cx="3978258" cy="2305538"/>
          </a:xfrm>
        </p:spPr>
        <p:txBody>
          <a:bodyPr/>
          <a:lstStyle/>
          <a:p>
            <a:r>
              <a:rPr lang="en-GB" sz="3200" dirty="0"/>
              <a:t>STAND- Support Through Art and Networking in Diabetes</a:t>
            </a:r>
            <a:br>
              <a:rPr lang="en-GB" sz="3200" dirty="0"/>
            </a:br>
            <a:r>
              <a:rPr lang="en-GB" sz="1600" dirty="0"/>
              <a:t>A psychotherapeutic group for adolescent patients and their parents</a:t>
            </a:r>
            <a:br>
              <a:rPr lang="en-IE" sz="3200" dirty="0"/>
            </a:br>
            <a:endParaRPr lang="en-US" sz="3200" dirty="0"/>
          </a:p>
        </p:txBody>
      </p:sp>
    </p:spTree>
    <p:extLst>
      <p:ext uri="{BB962C8B-B14F-4D97-AF65-F5344CB8AC3E}">
        <p14:creationId xmlns:p14="http://schemas.microsoft.com/office/powerpoint/2010/main" val="208135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618200"/>
            <a:ext cx="8168000" cy="442700"/>
          </a:xfrm>
        </p:spPr>
        <p:txBody>
          <a:bodyPr/>
          <a:lstStyle/>
          <a:p>
            <a:r>
              <a:rPr lang="en-GB" dirty="0"/>
              <a:t>Conclusion</a:t>
            </a:r>
            <a:endParaRPr lang="en-IE" dirty="0"/>
          </a:p>
        </p:txBody>
      </p:sp>
      <p:sp>
        <p:nvSpPr>
          <p:cNvPr id="4" name="Text Placeholder 3"/>
          <p:cNvSpPr>
            <a:spLocks noGrp="1"/>
          </p:cNvSpPr>
          <p:nvPr>
            <p:ph type="body" sz="quarter" idx="17"/>
          </p:nvPr>
        </p:nvSpPr>
        <p:spPr/>
        <p:txBody>
          <a:bodyPr/>
          <a:lstStyle/>
          <a:p>
            <a:pPr lvl="1"/>
            <a:r>
              <a:rPr lang="en-GB" sz="1800" dirty="0"/>
              <a:t>The group provided an informal support network that they did not previously have outside of the family</a:t>
            </a:r>
          </a:p>
          <a:p>
            <a:pPr lvl="1"/>
            <a:r>
              <a:rPr lang="en-GB" sz="1800" dirty="0"/>
              <a:t>The parents decided to maintain contact post group</a:t>
            </a:r>
          </a:p>
          <a:p>
            <a:pPr lvl="1"/>
            <a:r>
              <a:rPr lang="en-GB" sz="1800" dirty="0"/>
              <a:t>They participated in experiential learning which they reported was beneficial</a:t>
            </a:r>
          </a:p>
          <a:p>
            <a:pPr lvl="1"/>
            <a:r>
              <a:rPr lang="en-GB" sz="1800" dirty="0"/>
              <a:t>They expressed feeling comfort in knowing other families have similar struggles</a:t>
            </a:r>
          </a:p>
          <a:p>
            <a:pPr lvl="1"/>
            <a:r>
              <a:rPr lang="en-GB" sz="1800" dirty="0"/>
              <a:t>They noted that they had learned the importance of supporting the young person to safely transition to independent Diabetes management</a:t>
            </a:r>
          </a:p>
          <a:p>
            <a:pPr lvl="1"/>
            <a:r>
              <a:rPr lang="en-GB" sz="1800" dirty="0"/>
              <a:t>From the feedback the group appears to have met the aims set out at the beginning</a:t>
            </a:r>
          </a:p>
          <a:p>
            <a:pPr lvl="1"/>
            <a:r>
              <a:rPr lang="en-GB" sz="1800" dirty="0"/>
              <a:t>The parents felt they would benefit from a longer group (8-12 weeks)</a:t>
            </a:r>
          </a:p>
        </p:txBody>
      </p:sp>
    </p:spTree>
    <p:extLst>
      <p:ext uri="{BB962C8B-B14F-4D97-AF65-F5344CB8AC3E}">
        <p14:creationId xmlns:p14="http://schemas.microsoft.com/office/powerpoint/2010/main" val="356757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641646"/>
            <a:ext cx="8168000" cy="442700"/>
          </a:xfrm>
        </p:spPr>
        <p:txBody>
          <a:bodyPr/>
          <a:lstStyle/>
          <a:p>
            <a:r>
              <a:rPr lang="en-GB" dirty="0"/>
              <a:t>Quotes</a:t>
            </a:r>
            <a:endParaRPr lang="en-IE" dirty="0"/>
          </a:p>
        </p:txBody>
      </p:sp>
      <p:sp>
        <p:nvSpPr>
          <p:cNvPr id="4" name="Text Placeholder 3"/>
          <p:cNvSpPr>
            <a:spLocks noGrp="1"/>
          </p:cNvSpPr>
          <p:nvPr>
            <p:ph type="body" sz="quarter" idx="17"/>
          </p:nvPr>
        </p:nvSpPr>
        <p:spPr/>
        <p:txBody>
          <a:bodyPr/>
          <a:lstStyle/>
          <a:p>
            <a:r>
              <a:rPr lang="en-IE" dirty="0">
                <a:solidFill>
                  <a:schemeClr val="tx1"/>
                </a:solidFill>
              </a:rPr>
              <a:t>“Some of the challenges are getting them to understand the importance of checking their sugars on a regular basis and taking control over their condition”</a:t>
            </a:r>
          </a:p>
          <a:p>
            <a:r>
              <a:rPr lang="en-IE" dirty="0">
                <a:solidFill>
                  <a:schemeClr val="tx1"/>
                </a:solidFill>
              </a:rPr>
              <a:t>“I talk more to my son about giving him more freedom and independence”</a:t>
            </a:r>
          </a:p>
          <a:p>
            <a:r>
              <a:rPr lang="en-IE" dirty="0">
                <a:solidFill>
                  <a:schemeClr val="tx1"/>
                </a:solidFill>
              </a:rPr>
              <a:t>“Probably extend the group to 8 weeks. The group was still at forming stage… so the extra 2 weeks would add more value. I would also like more in depth detail on how to transition to life in college and get students who have gone through it to come in and speak.”</a:t>
            </a:r>
          </a:p>
          <a:p>
            <a:r>
              <a:rPr lang="en-IE" dirty="0">
                <a:solidFill>
                  <a:schemeClr val="tx1"/>
                </a:solidFill>
              </a:rPr>
              <a:t>“I think most of the parents were very honest about their feelings and about how difficult it can be to be a diabetes parent because there was a relaxed and easy atmosphere”</a:t>
            </a:r>
          </a:p>
          <a:p>
            <a:r>
              <a:rPr lang="en-IE" dirty="0">
                <a:solidFill>
                  <a:schemeClr val="tx1"/>
                </a:solidFill>
              </a:rPr>
              <a:t>“I learned that as parents we all have the same worries, thoughts and concerns about our child with Diabetes. I am not alone.”</a:t>
            </a:r>
          </a:p>
        </p:txBody>
      </p:sp>
    </p:spTree>
    <p:extLst>
      <p:ext uri="{BB962C8B-B14F-4D97-AF65-F5344CB8AC3E}">
        <p14:creationId xmlns:p14="http://schemas.microsoft.com/office/powerpoint/2010/main" val="288584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657277"/>
            <a:ext cx="8168000" cy="442700"/>
          </a:xfrm>
        </p:spPr>
        <p:txBody>
          <a:bodyPr/>
          <a:lstStyle/>
          <a:p>
            <a:r>
              <a:rPr lang="en-GB" dirty="0"/>
              <a:t>Outcomes</a:t>
            </a:r>
            <a:endParaRPr lang="en-IE" dirty="0"/>
          </a:p>
        </p:txBody>
      </p:sp>
      <p:sp>
        <p:nvSpPr>
          <p:cNvPr id="4" name="Text Placeholder 3"/>
          <p:cNvSpPr>
            <a:spLocks noGrp="1"/>
          </p:cNvSpPr>
          <p:nvPr>
            <p:ph type="body" sz="quarter" idx="17"/>
          </p:nvPr>
        </p:nvSpPr>
        <p:spPr>
          <a:xfrm>
            <a:off x="487000" y="1099977"/>
            <a:ext cx="8169001" cy="3011768"/>
          </a:xfrm>
        </p:spPr>
        <p:txBody>
          <a:bodyPr/>
          <a:lstStyle/>
          <a:p>
            <a:r>
              <a:rPr lang="en-GB" dirty="0"/>
              <a:t>6 groups in total</a:t>
            </a:r>
          </a:p>
          <a:p>
            <a:r>
              <a:rPr lang="en-GB" dirty="0"/>
              <a:t>7</a:t>
            </a:r>
            <a:r>
              <a:rPr lang="en-GB" baseline="30000" dirty="0"/>
              <a:t>th</a:t>
            </a:r>
            <a:r>
              <a:rPr lang="en-GB" dirty="0"/>
              <a:t> in September</a:t>
            </a:r>
          </a:p>
          <a:p>
            <a:r>
              <a:rPr lang="en-GB" dirty="0"/>
              <a:t>Now meeting needs of teens transitioning to first year</a:t>
            </a:r>
          </a:p>
          <a:p>
            <a:r>
              <a:rPr lang="en-GB" dirty="0"/>
              <a:t>Parents group now has more elements of Art therapy in it while still offering psychoeducational sessions re parenting, stress, transition etc.</a:t>
            </a:r>
          </a:p>
          <a:p>
            <a:r>
              <a:rPr lang="en-GB" dirty="0"/>
              <a:t>Teen clinic has developed as a result</a:t>
            </a:r>
          </a:p>
          <a:p>
            <a:r>
              <a:rPr lang="en-GB" dirty="0"/>
              <a:t>Transition to adult services more efficient and safer</a:t>
            </a:r>
          </a:p>
          <a:p>
            <a:r>
              <a:rPr lang="en-GB" dirty="0"/>
              <a:t>Each group is audited- once as a Master thesis for UCC MSW student</a:t>
            </a:r>
          </a:p>
          <a:p>
            <a:r>
              <a:rPr lang="en-GB" dirty="0"/>
              <a:t>Findings continue to be positive- meeting others, exploring feelings and experiences.</a:t>
            </a:r>
          </a:p>
          <a:p>
            <a:r>
              <a:rPr lang="en-GB" dirty="0"/>
              <a:t>Plan to create a programme to be rolled out in the new children’s hospital</a:t>
            </a:r>
            <a:endParaRPr lang="en-IE" dirty="0"/>
          </a:p>
          <a:p>
            <a:endParaRPr lang="en-IE" dirty="0"/>
          </a:p>
        </p:txBody>
      </p:sp>
    </p:spTree>
    <p:extLst>
      <p:ext uri="{BB962C8B-B14F-4D97-AF65-F5344CB8AC3E}">
        <p14:creationId xmlns:p14="http://schemas.microsoft.com/office/powerpoint/2010/main" val="193494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0587" y="1034982"/>
            <a:ext cx="5693473" cy="1942680"/>
          </a:xfrm>
        </p:spPr>
        <p:txBody>
          <a:bodyPr/>
          <a:lstStyle/>
          <a:p>
            <a:r>
              <a:rPr lang="en-US" sz="1600" u="sng" dirty="0"/>
              <a:t>Acknowledgements:</a:t>
            </a:r>
            <a:br>
              <a:rPr lang="en-US" sz="1600" dirty="0"/>
            </a:br>
            <a:br>
              <a:rPr lang="en-US" sz="1400" dirty="0"/>
            </a:br>
            <a:r>
              <a:rPr lang="en-GB" sz="1400" dirty="0"/>
              <a:t>Dr Ciara McDonnell, Paediatric Consultant Endocrinologist, CHI at Tallaght</a:t>
            </a:r>
            <a:br>
              <a:rPr lang="en-GB" sz="1400" dirty="0"/>
            </a:br>
            <a:br>
              <a:rPr lang="en-GB" sz="1400" dirty="0"/>
            </a:br>
            <a:r>
              <a:rPr lang="en-GB" sz="1400" dirty="0"/>
              <a:t>Prof Edna Roche, Paediatric Consultant Endocrinologist, CHI at Tallaght</a:t>
            </a:r>
            <a:br>
              <a:rPr lang="en-GB" sz="1400" dirty="0"/>
            </a:br>
            <a:br>
              <a:rPr lang="en-GB" sz="1400" dirty="0"/>
            </a:br>
            <a:r>
              <a:rPr lang="en-GB" sz="1400" dirty="0"/>
              <a:t>Dr Claire Crowe, Senior Clinical Psychologist, CHI at Tallaght</a:t>
            </a:r>
            <a:br>
              <a:rPr lang="en-GB" sz="1400" dirty="0"/>
            </a:br>
            <a:br>
              <a:rPr lang="en-GB" sz="1400" dirty="0"/>
            </a:br>
            <a:r>
              <a:rPr lang="en-GB" sz="1400" dirty="0"/>
              <a:t>Aimee O’Neill, Art Therapist, CHI at Tallaght</a:t>
            </a:r>
            <a:br>
              <a:rPr lang="en-GB" sz="1400" dirty="0"/>
            </a:br>
            <a:br>
              <a:rPr lang="en-GB" sz="1400" dirty="0"/>
            </a:br>
            <a:r>
              <a:rPr lang="en-GB" sz="1400" dirty="0"/>
              <a:t>Brenda Mehigan, Head of Medical Social Work, Tallaght University Hospital</a:t>
            </a:r>
            <a:br>
              <a:rPr lang="en-GB" sz="1400" dirty="0"/>
            </a:br>
            <a:br>
              <a:rPr lang="en-GB" sz="1400" dirty="0"/>
            </a:br>
            <a:r>
              <a:rPr lang="en-GB" sz="1400" dirty="0"/>
              <a:t>Jean Roulston, Paediatric Social Work Team Leader, CHI at Tallaght</a:t>
            </a:r>
            <a:br>
              <a:rPr lang="en-IE" sz="1400" dirty="0"/>
            </a:br>
            <a:endParaRPr lang="en-US" sz="1400" dirty="0"/>
          </a:p>
        </p:txBody>
      </p:sp>
    </p:spTree>
    <p:extLst>
      <p:ext uri="{BB962C8B-B14F-4D97-AF65-F5344CB8AC3E}">
        <p14:creationId xmlns:p14="http://schemas.microsoft.com/office/powerpoint/2010/main" val="138010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7" name="Text Placeholder 6"/>
          <p:cNvSpPr>
            <a:spLocks noGrp="1"/>
          </p:cNvSpPr>
          <p:nvPr>
            <p:ph type="body" sz="quarter" idx="14"/>
          </p:nvPr>
        </p:nvSpPr>
        <p:spPr/>
        <p:txBody>
          <a:bodyPr/>
          <a:lstStyle/>
          <a:p>
            <a:r>
              <a:rPr lang="en-US" dirty="0"/>
              <a:t>Social Work Department</a:t>
            </a:r>
          </a:p>
          <a:p>
            <a:r>
              <a:rPr lang="en-US" dirty="0"/>
              <a:t>Children’s Health Ireland at </a:t>
            </a:r>
            <a:r>
              <a:rPr lang="en-US" dirty="0" err="1"/>
              <a:t>Tallaght</a:t>
            </a:r>
            <a:endParaRPr lang="en-US" dirty="0"/>
          </a:p>
        </p:txBody>
      </p:sp>
      <p:sp>
        <p:nvSpPr>
          <p:cNvPr id="8" name="Text Placeholder 7"/>
          <p:cNvSpPr>
            <a:spLocks noGrp="1"/>
          </p:cNvSpPr>
          <p:nvPr>
            <p:ph type="body" sz="quarter" idx="16"/>
          </p:nvPr>
        </p:nvSpPr>
        <p:spPr/>
        <p:txBody>
          <a:bodyPr/>
          <a:lstStyle/>
          <a:p>
            <a:r>
              <a:rPr lang="en-US" dirty="0"/>
              <a:t>01- 4142462</a:t>
            </a:r>
          </a:p>
        </p:txBody>
      </p:sp>
      <p:sp>
        <p:nvSpPr>
          <p:cNvPr id="9" name="Text Placeholder 8"/>
          <p:cNvSpPr>
            <a:spLocks noGrp="1"/>
          </p:cNvSpPr>
          <p:nvPr>
            <p:ph type="body" sz="quarter" idx="17"/>
          </p:nvPr>
        </p:nvSpPr>
        <p:spPr/>
        <p:txBody>
          <a:bodyPr/>
          <a:lstStyle/>
          <a:p>
            <a:r>
              <a:rPr lang="en-US" dirty="0"/>
              <a:t>helen.obyrne@tuh.ie</a:t>
            </a:r>
          </a:p>
        </p:txBody>
      </p:sp>
    </p:spTree>
    <p:extLst>
      <p:ext uri="{BB962C8B-B14F-4D97-AF65-F5344CB8AC3E}">
        <p14:creationId xmlns:p14="http://schemas.microsoft.com/office/powerpoint/2010/main" val="380777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563492"/>
            <a:ext cx="8168000" cy="442700"/>
          </a:xfrm>
        </p:spPr>
        <p:txBody>
          <a:bodyPr/>
          <a:lstStyle/>
          <a:p>
            <a:r>
              <a:rPr lang="en-GB" dirty="0"/>
              <a:t>Background to the Service</a:t>
            </a:r>
            <a:endParaRPr lang="en-US" dirty="0"/>
          </a:p>
        </p:txBody>
      </p:sp>
      <p:sp>
        <p:nvSpPr>
          <p:cNvPr id="4" name="Text Placeholder 3"/>
          <p:cNvSpPr>
            <a:spLocks noGrp="1"/>
          </p:cNvSpPr>
          <p:nvPr>
            <p:ph type="body" sz="quarter" idx="17"/>
          </p:nvPr>
        </p:nvSpPr>
        <p:spPr/>
        <p:txBody>
          <a:bodyPr/>
          <a:lstStyle/>
          <a:p>
            <a:r>
              <a:rPr lang="en-GB" sz="2000" dirty="0"/>
              <a:t>Paediatric Diabetes Team CHI at Tallaght</a:t>
            </a:r>
          </a:p>
          <a:p>
            <a:r>
              <a:rPr lang="en-GB" sz="2000" dirty="0"/>
              <a:t>Diagnosis of Type One Diabetes</a:t>
            </a:r>
          </a:p>
          <a:p>
            <a:r>
              <a:rPr lang="en-GB" sz="2000" dirty="0"/>
              <a:t>Approx. 350 patients (0-19)</a:t>
            </a:r>
          </a:p>
          <a:p>
            <a:r>
              <a:rPr lang="en-GB" sz="2000" dirty="0"/>
              <a:t>Full MDT- 2 Consultants, 2 </a:t>
            </a:r>
            <a:r>
              <a:rPr lang="en-GB" sz="2000" dirty="0" err="1"/>
              <a:t>Regs</a:t>
            </a:r>
            <a:r>
              <a:rPr lang="en-GB" sz="2000" dirty="0"/>
              <a:t>, 2 SHOs, 1 Intern, 1 ANP, 1 DNS, 2 s/n, MSW, Dietitian, Psychologist, Art Therapist</a:t>
            </a:r>
          </a:p>
          <a:p>
            <a:r>
              <a:rPr lang="en-GB" sz="2000" dirty="0"/>
              <a:t>Main medical clinic, Teen clinic, Transition clinic</a:t>
            </a:r>
          </a:p>
          <a:p>
            <a:r>
              <a:rPr lang="en-GB" sz="2000" dirty="0"/>
              <a:t>Annual Service Planning meetings- identified need re transition</a:t>
            </a:r>
            <a:endParaRPr lang="en-IE" sz="2000" dirty="0"/>
          </a:p>
        </p:txBody>
      </p:sp>
    </p:spTree>
    <p:extLst>
      <p:ext uri="{BB962C8B-B14F-4D97-AF65-F5344CB8AC3E}">
        <p14:creationId xmlns:p14="http://schemas.microsoft.com/office/powerpoint/2010/main" val="155260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9" y="547861"/>
            <a:ext cx="8168000" cy="442700"/>
          </a:xfrm>
        </p:spPr>
        <p:txBody>
          <a:bodyPr/>
          <a:lstStyle/>
          <a:p>
            <a:r>
              <a:rPr lang="en-GB" dirty="0"/>
              <a:t>Background to STAND</a:t>
            </a:r>
            <a:endParaRPr lang="en-IE" dirty="0"/>
          </a:p>
        </p:txBody>
      </p:sp>
      <p:sp>
        <p:nvSpPr>
          <p:cNvPr id="4" name="Text Placeholder 3"/>
          <p:cNvSpPr>
            <a:spLocks noGrp="1"/>
          </p:cNvSpPr>
          <p:nvPr>
            <p:ph type="body" sz="quarter" idx="17"/>
          </p:nvPr>
        </p:nvSpPr>
        <p:spPr/>
        <p:txBody>
          <a:bodyPr/>
          <a:lstStyle/>
          <a:p>
            <a:r>
              <a:rPr lang="en-GB" sz="2800" dirty="0"/>
              <a:t>6 week group</a:t>
            </a:r>
          </a:p>
          <a:p>
            <a:r>
              <a:rPr lang="en-GB" sz="2800" dirty="0"/>
              <a:t>Psychology/Art Therapy led group- Teen group (16-19)</a:t>
            </a:r>
          </a:p>
          <a:p>
            <a:r>
              <a:rPr lang="en-GB" sz="2800" dirty="0"/>
              <a:t>MSW led group- Parents</a:t>
            </a:r>
          </a:p>
          <a:p>
            <a:r>
              <a:rPr lang="en-GB" sz="2800" dirty="0"/>
              <a:t>Focus on transition to independence within their Diabetes management</a:t>
            </a:r>
            <a:endParaRPr lang="en-IE" sz="2800" dirty="0"/>
          </a:p>
          <a:p>
            <a:endParaRPr lang="en-IE" dirty="0"/>
          </a:p>
        </p:txBody>
      </p:sp>
    </p:spTree>
    <p:extLst>
      <p:ext uri="{BB962C8B-B14F-4D97-AF65-F5344CB8AC3E}">
        <p14:creationId xmlns:p14="http://schemas.microsoft.com/office/powerpoint/2010/main" val="9950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9" y="563492"/>
            <a:ext cx="8168000" cy="442700"/>
          </a:xfrm>
        </p:spPr>
        <p:txBody>
          <a:bodyPr/>
          <a:lstStyle/>
          <a:p>
            <a:r>
              <a:rPr lang="en-GB" dirty="0"/>
              <a:t>Purpose of the parent group</a:t>
            </a:r>
            <a:endParaRPr lang="en-IE" dirty="0"/>
          </a:p>
        </p:txBody>
      </p:sp>
      <p:sp>
        <p:nvSpPr>
          <p:cNvPr id="4" name="Text Placeholder 3"/>
          <p:cNvSpPr>
            <a:spLocks noGrp="1"/>
          </p:cNvSpPr>
          <p:nvPr>
            <p:ph type="body" sz="quarter" idx="17"/>
          </p:nvPr>
        </p:nvSpPr>
        <p:spPr>
          <a:xfrm>
            <a:off x="485999" y="1150878"/>
            <a:ext cx="8169001" cy="3011768"/>
          </a:xfrm>
        </p:spPr>
        <p:txBody>
          <a:bodyPr/>
          <a:lstStyle/>
          <a:p>
            <a:r>
              <a:rPr lang="en-US" sz="2400" dirty="0"/>
              <a:t>provide a supportive space for the parents to meet others who have shared experiences</a:t>
            </a:r>
          </a:p>
          <a:p>
            <a:r>
              <a:rPr lang="en-US" sz="2400" dirty="0"/>
              <a:t>provide a safe space for the parents to open up, confide and share advice.</a:t>
            </a:r>
          </a:p>
          <a:p>
            <a:r>
              <a:rPr lang="en-US" sz="2400" dirty="0"/>
              <a:t>provide information &amp; facilitate discussions regarding important &amp; relevant topics associated with parenting a young person with Type 1 Diabetes, such as transitioning to independence, parent-child relationship &amp; stress management.</a:t>
            </a:r>
            <a:endParaRPr lang="en-IE" sz="2400" dirty="0"/>
          </a:p>
        </p:txBody>
      </p:sp>
    </p:spTree>
    <p:extLst>
      <p:ext uri="{BB962C8B-B14F-4D97-AF65-F5344CB8AC3E}">
        <p14:creationId xmlns:p14="http://schemas.microsoft.com/office/powerpoint/2010/main" val="222169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9" y="532231"/>
            <a:ext cx="8168000" cy="442700"/>
          </a:xfrm>
        </p:spPr>
        <p:txBody>
          <a:bodyPr/>
          <a:lstStyle/>
          <a:p>
            <a:r>
              <a:rPr lang="en-GB" dirty="0"/>
              <a:t>Methodology</a:t>
            </a:r>
            <a:endParaRPr lang="en-IE" dirty="0"/>
          </a:p>
        </p:txBody>
      </p:sp>
      <p:sp>
        <p:nvSpPr>
          <p:cNvPr id="4" name="Text Placeholder 3"/>
          <p:cNvSpPr>
            <a:spLocks noGrp="1"/>
          </p:cNvSpPr>
          <p:nvPr>
            <p:ph type="body" sz="quarter" idx="17"/>
          </p:nvPr>
        </p:nvSpPr>
        <p:spPr/>
        <p:txBody>
          <a:bodyPr/>
          <a:lstStyle/>
          <a:p>
            <a:r>
              <a:rPr lang="en-GB" sz="2000" dirty="0"/>
              <a:t>Qualitative study- The parent’s expectations of the group, current struggles, improvement in Diabetes care or parent/child relationship post group?</a:t>
            </a:r>
          </a:p>
          <a:p>
            <a:r>
              <a:rPr lang="en-GB" sz="2000" dirty="0"/>
              <a:t>Pre and post- group questionnaires</a:t>
            </a:r>
          </a:p>
          <a:p>
            <a:r>
              <a:rPr lang="en-GB" sz="2000" dirty="0"/>
              <a:t>12 participants of pre-group survey</a:t>
            </a:r>
          </a:p>
          <a:p>
            <a:r>
              <a:rPr lang="en-GB" sz="2000" dirty="0"/>
              <a:t>3 drop outs, therefore 9 post-group surveys</a:t>
            </a:r>
          </a:p>
          <a:p>
            <a:r>
              <a:rPr lang="en-GB" sz="2000" dirty="0"/>
              <a:t>Social Constructivist Paradigm used for surveys- parents views of their world</a:t>
            </a:r>
          </a:p>
          <a:p>
            <a:r>
              <a:rPr lang="en-GB" sz="2000" dirty="0"/>
              <a:t>Interpretivist Paradigm used to evaluate the feedback</a:t>
            </a:r>
          </a:p>
        </p:txBody>
      </p:sp>
    </p:spTree>
    <p:extLst>
      <p:ext uri="{BB962C8B-B14F-4D97-AF65-F5344CB8AC3E}">
        <p14:creationId xmlns:p14="http://schemas.microsoft.com/office/powerpoint/2010/main" val="215179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a:t>
            </a:r>
            <a:endParaRPr lang="en-IE" dirty="0"/>
          </a:p>
        </p:txBody>
      </p:sp>
      <p:sp>
        <p:nvSpPr>
          <p:cNvPr id="3" name="Text Placeholder 2"/>
          <p:cNvSpPr>
            <a:spLocks noGrp="1"/>
          </p:cNvSpPr>
          <p:nvPr>
            <p:ph type="body" sz="quarter" idx="16"/>
          </p:nvPr>
        </p:nvSpPr>
        <p:spPr/>
        <p:txBody>
          <a:bodyPr/>
          <a:lstStyle/>
          <a:p>
            <a:r>
              <a:rPr lang="en-GB" dirty="0"/>
              <a:t>Expectations of the group and what they learned:</a:t>
            </a:r>
          </a:p>
          <a:p>
            <a:endParaRPr lang="en-IE" dirty="0"/>
          </a:p>
        </p:txBody>
      </p:sp>
      <p:sp>
        <p:nvSpPr>
          <p:cNvPr id="4" name="Text Placeholder 3"/>
          <p:cNvSpPr>
            <a:spLocks noGrp="1"/>
          </p:cNvSpPr>
          <p:nvPr>
            <p:ph type="body" sz="quarter" idx="17"/>
          </p:nvPr>
        </p:nvSpPr>
        <p:spPr/>
        <p:txBody>
          <a:bodyPr/>
          <a:lstStyle/>
          <a:p>
            <a:pPr lvl="1"/>
            <a:r>
              <a:rPr lang="en-GB" sz="2000" b="1" dirty="0"/>
              <a:t>Pre:</a:t>
            </a:r>
          </a:p>
          <a:p>
            <a:pPr lvl="1"/>
            <a:r>
              <a:rPr lang="en-GB" sz="2000" dirty="0"/>
              <a:t>Meet others with similar challenges and worries for child</a:t>
            </a:r>
          </a:p>
          <a:p>
            <a:pPr lvl="1"/>
            <a:r>
              <a:rPr lang="en-GB" sz="2000" dirty="0"/>
              <a:t>Tips and insights in relation to parenting</a:t>
            </a:r>
          </a:p>
          <a:p>
            <a:pPr lvl="1"/>
            <a:endParaRPr lang="en-GB" sz="2000" dirty="0"/>
          </a:p>
          <a:p>
            <a:pPr lvl="1"/>
            <a:r>
              <a:rPr lang="en-GB" sz="2000" b="1" dirty="0"/>
              <a:t>Post:</a:t>
            </a:r>
          </a:p>
          <a:p>
            <a:pPr lvl="1"/>
            <a:r>
              <a:rPr lang="en-GB" sz="2000" dirty="0"/>
              <a:t>Suggestion of a longer or ongoing support group</a:t>
            </a:r>
          </a:p>
          <a:p>
            <a:pPr lvl="1"/>
            <a:r>
              <a:rPr lang="en-GB" sz="2000" dirty="0"/>
              <a:t>Found topics useful.</a:t>
            </a:r>
          </a:p>
          <a:p>
            <a:pPr lvl="1"/>
            <a:r>
              <a:rPr lang="en-GB" sz="2000" dirty="0"/>
              <a:t>Would have liked more discussion time</a:t>
            </a:r>
          </a:p>
          <a:p>
            <a:pPr lvl="1"/>
            <a:r>
              <a:rPr lang="en-GB" sz="2000" dirty="0"/>
              <a:t>Group met their expectations</a:t>
            </a:r>
            <a:endParaRPr lang="en-IE" sz="2000" dirty="0"/>
          </a:p>
        </p:txBody>
      </p:sp>
    </p:spTree>
    <p:extLst>
      <p:ext uri="{BB962C8B-B14F-4D97-AF65-F5344CB8AC3E}">
        <p14:creationId xmlns:p14="http://schemas.microsoft.com/office/powerpoint/2010/main" val="20307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a:t>
            </a:r>
            <a:endParaRPr lang="en-IE" dirty="0"/>
          </a:p>
        </p:txBody>
      </p:sp>
      <p:sp>
        <p:nvSpPr>
          <p:cNvPr id="3" name="Text Placeholder 2"/>
          <p:cNvSpPr>
            <a:spLocks noGrp="1"/>
          </p:cNvSpPr>
          <p:nvPr>
            <p:ph type="body" sz="quarter" idx="16"/>
          </p:nvPr>
        </p:nvSpPr>
        <p:spPr/>
        <p:txBody>
          <a:bodyPr/>
          <a:lstStyle/>
          <a:p>
            <a:r>
              <a:rPr lang="en-GB" dirty="0"/>
              <a:t>Worries and challenges identified:</a:t>
            </a:r>
          </a:p>
          <a:p>
            <a:endParaRPr lang="en-IE" dirty="0"/>
          </a:p>
        </p:txBody>
      </p:sp>
      <p:sp>
        <p:nvSpPr>
          <p:cNvPr id="4" name="Text Placeholder 3"/>
          <p:cNvSpPr>
            <a:spLocks noGrp="1"/>
          </p:cNvSpPr>
          <p:nvPr>
            <p:ph type="body" sz="quarter" idx="17"/>
          </p:nvPr>
        </p:nvSpPr>
        <p:spPr/>
        <p:txBody>
          <a:bodyPr/>
          <a:lstStyle/>
          <a:p>
            <a:pPr lvl="1"/>
            <a:r>
              <a:rPr lang="en-GB" sz="2000" b="1" dirty="0"/>
              <a:t>Pre:</a:t>
            </a:r>
          </a:p>
          <a:p>
            <a:pPr lvl="1"/>
            <a:r>
              <a:rPr lang="en-GB" sz="2000" dirty="0"/>
              <a:t>Good Diabetes Management</a:t>
            </a:r>
          </a:p>
          <a:p>
            <a:pPr lvl="1"/>
            <a:r>
              <a:rPr lang="en-GB" sz="2000" dirty="0"/>
              <a:t>Teens becoming more independent in their management</a:t>
            </a:r>
          </a:p>
          <a:p>
            <a:pPr lvl="1"/>
            <a:r>
              <a:rPr lang="en-GB" sz="2000" dirty="0"/>
              <a:t>Couldn’t identify anything they were doing well in relation to Diabetes management</a:t>
            </a:r>
          </a:p>
          <a:p>
            <a:pPr lvl="1"/>
            <a:endParaRPr lang="en-GB" sz="2000" dirty="0"/>
          </a:p>
          <a:p>
            <a:pPr lvl="1"/>
            <a:r>
              <a:rPr lang="en-GB" sz="2000" b="1" dirty="0"/>
              <a:t>Post:</a:t>
            </a:r>
          </a:p>
          <a:p>
            <a:pPr lvl="1"/>
            <a:r>
              <a:rPr lang="en-GB" sz="2000" dirty="0"/>
              <a:t>Feel more confident to support their child to become more independent in their Diabetes care</a:t>
            </a:r>
            <a:endParaRPr lang="en-IE" sz="2000" dirty="0"/>
          </a:p>
          <a:p>
            <a:endParaRPr lang="en-IE" dirty="0"/>
          </a:p>
        </p:txBody>
      </p:sp>
    </p:spTree>
    <p:extLst>
      <p:ext uri="{BB962C8B-B14F-4D97-AF65-F5344CB8AC3E}">
        <p14:creationId xmlns:p14="http://schemas.microsoft.com/office/powerpoint/2010/main" val="172895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a:t>
            </a:r>
            <a:endParaRPr lang="en-IE" dirty="0"/>
          </a:p>
        </p:txBody>
      </p:sp>
      <p:sp>
        <p:nvSpPr>
          <p:cNvPr id="3" name="Text Placeholder 2"/>
          <p:cNvSpPr>
            <a:spLocks noGrp="1"/>
          </p:cNvSpPr>
          <p:nvPr>
            <p:ph type="body" sz="quarter" idx="16"/>
          </p:nvPr>
        </p:nvSpPr>
        <p:spPr/>
        <p:txBody>
          <a:bodyPr/>
          <a:lstStyle/>
          <a:p>
            <a:r>
              <a:rPr lang="en-GB" dirty="0"/>
              <a:t>Sources of support:</a:t>
            </a:r>
          </a:p>
          <a:p>
            <a:endParaRPr lang="en-IE" dirty="0"/>
          </a:p>
        </p:txBody>
      </p:sp>
      <p:sp>
        <p:nvSpPr>
          <p:cNvPr id="4" name="Text Placeholder 3"/>
          <p:cNvSpPr>
            <a:spLocks noGrp="1"/>
          </p:cNvSpPr>
          <p:nvPr>
            <p:ph type="body" sz="quarter" idx="17"/>
          </p:nvPr>
        </p:nvSpPr>
        <p:spPr>
          <a:xfrm>
            <a:off x="403703" y="1042397"/>
            <a:ext cx="8169001" cy="3011768"/>
          </a:xfrm>
        </p:spPr>
        <p:txBody>
          <a:bodyPr/>
          <a:lstStyle/>
          <a:p>
            <a:pPr lvl="1"/>
            <a:r>
              <a:rPr lang="en-GB" sz="2000" b="1" dirty="0"/>
              <a:t>Pre:</a:t>
            </a:r>
          </a:p>
          <a:p>
            <a:pPr lvl="1"/>
            <a:r>
              <a:rPr lang="en-GB" sz="2000" dirty="0"/>
              <a:t>8 out of 12 respondents did not know anyone else with Type One Diabetes prior to the group</a:t>
            </a:r>
          </a:p>
          <a:p>
            <a:pPr lvl="1"/>
            <a:r>
              <a:rPr lang="en-GB" sz="2000" dirty="0"/>
              <a:t>9 out of the 12 could identify the Diabetes team or friends and family as sources of support.</a:t>
            </a:r>
          </a:p>
          <a:p>
            <a:pPr lvl="1"/>
            <a:r>
              <a:rPr lang="en-GB" sz="2000" dirty="0"/>
              <a:t>3 could not identify any sources of support.</a:t>
            </a:r>
          </a:p>
          <a:p>
            <a:pPr lvl="1"/>
            <a:endParaRPr lang="en-GB" sz="2000" dirty="0"/>
          </a:p>
          <a:p>
            <a:pPr lvl="1"/>
            <a:r>
              <a:rPr lang="en-GB" sz="2000" b="1" dirty="0"/>
              <a:t>Post:</a:t>
            </a:r>
          </a:p>
          <a:p>
            <a:pPr lvl="1"/>
            <a:r>
              <a:rPr lang="en-GB" sz="2000" dirty="0"/>
              <a:t>Felt they weren’t alone</a:t>
            </a:r>
          </a:p>
          <a:p>
            <a:pPr lvl="1"/>
            <a:r>
              <a:rPr lang="en-GB" sz="2000" dirty="0"/>
              <a:t>WhatsApp group was beneficial to support each other between groups</a:t>
            </a:r>
            <a:endParaRPr lang="en-IE" sz="2000" dirty="0"/>
          </a:p>
          <a:p>
            <a:endParaRPr lang="en-IE" dirty="0"/>
          </a:p>
        </p:txBody>
      </p:sp>
    </p:spTree>
    <p:extLst>
      <p:ext uri="{BB962C8B-B14F-4D97-AF65-F5344CB8AC3E}">
        <p14:creationId xmlns:p14="http://schemas.microsoft.com/office/powerpoint/2010/main" val="1199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a:t>
            </a:r>
            <a:endParaRPr lang="en-IE" dirty="0"/>
          </a:p>
        </p:txBody>
      </p:sp>
      <p:sp>
        <p:nvSpPr>
          <p:cNvPr id="3" name="Text Placeholder 2"/>
          <p:cNvSpPr>
            <a:spLocks noGrp="1"/>
          </p:cNvSpPr>
          <p:nvPr>
            <p:ph type="body" sz="quarter" idx="16"/>
          </p:nvPr>
        </p:nvSpPr>
        <p:spPr/>
        <p:txBody>
          <a:bodyPr/>
          <a:lstStyle/>
          <a:p>
            <a:r>
              <a:rPr lang="en-GB" dirty="0"/>
              <a:t>Stress:</a:t>
            </a:r>
          </a:p>
          <a:p>
            <a:endParaRPr lang="en-IE" dirty="0"/>
          </a:p>
        </p:txBody>
      </p:sp>
      <p:sp>
        <p:nvSpPr>
          <p:cNvPr id="4" name="Text Placeholder 3"/>
          <p:cNvSpPr>
            <a:spLocks noGrp="1"/>
          </p:cNvSpPr>
          <p:nvPr>
            <p:ph type="body" sz="quarter" idx="17"/>
          </p:nvPr>
        </p:nvSpPr>
        <p:spPr/>
        <p:txBody>
          <a:bodyPr/>
          <a:lstStyle/>
          <a:p>
            <a:pPr lvl="1"/>
            <a:r>
              <a:rPr lang="en-GB" sz="2000" b="1" dirty="0"/>
              <a:t>Pre:</a:t>
            </a:r>
          </a:p>
          <a:p>
            <a:pPr lvl="1"/>
            <a:r>
              <a:rPr lang="en-GB" sz="2000" dirty="0"/>
              <a:t>Diabetes Management</a:t>
            </a:r>
          </a:p>
          <a:p>
            <a:pPr lvl="1"/>
            <a:r>
              <a:rPr lang="en-GB" sz="2000" dirty="0"/>
              <a:t>General teen related issues</a:t>
            </a:r>
          </a:p>
          <a:p>
            <a:pPr lvl="1"/>
            <a:r>
              <a:rPr lang="en-GB" sz="2000" dirty="0"/>
              <a:t>Work/family balance</a:t>
            </a:r>
          </a:p>
          <a:p>
            <a:pPr lvl="1"/>
            <a:r>
              <a:rPr lang="en-GB" sz="2000" dirty="0"/>
              <a:t>MH/bereavement</a:t>
            </a:r>
          </a:p>
          <a:p>
            <a:pPr lvl="1"/>
            <a:endParaRPr lang="en-GB" sz="2000" dirty="0"/>
          </a:p>
          <a:p>
            <a:pPr lvl="1"/>
            <a:r>
              <a:rPr lang="en-GB" sz="2000" b="1" dirty="0"/>
              <a:t>Post:</a:t>
            </a:r>
          </a:p>
          <a:p>
            <a:pPr lvl="1"/>
            <a:r>
              <a:rPr lang="en-GB" sz="2000" dirty="0"/>
              <a:t>2 respondents implemented the stress management techniques learned in the group.</a:t>
            </a:r>
          </a:p>
          <a:p>
            <a:endParaRPr lang="en-IE" dirty="0"/>
          </a:p>
        </p:txBody>
      </p:sp>
    </p:spTree>
    <p:extLst>
      <p:ext uri="{BB962C8B-B14F-4D97-AF65-F5344CB8AC3E}">
        <p14:creationId xmlns:p14="http://schemas.microsoft.com/office/powerpoint/2010/main" val="649311333"/>
      </p:ext>
    </p:extLst>
  </p:cSld>
  <p:clrMapOvr>
    <a:masterClrMapping/>
  </p:clrMapOvr>
</p:sld>
</file>

<file path=ppt/theme/theme1.xml><?xml version="1.0" encoding="utf-8"?>
<a:theme xmlns:a="http://schemas.openxmlformats.org/drawingml/2006/main" name="PowerPoint Template - Standard White Background">
  <a:themeElements>
    <a:clrScheme name="Smurfit Kappa">
      <a:dk1>
        <a:srgbClr val="000000"/>
      </a:dk1>
      <a:lt1>
        <a:srgbClr val="FFFFFF"/>
      </a:lt1>
      <a:dk2>
        <a:srgbClr val="01A1DD"/>
      </a:dk2>
      <a:lt2>
        <a:srgbClr val="FFFFFF"/>
      </a:lt2>
      <a:accent1>
        <a:srgbClr val="01A1DD"/>
      </a:accent1>
      <a:accent2>
        <a:srgbClr val="FDD900"/>
      </a:accent2>
      <a:accent3>
        <a:srgbClr val="727F85"/>
      </a:accent3>
      <a:accent4>
        <a:srgbClr val="CEC3BA"/>
      </a:accent4>
      <a:accent5>
        <a:srgbClr val="199CA6"/>
      </a:accent5>
      <a:accent6>
        <a:srgbClr val="00596F"/>
      </a:accent6>
      <a:hlink>
        <a:srgbClr val="6FC4E8"/>
      </a:hlink>
      <a:folHlink>
        <a:srgbClr val="005589"/>
      </a:folHlink>
    </a:clrScheme>
    <a:fontScheme name="Smurfit Kappa">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spPr>
      <a:bodyPr lIns="108000" tIns="72000" rIns="108000" bIns="108000" rtlCol="0" anchor="t" anchorCtr="0"/>
      <a:lstStyle>
        <a:defPPr algn="l">
          <a:defRPr sz="1200" baseline="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marL="171450" indent="-171450">
          <a:lnSpc>
            <a:spcPct val="90000"/>
          </a:lnSpc>
          <a:spcAft>
            <a:spcPts val="600"/>
          </a:spcAft>
          <a:buClr>
            <a:srgbClr val="01A1DD"/>
          </a:buClr>
          <a:buSzPct val="80000"/>
          <a:buFont typeface="Wingdings 3" panose="05040102010807070707" pitchFamily="18" charset="2"/>
          <a:buChar char="}"/>
          <a:defRPr sz="1200" dirty="0" err="1" smtClean="0"/>
        </a:defPPr>
      </a:lstStyle>
    </a:txDef>
  </a:objectDefaults>
  <a:extraClrSchemeLst/>
  <a:extLst>
    <a:ext uri="{05A4C25C-085E-4340-85A3-A5531E510DB2}">
      <thm15:themeFamily xmlns:thm15="http://schemas.microsoft.com/office/thememl/2012/main" name="Smurfit Kappa template_09 Sep" id="{C454857C-B94E-4842-9CB1-8E06B0F93BF8}" vid="{BCAAB695-2207-49E5-84F4-2B8F68496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EC3D4F87397E47BBF61D830C3E0540" ma:contentTypeVersion="" ma:contentTypeDescription="Create a new document." ma:contentTypeScope="" ma:versionID="7a9cae7e72621d97ad9802f62aea5b85">
  <xsd:schema xmlns:xsd="http://www.w3.org/2001/XMLSchema" xmlns:xs="http://www.w3.org/2001/XMLSchema" xmlns:p="http://schemas.microsoft.com/office/2006/metadata/properties" xmlns:ns1="http://schemas.microsoft.com/sharepoint/v3" xmlns:ns2="b68c3d04-0bcd-40e2-9c6e-6a3f33e89cc9" targetNamespace="http://schemas.microsoft.com/office/2006/metadata/properties" ma:root="true" ma:fieldsID="75b8166ff5cf5721e579dd15c3439fbc" ns1:_="" ns2:_="">
    <xsd:import namespace="http://schemas.microsoft.com/sharepoint/v3"/>
    <xsd:import namespace="b68c3d04-0bcd-40e2-9c6e-6a3f33e89cc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8c3d04-0bcd-40e2-9c6e-6a3f33e89cc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B7820E-B228-48A8-84DB-CB4C4DFD7DD4}">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68c3d04-0bcd-40e2-9c6e-6a3f33e89cc9"/>
    <ds:schemaRef ds:uri="http://www.w3.org/XML/1998/namespace"/>
  </ds:schemaRefs>
</ds:datastoreItem>
</file>

<file path=customXml/itemProps2.xml><?xml version="1.0" encoding="utf-8"?>
<ds:datastoreItem xmlns:ds="http://schemas.openxmlformats.org/officeDocument/2006/customXml" ds:itemID="{3415C353-1E89-46F8-B78A-3E1053867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8c3d04-0bcd-40e2-9c6e-6a3f33e89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F9D68C-F928-41F0-8528-4D342C0D58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 Standard White Background.potx</Template>
  <TotalTime>544</TotalTime>
  <Words>819</Words>
  <Application>Microsoft Office PowerPoint</Application>
  <PresentationFormat>On-screen Show (16:9)</PresentationFormat>
  <Paragraphs>96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 3</vt:lpstr>
      <vt:lpstr>PowerPoint Template - Standard White Background</vt:lpstr>
      <vt:lpstr>STAND- Support Through Art and Networking in Diabetes A psychotherapeutic group for adolescent patients and their parents </vt:lpstr>
      <vt:lpstr>Background to the Service</vt:lpstr>
      <vt:lpstr>Background to STAND</vt:lpstr>
      <vt:lpstr>Purpose of the parent group</vt:lpstr>
      <vt:lpstr>Methodology</vt:lpstr>
      <vt:lpstr>Findings</vt:lpstr>
      <vt:lpstr>Findings</vt:lpstr>
      <vt:lpstr>Findings</vt:lpstr>
      <vt:lpstr>Findings</vt:lpstr>
      <vt:lpstr>Conclusion</vt:lpstr>
      <vt:lpstr>Quotes</vt:lpstr>
      <vt:lpstr>Outcomes</vt:lpstr>
      <vt:lpstr>Acknowledgements:  Dr Ciara McDonnell, Paediatric Consultant Endocrinologist, CHI at Tallaght  Prof Edna Roche, Paediatric Consultant Endocrinologist, CHI at Tallaght  Dr Claire Crowe, Senior Clinical Psychologist, CHI at Tallaght  Aimee O’Neill, Art Therapist, CHI at Tallaght  Brenda Mehigan, Head of Medical Social Work, Tallaght University Hospital  Jean Roulston, Paediatric Social Work Team Leader, CHI at Tallaght </vt:lpstr>
      <vt:lpstr>Questions?</vt:lpstr>
    </vt:vector>
  </TitlesOfParts>
  <Company>FleishmanHillard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Nienke.Odekerken@smurfitkappa.com</dc:creator>
  <cp:lastModifiedBy>CPD Officer</cp:lastModifiedBy>
  <cp:revision>199</cp:revision>
  <dcterms:created xsi:type="dcterms:W3CDTF">2016-07-26T15:41:43Z</dcterms:created>
  <dcterms:modified xsi:type="dcterms:W3CDTF">2019-06-13T11:02:59Z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0x01010052EC3D4F87397E47BBF61D830C3E0540</vt:lpwstr>
  </property>
</Properties>
</file>