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31"/>
    <p:restoredTop sz="94643"/>
  </p:normalViewPr>
  <p:slideViewPr>
    <p:cSldViewPr snapToGrid="0" snapToObjects="1">
      <p:cViewPr varScale="1">
        <p:scale>
          <a:sx n="67" d="100"/>
          <a:sy n="67" d="100"/>
        </p:scale>
        <p:origin x="436" y="4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717DC9-4FB7-CE4E-9E14-73B964B87B00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EDECAA5-26D3-2447-87E6-CC3DF79F4B73}">
      <dgm:prSet custT="1"/>
      <dgm:spPr/>
      <dgm:t>
        <a:bodyPr/>
        <a:lstStyle/>
        <a:p>
          <a:r>
            <a:rPr lang="en-US" sz="1800" baseline="0" dirty="0"/>
            <a:t>Natural environment missing from theories of human development</a:t>
          </a:r>
          <a:endParaRPr lang="en-GB" sz="1800" baseline="0" dirty="0"/>
        </a:p>
      </dgm:t>
    </dgm:pt>
    <dgm:pt modelId="{423A7CF3-4939-204A-A027-288ED3E2AA6A}" type="parTrans" cxnId="{0E190C18-A823-7E46-87E0-6A64B7558339}">
      <dgm:prSet/>
      <dgm:spPr/>
      <dgm:t>
        <a:bodyPr/>
        <a:lstStyle/>
        <a:p>
          <a:endParaRPr lang="en-US"/>
        </a:p>
      </dgm:t>
    </dgm:pt>
    <dgm:pt modelId="{D69010FF-126C-4E4C-8E8F-66EA46AC62A1}" type="sibTrans" cxnId="{0E190C18-A823-7E46-87E0-6A64B7558339}">
      <dgm:prSet/>
      <dgm:spPr/>
      <dgm:t>
        <a:bodyPr/>
        <a:lstStyle/>
        <a:p>
          <a:endParaRPr lang="en-US"/>
        </a:p>
      </dgm:t>
    </dgm:pt>
    <dgm:pt modelId="{F4CF73C6-804F-9548-9786-5233D61AC0EE}">
      <dgm:prSet/>
      <dgm:spPr/>
      <dgm:t>
        <a:bodyPr/>
        <a:lstStyle/>
        <a:p>
          <a:r>
            <a:rPr lang="en-US"/>
            <a:t>The crisis of climate change</a:t>
          </a:r>
          <a:endParaRPr lang="en-GB"/>
        </a:p>
      </dgm:t>
    </dgm:pt>
    <dgm:pt modelId="{4659E45E-0029-1643-9504-F85FD21C5531}" type="parTrans" cxnId="{9FE04FB7-4F32-624C-89D1-C9217D631A9A}">
      <dgm:prSet/>
      <dgm:spPr/>
      <dgm:t>
        <a:bodyPr/>
        <a:lstStyle/>
        <a:p>
          <a:endParaRPr lang="en-US"/>
        </a:p>
      </dgm:t>
    </dgm:pt>
    <dgm:pt modelId="{37B348C6-A544-C34A-BF72-B0CC3C3C6350}" type="sibTrans" cxnId="{9FE04FB7-4F32-624C-89D1-C9217D631A9A}">
      <dgm:prSet/>
      <dgm:spPr/>
      <dgm:t>
        <a:bodyPr/>
        <a:lstStyle/>
        <a:p>
          <a:endParaRPr lang="en-US"/>
        </a:p>
      </dgm:t>
    </dgm:pt>
    <dgm:pt modelId="{A90CEC93-1AF5-9042-85D8-60C1F26CED7C}">
      <dgm:prSet/>
      <dgm:spPr/>
      <dgm:t>
        <a:bodyPr/>
        <a:lstStyle/>
        <a:p>
          <a:r>
            <a:rPr lang="en-US"/>
            <a:t>My own nascent intuition</a:t>
          </a:r>
          <a:endParaRPr lang="en-GB"/>
        </a:p>
      </dgm:t>
    </dgm:pt>
    <dgm:pt modelId="{50692937-23AF-EB47-AB18-B68E6533C026}" type="parTrans" cxnId="{6A2240FE-A054-AA44-B349-FDDF71C9C050}">
      <dgm:prSet/>
      <dgm:spPr/>
      <dgm:t>
        <a:bodyPr/>
        <a:lstStyle/>
        <a:p>
          <a:endParaRPr lang="en-US"/>
        </a:p>
      </dgm:t>
    </dgm:pt>
    <dgm:pt modelId="{8771F52B-3722-FF42-BB49-9DABA993BB01}" type="sibTrans" cxnId="{6A2240FE-A054-AA44-B349-FDDF71C9C050}">
      <dgm:prSet/>
      <dgm:spPr/>
      <dgm:t>
        <a:bodyPr/>
        <a:lstStyle/>
        <a:p>
          <a:endParaRPr lang="en-US"/>
        </a:p>
      </dgm:t>
    </dgm:pt>
    <dgm:pt modelId="{9F4C514D-B71D-C846-B5E4-674B02AE0B2C}">
      <dgm:prSet/>
      <dgm:spPr/>
      <dgm:t>
        <a:bodyPr/>
        <a:lstStyle/>
        <a:p>
          <a:r>
            <a:rPr lang="en-US" dirty="0"/>
            <a:t>IFSW Global Agenda for Social Work </a:t>
          </a:r>
          <a:endParaRPr lang="en-GB" dirty="0"/>
        </a:p>
      </dgm:t>
    </dgm:pt>
    <dgm:pt modelId="{458D6A0C-3790-764D-91FD-C181941E4FFD}" type="parTrans" cxnId="{2CCCEFFF-96BB-A94B-A738-56AA92061C7C}">
      <dgm:prSet/>
      <dgm:spPr/>
      <dgm:t>
        <a:bodyPr/>
        <a:lstStyle/>
        <a:p>
          <a:endParaRPr lang="en-US"/>
        </a:p>
      </dgm:t>
    </dgm:pt>
    <dgm:pt modelId="{2C22146B-90CD-DE49-94CF-FEE46D142D85}" type="sibTrans" cxnId="{2CCCEFFF-96BB-A94B-A738-56AA92061C7C}">
      <dgm:prSet/>
      <dgm:spPr/>
      <dgm:t>
        <a:bodyPr/>
        <a:lstStyle/>
        <a:p>
          <a:endParaRPr lang="en-US"/>
        </a:p>
      </dgm:t>
    </dgm:pt>
    <dgm:pt modelId="{B9DBB161-9D66-C646-8097-53D0364ADD90}" type="pres">
      <dgm:prSet presAssocID="{E7717DC9-4FB7-CE4E-9E14-73B964B87B00}" presName="matrix" presStyleCnt="0">
        <dgm:presLayoutVars>
          <dgm:chMax val="1"/>
          <dgm:dir/>
          <dgm:resizeHandles val="exact"/>
        </dgm:presLayoutVars>
      </dgm:prSet>
      <dgm:spPr/>
    </dgm:pt>
    <dgm:pt modelId="{FC3029AC-1674-6F49-B149-390D216F3C35}" type="pres">
      <dgm:prSet presAssocID="{E7717DC9-4FB7-CE4E-9E14-73B964B87B00}" presName="diamond" presStyleLbl="bgShp" presStyleIdx="0" presStyleCnt="1" custScaleX="139317"/>
      <dgm:spPr/>
    </dgm:pt>
    <dgm:pt modelId="{8A819D83-7F9C-8B44-896F-58B7AF85E340}" type="pres">
      <dgm:prSet presAssocID="{E7717DC9-4FB7-CE4E-9E14-73B964B87B00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5D1F93F-1E24-1A4D-AF36-0F918FE87AA5}" type="pres">
      <dgm:prSet presAssocID="{E7717DC9-4FB7-CE4E-9E14-73B964B87B00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B893861-966B-D047-B3DA-3A25DFBCB845}" type="pres">
      <dgm:prSet presAssocID="{E7717DC9-4FB7-CE4E-9E14-73B964B87B0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76B2C56-677A-8648-AB2A-DAF28579F9EA}" type="pres">
      <dgm:prSet presAssocID="{E7717DC9-4FB7-CE4E-9E14-73B964B87B0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E190C18-A823-7E46-87E0-6A64B7558339}" srcId="{E7717DC9-4FB7-CE4E-9E14-73B964B87B00}" destId="{7EDECAA5-26D3-2447-87E6-CC3DF79F4B73}" srcOrd="0" destOrd="0" parTransId="{423A7CF3-4939-204A-A027-288ED3E2AA6A}" sibTransId="{D69010FF-126C-4E4C-8E8F-66EA46AC62A1}"/>
    <dgm:cxn modelId="{DF3AA63B-D9F1-3D43-839C-C2784878B26C}" type="presOf" srcId="{F4CF73C6-804F-9548-9786-5233D61AC0EE}" destId="{85D1F93F-1E24-1A4D-AF36-0F918FE87AA5}" srcOrd="0" destOrd="0" presId="urn:microsoft.com/office/officeart/2005/8/layout/matrix3"/>
    <dgm:cxn modelId="{D048623C-6A79-3546-89BE-7358DF0769DE}" type="presOf" srcId="{7EDECAA5-26D3-2447-87E6-CC3DF79F4B73}" destId="{8A819D83-7F9C-8B44-896F-58B7AF85E340}" srcOrd="0" destOrd="0" presId="urn:microsoft.com/office/officeart/2005/8/layout/matrix3"/>
    <dgm:cxn modelId="{4957925D-5194-ED48-A221-805F6E1CBCC1}" type="presOf" srcId="{E7717DC9-4FB7-CE4E-9E14-73B964B87B00}" destId="{B9DBB161-9D66-C646-8097-53D0364ADD90}" srcOrd="0" destOrd="0" presId="urn:microsoft.com/office/officeart/2005/8/layout/matrix3"/>
    <dgm:cxn modelId="{FCC32183-B9DF-DD4B-AD5F-CB7A89D936FF}" type="presOf" srcId="{9F4C514D-B71D-C846-B5E4-674B02AE0B2C}" destId="{076B2C56-677A-8648-AB2A-DAF28579F9EA}" srcOrd="0" destOrd="0" presId="urn:microsoft.com/office/officeart/2005/8/layout/matrix3"/>
    <dgm:cxn modelId="{9FE04FB7-4F32-624C-89D1-C9217D631A9A}" srcId="{E7717DC9-4FB7-CE4E-9E14-73B964B87B00}" destId="{F4CF73C6-804F-9548-9786-5233D61AC0EE}" srcOrd="1" destOrd="0" parTransId="{4659E45E-0029-1643-9504-F85FD21C5531}" sibTransId="{37B348C6-A544-C34A-BF72-B0CC3C3C6350}"/>
    <dgm:cxn modelId="{081187CA-5FC2-ED4B-8B14-AFAF21E84D4B}" type="presOf" srcId="{A90CEC93-1AF5-9042-85D8-60C1F26CED7C}" destId="{4B893861-966B-D047-B3DA-3A25DFBCB845}" srcOrd="0" destOrd="0" presId="urn:microsoft.com/office/officeart/2005/8/layout/matrix3"/>
    <dgm:cxn modelId="{6A2240FE-A054-AA44-B349-FDDF71C9C050}" srcId="{E7717DC9-4FB7-CE4E-9E14-73B964B87B00}" destId="{A90CEC93-1AF5-9042-85D8-60C1F26CED7C}" srcOrd="2" destOrd="0" parTransId="{50692937-23AF-EB47-AB18-B68E6533C026}" sibTransId="{8771F52B-3722-FF42-BB49-9DABA993BB01}"/>
    <dgm:cxn modelId="{2CCCEFFF-96BB-A94B-A738-56AA92061C7C}" srcId="{E7717DC9-4FB7-CE4E-9E14-73B964B87B00}" destId="{9F4C514D-B71D-C846-B5E4-674B02AE0B2C}" srcOrd="3" destOrd="0" parTransId="{458D6A0C-3790-764D-91FD-C181941E4FFD}" sibTransId="{2C22146B-90CD-DE49-94CF-FEE46D142D85}"/>
    <dgm:cxn modelId="{3D3BAD06-B3DE-8C45-9833-EE4816E3E1F7}" type="presParOf" srcId="{B9DBB161-9D66-C646-8097-53D0364ADD90}" destId="{FC3029AC-1674-6F49-B149-390D216F3C35}" srcOrd="0" destOrd="0" presId="urn:microsoft.com/office/officeart/2005/8/layout/matrix3"/>
    <dgm:cxn modelId="{BC6EEFFD-038C-C746-A4EE-75B1B4B04076}" type="presParOf" srcId="{B9DBB161-9D66-C646-8097-53D0364ADD90}" destId="{8A819D83-7F9C-8B44-896F-58B7AF85E340}" srcOrd="1" destOrd="0" presId="urn:microsoft.com/office/officeart/2005/8/layout/matrix3"/>
    <dgm:cxn modelId="{35B72DC5-FEC9-4140-B6A8-2EF542B3C809}" type="presParOf" srcId="{B9DBB161-9D66-C646-8097-53D0364ADD90}" destId="{85D1F93F-1E24-1A4D-AF36-0F918FE87AA5}" srcOrd="2" destOrd="0" presId="urn:microsoft.com/office/officeart/2005/8/layout/matrix3"/>
    <dgm:cxn modelId="{C9A46982-AB01-CD4D-99FA-F365C4BBA13B}" type="presParOf" srcId="{B9DBB161-9D66-C646-8097-53D0364ADD90}" destId="{4B893861-966B-D047-B3DA-3A25DFBCB845}" srcOrd="3" destOrd="0" presId="urn:microsoft.com/office/officeart/2005/8/layout/matrix3"/>
    <dgm:cxn modelId="{C564BA49-42CD-8342-A2E0-D77A7FBDB946}" type="presParOf" srcId="{B9DBB161-9D66-C646-8097-53D0364ADD90}" destId="{076B2C56-677A-8648-AB2A-DAF28579F9E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C9FF59-FAC1-F548-A62E-7D62A335F062}" type="doc">
      <dgm:prSet loTypeId="urn:microsoft.com/office/officeart/2005/8/layout/hList7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AF8B76-71D3-6A4A-B150-4EAE6BF6EAE1}">
      <dgm:prSet phldrT="[Text]" custT="1"/>
      <dgm:spPr>
        <a:gradFill flip="none" rotWithShape="0">
          <a:gsLst>
            <a:gs pos="0">
              <a:schemeClr val="accent3">
                <a:alpha val="60000"/>
                <a:lumMod val="93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n-US" sz="2500" baseline="0" dirty="0"/>
            <a:t>The third pillar of the Global Agenda is Environmental sustainability </a:t>
          </a:r>
        </a:p>
      </dgm:t>
    </dgm:pt>
    <dgm:pt modelId="{6091C760-2EC3-DB4F-8E2C-8D146A21C4B3}" type="parTrans" cxnId="{664D5C65-8B47-754A-942D-C30991AD1895}">
      <dgm:prSet/>
      <dgm:spPr/>
      <dgm:t>
        <a:bodyPr/>
        <a:lstStyle/>
        <a:p>
          <a:endParaRPr lang="en-US"/>
        </a:p>
      </dgm:t>
    </dgm:pt>
    <dgm:pt modelId="{CB35F637-727A-984C-8C23-23CFA140C807}" type="sibTrans" cxnId="{664D5C65-8B47-754A-942D-C30991AD1895}">
      <dgm:prSet/>
      <dgm:spPr/>
      <dgm:t>
        <a:bodyPr/>
        <a:lstStyle/>
        <a:p>
          <a:endParaRPr lang="en-US"/>
        </a:p>
      </dgm:t>
    </dgm:pt>
    <dgm:pt modelId="{A7259A42-E747-CE48-B2D2-7057936B73FA}">
      <dgm:prSet custT="1"/>
      <dgm:spPr>
        <a:gradFill flip="none" rotWithShape="1">
          <a:gsLst>
            <a:gs pos="0">
              <a:schemeClr val="accent3">
                <a:lumMod val="0"/>
                <a:lumOff val="100000"/>
                <a:alpha val="5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n-US" sz="2500" baseline="0" dirty="0"/>
            <a:t>Mel Gray said “there is still a huge amount of work to do to convince social work that the environment is social work’s business”</a:t>
          </a:r>
        </a:p>
      </dgm:t>
    </dgm:pt>
    <dgm:pt modelId="{65EDE59D-BA9B-9340-AA6A-A997A28140FF}" type="parTrans" cxnId="{72D06DAD-E746-BC4A-88B9-33F703F21D71}">
      <dgm:prSet/>
      <dgm:spPr/>
      <dgm:t>
        <a:bodyPr/>
        <a:lstStyle/>
        <a:p>
          <a:endParaRPr lang="en-US"/>
        </a:p>
      </dgm:t>
    </dgm:pt>
    <dgm:pt modelId="{4DE13325-ADCE-584A-9B4E-047A47CF44E2}" type="sibTrans" cxnId="{72D06DAD-E746-BC4A-88B9-33F703F21D71}">
      <dgm:prSet/>
      <dgm:spPr/>
      <dgm:t>
        <a:bodyPr/>
        <a:lstStyle/>
        <a:p>
          <a:endParaRPr lang="en-US"/>
        </a:p>
      </dgm:t>
    </dgm:pt>
    <dgm:pt modelId="{7857B325-4E70-A445-A7D1-8010F9B5F0B9}" type="pres">
      <dgm:prSet presAssocID="{3AC9FF59-FAC1-F548-A62E-7D62A335F062}" presName="Name0" presStyleCnt="0">
        <dgm:presLayoutVars>
          <dgm:dir/>
          <dgm:resizeHandles val="exact"/>
        </dgm:presLayoutVars>
      </dgm:prSet>
      <dgm:spPr/>
    </dgm:pt>
    <dgm:pt modelId="{66B72670-3A44-4A4B-85A5-9F0F823363C6}" type="pres">
      <dgm:prSet presAssocID="{3AC9FF59-FAC1-F548-A62E-7D62A335F062}" presName="fgShape" presStyleLbl="fgShp" presStyleIdx="0" presStyleCnt="1"/>
      <dgm:spPr>
        <a:gradFill flip="none" rotWithShape="0">
          <a:gsLst>
            <a:gs pos="0">
              <a:schemeClr val="accent1">
                <a:lumMod val="67000"/>
                <a:alpha val="65000"/>
              </a:schemeClr>
            </a:gs>
            <a:gs pos="89000">
              <a:schemeClr val="accent1">
                <a:lumMod val="81000"/>
                <a:lumOff val="19000"/>
                <a:alpha val="66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</dgm:spPr>
    </dgm:pt>
    <dgm:pt modelId="{1FC2D344-5645-4842-B190-15AAD51C248C}" type="pres">
      <dgm:prSet presAssocID="{3AC9FF59-FAC1-F548-A62E-7D62A335F062}" presName="linComp" presStyleCnt="0"/>
      <dgm:spPr/>
    </dgm:pt>
    <dgm:pt modelId="{3E304E12-629C-134F-BB86-54B03D7AB206}" type="pres">
      <dgm:prSet presAssocID="{27AF8B76-71D3-6A4A-B150-4EAE6BF6EAE1}" presName="compNode" presStyleCnt="0"/>
      <dgm:spPr/>
    </dgm:pt>
    <dgm:pt modelId="{E58D108D-9BA6-9D47-BCEF-4F56E29C73D1}" type="pres">
      <dgm:prSet presAssocID="{27AF8B76-71D3-6A4A-B150-4EAE6BF6EAE1}" presName="bkgdShape" presStyleLbl="node1" presStyleIdx="0" presStyleCnt="2"/>
      <dgm:spPr/>
    </dgm:pt>
    <dgm:pt modelId="{E20DF29A-4A25-744F-9C54-CE81DAD98AFA}" type="pres">
      <dgm:prSet presAssocID="{27AF8B76-71D3-6A4A-B150-4EAE6BF6EAE1}" presName="nodeTx" presStyleLbl="node1" presStyleIdx="0" presStyleCnt="2">
        <dgm:presLayoutVars>
          <dgm:bulletEnabled val="1"/>
        </dgm:presLayoutVars>
      </dgm:prSet>
      <dgm:spPr/>
    </dgm:pt>
    <dgm:pt modelId="{808185C0-67CA-F14B-9E82-BE4887CBE36F}" type="pres">
      <dgm:prSet presAssocID="{27AF8B76-71D3-6A4A-B150-4EAE6BF6EAE1}" presName="invisiNode" presStyleLbl="node1" presStyleIdx="0" presStyleCnt="2"/>
      <dgm:spPr/>
    </dgm:pt>
    <dgm:pt modelId="{9699245F-9803-284C-B652-4765A286E406}" type="pres">
      <dgm:prSet presAssocID="{27AF8B76-71D3-6A4A-B150-4EAE6BF6EAE1}" presName="imagNode" presStyleLbl="f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 t="-56000" b="-56000"/>
          </a:stretch>
        </a:blipFill>
      </dgm:spPr>
    </dgm:pt>
    <dgm:pt modelId="{F46B7552-5CF4-1A4C-9729-E03399404E42}" type="pres">
      <dgm:prSet presAssocID="{CB35F637-727A-984C-8C23-23CFA140C807}" presName="sibTrans" presStyleLbl="sibTrans2D1" presStyleIdx="0" presStyleCnt="0"/>
      <dgm:spPr/>
    </dgm:pt>
    <dgm:pt modelId="{2025AB48-3EE6-0C45-B333-1ECB502899E4}" type="pres">
      <dgm:prSet presAssocID="{A7259A42-E747-CE48-B2D2-7057936B73FA}" presName="compNode" presStyleCnt="0"/>
      <dgm:spPr/>
    </dgm:pt>
    <dgm:pt modelId="{B9618FD8-1347-0246-9FA4-AF2DB69E3DF8}" type="pres">
      <dgm:prSet presAssocID="{A7259A42-E747-CE48-B2D2-7057936B73FA}" presName="bkgdShape" presStyleLbl="node1" presStyleIdx="1" presStyleCnt="2"/>
      <dgm:spPr/>
    </dgm:pt>
    <dgm:pt modelId="{659F72F3-1366-A940-B8DD-BC404EA4592C}" type="pres">
      <dgm:prSet presAssocID="{A7259A42-E747-CE48-B2D2-7057936B73FA}" presName="nodeTx" presStyleLbl="node1" presStyleIdx="1" presStyleCnt="2">
        <dgm:presLayoutVars>
          <dgm:bulletEnabled val="1"/>
        </dgm:presLayoutVars>
      </dgm:prSet>
      <dgm:spPr/>
    </dgm:pt>
    <dgm:pt modelId="{C44960AD-E152-5F44-80AA-57C3AD5F2B2B}" type="pres">
      <dgm:prSet presAssocID="{A7259A42-E747-CE48-B2D2-7057936B73FA}" presName="invisiNode" presStyleLbl="node1" presStyleIdx="1" presStyleCnt="2"/>
      <dgm:spPr/>
    </dgm:pt>
    <dgm:pt modelId="{7F206C88-92F3-144E-885A-B019573A926C}" type="pres">
      <dgm:prSet presAssocID="{A7259A42-E747-CE48-B2D2-7057936B73FA}" presName="imagNode" presStyleLbl="fgImgPlace1" presStyleIdx="1" presStyleCnt="2"/>
      <dgm:spPr>
        <a:blipFill rotWithShape="1">
          <a:blip xmlns:r="http://schemas.openxmlformats.org/officeDocument/2006/relationships" r:embed="rId2"/>
          <a:srcRect/>
          <a:stretch>
            <a:fillRect t="-6000" b="-6000"/>
          </a:stretch>
        </a:blipFill>
      </dgm:spPr>
    </dgm:pt>
  </dgm:ptLst>
  <dgm:cxnLst>
    <dgm:cxn modelId="{32B05334-F47B-E342-AF7E-DCA8D3597728}" type="presOf" srcId="{A7259A42-E747-CE48-B2D2-7057936B73FA}" destId="{659F72F3-1366-A940-B8DD-BC404EA4592C}" srcOrd="1" destOrd="0" presId="urn:microsoft.com/office/officeart/2005/8/layout/hList7"/>
    <dgm:cxn modelId="{6610BF3B-D10B-0C47-B8F1-007F939C15D8}" type="presOf" srcId="{27AF8B76-71D3-6A4A-B150-4EAE6BF6EAE1}" destId="{E20DF29A-4A25-744F-9C54-CE81DAD98AFA}" srcOrd="1" destOrd="0" presId="urn:microsoft.com/office/officeart/2005/8/layout/hList7"/>
    <dgm:cxn modelId="{5357983E-8DB0-C644-87FD-0114FC4A392D}" type="presOf" srcId="{3AC9FF59-FAC1-F548-A62E-7D62A335F062}" destId="{7857B325-4E70-A445-A7D1-8010F9B5F0B9}" srcOrd="0" destOrd="0" presId="urn:microsoft.com/office/officeart/2005/8/layout/hList7"/>
    <dgm:cxn modelId="{D8062744-3537-5647-8163-A8403DAC254C}" type="presOf" srcId="{CB35F637-727A-984C-8C23-23CFA140C807}" destId="{F46B7552-5CF4-1A4C-9729-E03399404E42}" srcOrd="0" destOrd="0" presId="urn:microsoft.com/office/officeart/2005/8/layout/hList7"/>
    <dgm:cxn modelId="{664D5C65-8B47-754A-942D-C30991AD1895}" srcId="{3AC9FF59-FAC1-F548-A62E-7D62A335F062}" destId="{27AF8B76-71D3-6A4A-B150-4EAE6BF6EAE1}" srcOrd="0" destOrd="0" parTransId="{6091C760-2EC3-DB4F-8E2C-8D146A21C4B3}" sibTransId="{CB35F637-727A-984C-8C23-23CFA140C807}"/>
    <dgm:cxn modelId="{8D28557E-DD15-F446-AE16-C91969CCE3C0}" type="presOf" srcId="{27AF8B76-71D3-6A4A-B150-4EAE6BF6EAE1}" destId="{E58D108D-9BA6-9D47-BCEF-4F56E29C73D1}" srcOrd="0" destOrd="0" presId="urn:microsoft.com/office/officeart/2005/8/layout/hList7"/>
    <dgm:cxn modelId="{72D06DAD-E746-BC4A-88B9-33F703F21D71}" srcId="{3AC9FF59-FAC1-F548-A62E-7D62A335F062}" destId="{A7259A42-E747-CE48-B2D2-7057936B73FA}" srcOrd="1" destOrd="0" parTransId="{65EDE59D-BA9B-9340-AA6A-A997A28140FF}" sibTransId="{4DE13325-ADCE-584A-9B4E-047A47CF44E2}"/>
    <dgm:cxn modelId="{8E3316EC-BDBE-3A4D-A6A9-7626748858F1}" type="presOf" srcId="{A7259A42-E747-CE48-B2D2-7057936B73FA}" destId="{B9618FD8-1347-0246-9FA4-AF2DB69E3DF8}" srcOrd="0" destOrd="0" presId="urn:microsoft.com/office/officeart/2005/8/layout/hList7"/>
    <dgm:cxn modelId="{20AB58DF-C3DA-F54A-9676-93AABA4E7422}" type="presParOf" srcId="{7857B325-4E70-A445-A7D1-8010F9B5F0B9}" destId="{66B72670-3A44-4A4B-85A5-9F0F823363C6}" srcOrd="0" destOrd="0" presId="urn:microsoft.com/office/officeart/2005/8/layout/hList7"/>
    <dgm:cxn modelId="{A53A898F-05DF-BC4F-88CD-9C03BBC643F2}" type="presParOf" srcId="{7857B325-4E70-A445-A7D1-8010F9B5F0B9}" destId="{1FC2D344-5645-4842-B190-15AAD51C248C}" srcOrd="1" destOrd="0" presId="urn:microsoft.com/office/officeart/2005/8/layout/hList7"/>
    <dgm:cxn modelId="{6A689FB6-0B7E-EB47-BBF8-2D47B1A7075F}" type="presParOf" srcId="{1FC2D344-5645-4842-B190-15AAD51C248C}" destId="{3E304E12-629C-134F-BB86-54B03D7AB206}" srcOrd="0" destOrd="0" presId="urn:microsoft.com/office/officeart/2005/8/layout/hList7"/>
    <dgm:cxn modelId="{78E79332-4326-C94E-BD56-EAAC2352B03E}" type="presParOf" srcId="{3E304E12-629C-134F-BB86-54B03D7AB206}" destId="{E58D108D-9BA6-9D47-BCEF-4F56E29C73D1}" srcOrd="0" destOrd="0" presId="urn:microsoft.com/office/officeart/2005/8/layout/hList7"/>
    <dgm:cxn modelId="{F62AD4CC-2604-0247-95E4-2526EEB80F58}" type="presParOf" srcId="{3E304E12-629C-134F-BB86-54B03D7AB206}" destId="{E20DF29A-4A25-744F-9C54-CE81DAD98AFA}" srcOrd="1" destOrd="0" presId="urn:microsoft.com/office/officeart/2005/8/layout/hList7"/>
    <dgm:cxn modelId="{6D598556-F8CF-1B44-BA84-23CF4BC6322A}" type="presParOf" srcId="{3E304E12-629C-134F-BB86-54B03D7AB206}" destId="{808185C0-67CA-F14B-9E82-BE4887CBE36F}" srcOrd="2" destOrd="0" presId="urn:microsoft.com/office/officeart/2005/8/layout/hList7"/>
    <dgm:cxn modelId="{9ED2BD5D-71A3-224C-AF83-D97C2A39F910}" type="presParOf" srcId="{3E304E12-629C-134F-BB86-54B03D7AB206}" destId="{9699245F-9803-284C-B652-4765A286E406}" srcOrd="3" destOrd="0" presId="urn:microsoft.com/office/officeart/2005/8/layout/hList7"/>
    <dgm:cxn modelId="{19112234-427A-7E48-9081-BB44E1E91C6D}" type="presParOf" srcId="{1FC2D344-5645-4842-B190-15AAD51C248C}" destId="{F46B7552-5CF4-1A4C-9729-E03399404E42}" srcOrd="1" destOrd="0" presId="urn:microsoft.com/office/officeart/2005/8/layout/hList7"/>
    <dgm:cxn modelId="{B27F705E-936C-2341-9773-3480161E97DA}" type="presParOf" srcId="{1FC2D344-5645-4842-B190-15AAD51C248C}" destId="{2025AB48-3EE6-0C45-B333-1ECB502899E4}" srcOrd="2" destOrd="0" presId="urn:microsoft.com/office/officeart/2005/8/layout/hList7"/>
    <dgm:cxn modelId="{EA2E7201-3373-054C-83AF-3BB2EE0336A6}" type="presParOf" srcId="{2025AB48-3EE6-0C45-B333-1ECB502899E4}" destId="{B9618FD8-1347-0246-9FA4-AF2DB69E3DF8}" srcOrd="0" destOrd="0" presId="urn:microsoft.com/office/officeart/2005/8/layout/hList7"/>
    <dgm:cxn modelId="{36CC4D41-9307-D74D-A208-371E4C1DEA3E}" type="presParOf" srcId="{2025AB48-3EE6-0C45-B333-1ECB502899E4}" destId="{659F72F3-1366-A940-B8DD-BC404EA4592C}" srcOrd="1" destOrd="0" presId="urn:microsoft.com/office/officeart/2005/8/layout/hList7"/>
    <dgm:cxn modelId="{CA3608EE-F931-B64A-999E-37CF16C80D1E}" type="presParOf" srcId="{2025AB48-3EE6-0C45-B333-1ECB502899E4}" destId="{C44960AD-E152-5F44-80AA-57C3AD5F2B2B}" srcOrd="2" destOrd="0" presId="urn:microsoft.com/office/officeart/2005/8/layout/hList7"/>
    <dgm:cxn modelId="{742386B4-6190-1142-A53D-90E8D98301CE}" type="presParOf" srcId="{2025AB48-3EE6-0C45-B333-1ECB502899E4}" destId="{7F206C88-92F3-144E-885A-B019573A926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A2E7DE-120B-5F4B-946C-940D89CAAB80}" type="doc">
      <dgm:prSet loTypeId="urn:microsoft.com/office/officeart/2005/8/layout/venn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8C5D48D-7A92-B148-A4F8-DC9F8A48438C}">
      <dgm:prSet custT="1"/>
      <dgm:spPr/>
      <dgm:t>
        <a:bodyPr/>
        <a:lstStyle/>
        <a:p>
          <a:r>
            <a:rPr lang="en-US" sz="2500" baseline="0" dirty="0"/>
            <a:t>To answer the research question</a:t>
          </a:r>
          <a:endParaRPr lang="en-GB" sz="2500" baseline="0" dirty="0"/>
        </a:p>
      </dgm:t>
    </dgm:pt>
    <dgm:pt modelId="{B2D5D6FA-229F-1A43-83EB-E7240CCCD43C}" type="parTrans" cxnId="{25F55DE8-E8F5-494E-B48C-D3D5DECE7004}">
      <dgm:prSet/>
      <dgm:spPr/>
      <dgm:t>
        <a:bodyPr/>
        <a:lstStyle/>
        <a:p>
          <a:endParaRPr lang="en-US"/>
        </a:p>
      </dgm:t>
    </dgm:pt>
    <dgm:pt modelId="{154C4819-160F-0841-8705-A960067B3023}" type="sibTrans" cxnId="{25F55DE8-E8F5-494E-B48C-D3D5DECE7004}">
      <dgm:prSet/>
      <dgm:spPr/>
      <dgm:t>
        <a:bodyPr/>
        <a:lstStyle/>
        <a:p>
          <a:endParaRPr lang="en-US"/>
        </a:p>
      </dgm:t>
    </dgm:pt>
    <dgm:pt modelId="{780821DB-F282-174A-B99D-BAC0AB470443}">
      <dgm:prSet custT="1"/>
      <dgm:spPr/>
      <dgm:t>
        <a:bodyPr/>
        <a:lstStyle/>
        <a:p>
          <a:r>
            <a:rPr lang="en-US" sz="1800" baseline="0" dirty="0"/>
            <a:t>To review current studies on the influence of the natural environment on human development (mental health, identity formation and childhood development)</a:t>
          </a:r>
          <a:endParaRPr lang="en-GB" sz="1800" baseline="0" dirty="0"/>
        </a:p>
      </dgm:t>
    </dgm:pt>
    <dgm:pt modelId="{37534364-47FE-8F4F-978C-F8697F9F2D77}" type="parTrans" cxnId="{B7AC1D8E-D59A-3040-B409-D47651F3EFE3}">
      <dgm:prSet/>
      <dgm:spPr/>
      <dgm:t>
        <a:bodyPr/>
        <a:lstStyle/>
        <a:p>
          <a:endParaRPr lang="en-US"/>
        </a:p>
      </dgm:t>
    </dgm:pt>
    <dgm:pt modelId="{57D14133-CF7D-9B4D-AC76-9F469E06F44F}" type="sibTrans" cxnId="{B7AC1D8E-D59A-3040-B409-D47651F3EFE3}">
      <dgm:prSet/>
      <dgm:spPr/>
      <dgm:t>
        <a:bodyPr/>
        <a:lstStyle/>
        <a:p>
          <a:endParaRPr lang="en-US"/>
        </a:p>
      </dgm:t>
    </dgm:pt>
    <dgm:pt modelId="{61B4AC0D-A815-1344-842E-B3A65722947E}">
      <dgm:prSet/>
      <dgm:spPr/>
      <dgm:t>
        <a:bodyPr/>
        <a:lstStyle/>
        <a:p>
          <a:r>
            <a:rPr lang="en-US"/>
            <a:t>To challenge Social Work’s person-in-environment construct </a:t>
          </a:r>
          <a:endParaRPr lang="en-GB"/>
        </a:p>
      </dgm:t>
    </dgm:pt>
    <dgm:pt modelId="{CD8E62A0-9AF5-CA40-9452-C2CD2C9D114F}" type="parTrans" cxnId="{4C2DD527-9E74-6249-A4A5-1C3C31217B81}">
      <dgm:prSet/>
      <dgm:spPr/>
      <dgm:t>
        <a:bodyPr/>
        <a:lstStyle/>
        <a:p>
          <a:endParaRPr lang="en-US"/>
        </a:p>
      </dgm:t>
    </dgm:pt>
    <dgm:pt modelId="{41D41F93-0738-AD47-A4DA-6C0F948C22F0}" type="sibTrans" cxnId="{4C2DD527-9E74-6249-A4A5-1C3C31217B81}">
      <dgm:prSet/>
      <dgm:spPr/>
      <dgm:t>
        <a:bodyPr/>
        <a:lstStyle/>
        <a:p>
          <a:endParaRPr lang="en-US"/>
        </a:p>
      </dgm:t>
    </dgm:pt>
    <dgm:pt modelId="{9366EB9B-4DD8-504E-A8C3-3E6AA41B0CBA}">
      <dgm:prSet/>
      <dgm:spPr/>
      <dgm:t>
        <a:bodyPr/>
        <a:lstStyle/>
        <a:p>
          <a:r>
            <a:rPr lang="en-US"/>
            <a:t>Power and inequality – reflexivity </a:t>
          </a:r>
          <a:endParaRPr lang="en-GB"/>
        </a:p>
      </dgm:t>
    </dgm:pt>
    <dgm:pt modelId="{0A2B4E00-118F-A64A-816D-349CDAC306DA}" type="parTrans" cxnId="{B1B315A0-5CE6-8F43-9F92-6991BE5E7714}">
      <dgm:prSet/>
      <dgm:spPr/>
      <dgm:t>
        <a:bodyPr/>
        <a:lstStyle/>
        <a:p>
          <a:endParaRPr lang="en-US"/>
        </a:p>
      </dgm:t>
    </dgm:pt>
    <dgm:pt modelId="{BBB3BED5-56FC-A642-95A1-DB42311DFE6B}" type="sibTrans" cxnId="{B1B315A0-5CE6-8F43-9F92-6991BE5E7714}">
      <dgm:prSet/>
      <dgm:spPr/>
      <dgm:t>
        <a:bodyPr/>
        <a:lstStyle/>
        <a:p>
          <a:endParaRPr lang="en-US"/>
        </a:p>
      </dgm:t>
    </dgm:pt>
    <dgm:pt modelId="{49847C3D-C4A0-0F41-B955-D6FDFFE26B53}" type="pres">
      <dgm:prSet presAssocID="{0AA2E7DE-120B-5F4B-946C-940D89CAAB80}" presName="Name0" presStyleCnt="0">
        <dgm:presLayoutVars>
          <dgm:dir/>
          <dgm:resizeHandles val="exact"/>
        </dgm:presLayoutVars>
      </dgm:prSet>
      <dgm:spPr/>
    </dgm:pt>
    <dgm:pt modelId="{1D77DF91-4E87-374E-AB03-F3536476DC53}" type="pres">
      <dgm:prSet presAssocID="{38C5D48D-7A92-B148-A4F8-DC9F8A48438C}" presName="Name5" presStyleLbl="vennNode1" presStyleIdx="0" presStyleCnt="4">
        <dgm:presLayoutVars>
          <dgm:bulletEnabled val="1"/>
        </dgm:presLayoutVars>
      </dgm:prSet>
      <dgm:spPr/>
    </dgm:pt>
    <dgm:pt modelId="{EC33F812-B538-DF42-907F-099DE6CA27F9}" type="pres">
      <dgm:prSet presAssocID="{154C4819-160F-0841-8705-A960067B3023}" presName="space" presStyleCnt="0"/>
      <dgm:spPr/>
    </dgm:pt>
    <dgm:pt modelId="{E6A09FC1-1B2E-CB4A-80F9-19FA1749396A}" type="pres">
      <dgm:prSet presAssocID="{780821DB-F282-174A-B99D-BAC0AB470443}" presName="Name5" presStyleLbl="vennNode1" presStyleIdx="1" presStyleCnt="4">
        <dgm:presLayoutVars>
          <dgm:bulletEnabled val="1"/>
        </dgm:presLayoutVars>
      </dgm:prSet>
      <dgm:spPr/>
    </dgm:pt>
    <dgm:pt modelId="{454E394C-5EFE-B343-9C78-0CEEDB8E9637}" type="pres">
      <dgm:prSet presAssocID="{57D14133-CF7D-9B4D-AC76-9F469E06F44F}" presName="space" presStyleCnt="0"/>
      <dgm:spPr/>
    </dgm:pt>
    <dgm:pt modelId="{AF3FA98E-817F-2649-AB59-7B568DA00002}" type="pres">
      <dgm:prSet presAssocID="{61B4AC0D-A815-1344-842E-B3A65722947E}" presName="Name5" presStyleLbl="vennNode1" presStyleIdx="2" presStyleCnt="4">
        <dgm:presLayoutVars>
          <dgm:bulletEnabled val="1"/>
        </dgm:presLayoutVars>
      </dgm:prSet>
      <dgm:spPr/>
    </dgm:pt>
    <dgm:pt modelId="{9A9F0737-7A99-1B45-9720-E4BA031D70C2}" type="pres">
      <dgm:prSet presAssocID="{41D41F93-0738-AD47-A4DA-6C0F948C22F0}" presName="space" presStyleCnt="0"/>
      <dgm:spPr/>
    </dgm:pt>
    <dgm:pt modelId="{B2FA01D0-2B8D-314C-91DD-2A83B8082681}" type="pres">
      <dgm:prSet presAssocID="{9366EB9B-4DD8-504E-A8C3-3E6AA41B0CBA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8D396222-9772-0045-8DBF-A372A853F39B}" type="presOf" srcId="{9366EB9B-4DD8-504E-A8C3-3E6AA41B0CBA}" destId="{B2FA01D0-2B8D-314C-91DD-2A83B8082681}" srcOrd="0" destOrd="0" presId="urn:microsoft.com/office/officeart/2005/8/layout/venn3"/>
    <dgm:cxn modelId="{4C2DD527-9E74-6249-A4A5-1C3C31217B81}" srcId="{0AA2E7DE-120B-5F4B-946C-940D89CAAB80}" destId="{61B4AC0D-A815-1344-842E-B3A65722947E}" srcOrd="2" destOrd="0" parTransId="{CD8E62A0-9AF5-CA40-9452-C2CD2C9D114F}" sibTransId="{41D41F93-0738-AD47-A4DA-6C0F948C22F0}"/>
    <dgm:cxn modelId="{909C444B-4495-934F-BA0A-57E84F437819}" type="presOf" srcId="{780821DB-F282-174A-B99D-BAC0AB470443}" destId="{E6A09FC1-1B2E-CB4A-80F9-19FA1749396A}" srcOrd="0" destOrd="0" presId="urn:microsoft.com/office/officeart/2005/8/layout/venn3"/>
    <dgm:cxn modelId="{B7AC1D8E-D59A-3040-B409-D47651F3EFE3}" srcId="{0AA2E7DE-120B-5F4B-946C-940D89CAAB80}" destId="{780821DB-F282-174A-B99D-BAC0AB470443}" srcOrd="1" destOrd="0" parTransId="{37534364-47FE-8F4F-978C-F8697F9F2D77}" sibTransId="{57D14133-CF7D-9B4D-AC76-9F469E06F44F}"/>
    <dgm:cxn modelId="{B1B315A0-5CE6-8F43-9F92-6991BE5E7714}" srcId="{0AA2E7DE-120B-5F4B-946C-940D89CAAB80}" destId="{9366EB9B-4DD8-504E-A8C3-3E6AA41B0CBA}" srcOrd="3" destOrd="0" parTransId="{0A2B4E00-118F-A64A-816D-349CDAC306DA}" sibTransId="{BBB3BED5-56FC-A642-95A1-DB42311DFE6B}"/>
    <dgm:cxn modelId="{0F42AFBE-F16A-9043-A7B2-82F693C33DDE}" type="presOf" srcId="{38C5D48D-7A92-B148-A4F8-DC9F8A48438C}" destId="{1D77DF91-4E87-374E-AB03-F3536476DC53}" srcOrd="0" destOrd="0" presId="urn:microsoft.com/office/officeart/2005/8/layout/venn3"/>
    <dgm:cxn modelId="{CAD2D7C5-70BD-CD42-9AB6-21CEA028742F}" type="presOf" srcId="{61B4AC0D-A815-1344-842E-B3A65722947E}" destId="{AF3FA98E-817F-2649-AB59-7B568DA00002}" srcOrd="0" destOrd="0" presId="urn:microsoft.com/office/officeart/2005/8/layout/venn3"/>
    <dgm:cxn modelId="{927CABE2-3FD6-5D4E-AB89-83BC7E3A60BE}" type="presOf" srcId="{0AA2E7DE-120B-5F4B-946C-940D89CAAB80}" destId="{49847C3D-C4A0-0F41-B955-D6FDFFE26B53}" srcOrd="0" destOrd="0" presId="urn:microsoft.com/office/officeart/2005/8/layout/venn3"/>
    <dgm:cxn modelId="{25F55DE8-E8F5-494E-B48C-D3D5DECE7004}" srcId="{0AA2E7DE-120B-5F4B-946C-940D89CAAB80}" destId="{38C5D48D-7A92-B148-A4F8-DC9F8A48438C}" srcOrd="0" destOrd="0" parTransId="{B2D5D6FA-229F-1A43-83EB-E7240CCCD43C}" sibTransId="{154C4819-160F-0841-8705-A960067B3023}"/>
    <dgm:cxn modelId="{4AD4E16F-43BD-9746-A09A-539305E2C9DE}" type="presParOf" srcId="{49847C3D-C4A0-0F41-B955-D6FDFFE26B53}" destId="{1D77DF91-4E87-374E-AB03-F3536476DC53}" srcOrd="0" destOrd="0" presId="urn:microsoft.com/office/officeart/2005/8/layout/venn3"/>
    <dgm:cxn modelId="{385E0E3B-72F4-FC41-A87C-F50742776A64}" type="presParOf" srcId="{49847C3D-C4A0-0F41-B955-D6FDFFE26B53}" destId="{EC33F812-B538-DF42-907F-099DE6CA27F9}" srcOrd="1" destOrd="0" presId="urn:microsoft.com/office/officeart/2005/8/layout/venn3"/>
    <dgm:cxn modelId="{CBC85832-D12F-8643-96D4-061296B72E89}" type="presParOf" srcId="{49847C3D-C4A0-0F41-B955-D6FDFFE26B53}" destId="{E6A09FC1-1B2E-CB4A-80F9-19FA1749396A}" srcOrd="2" destOrd="0" presId="urn:microsoft.com/office/officeart/2005/8/layout/venn3"/>
    <dgm:cxn modelId="{6639486D-4DBC-0F4D-BDB2-EF08F06B6099}" type="presParOf" srcId="{49847C3D-C4A0-0F41-B955-D6FDFFE26B53}" destId="{454E394C-5EFE-B343-9C78-0CEEDB8E9637}" srcOrd="3" destOrd="0" presId="urn:microsoft.com/office/officeart/2005/8/layout/venn3"/>
    <dgm:cxn modelId="{9DF89DA9-8BCB-D04B-9A4F-BBF2D023A9AF}" type="presParOf" srcId="{49847C3D-C4A0-0F41-B955-D6FDFFE26B53}" destId="{AF3FA98E-817F-2649-AB59-7B568DA00002}" srcOrd="4" destOrd="0" presId="urn:microsoft.com/office/officeart/2005/8/layout/venn3"/>
    <dgm:cxn modelId="{0433C7B3-E0FD-4941-845E-969F3EC48B36}" type="presParOf" srcId="{49847C3D-C4A0-0F41-B955-D6FDFFE26B53}" destId="{9A9F0737-7A99-1B45-9720-E4BA031D70C2}" srcOrd="5" destOrd="0" presId="urn:microsoft.com/office/officeart/2005/8/layout/venn3"/>
    <dgm:cxn modelId="{7ABE0838-CB0B-7C44-B17A-C8DFB22241E4}" type="presParOf" srcId="{49847C3D-C4A0-0F41-B955-D6FDFFE26B53}" destId="{B2FA01D0-2B8D-314C-91DD-2A83B8082681}" srcOrd="6" destOrd="0" presId="urn:microsoft.com/office/officeart/2005/8/layout/venn3"/>
  </dgm:cxnLst>
  <dgm:bg>
    <a:gradFill flip="none" rotWithShape="1">
      <a:gsLst>
        <a:gs pos="0">
          <a:schemeClr val="accent3">
            <a:lumMod val="0"/>
            <a:lumOff val="100000"/>
            <a:alpha val="38000"/>
          </a:schemeClr>
        </a:gs>
        <a:gs pos="50000">
          <a:schemeClr val="accent3">
            <a:lumMod val="0"/>
            <a:lumOff val="100000"/>
          </a:schemeClr>
        </a:gs>
        <a:gs pos="74000">
          <a:schemeClr val="accent3">
            <a:lumMod val="88000"/>
            <a:alpha val="66000"/>
          </a:schemeClr>
        </a:gs>
      </a:gsLst>
      <a:path path="circle">
        <a:fillToRect l="50000" t="-80000" r="50000" b="180000"/>
      </a:path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5B0431-6877-ED42-B3D2-82B1B0AEAEF3}" type="doc">
      <dgm:prSet loTypeId="urn:microsoft.com/office/officeart/2005/8/layout/vList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DD871F-B327-F24F-8EAF-929B1E5E7344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GB" sz="2500" baseline="0" dirty="0"/>
            <a:t>Should the natural non-human environment have a role to play in the way Social Work regards human development?</a:t>
          </a:r>
        </a:p>
      </dgm:t>
    </dgm:pt>
    <dgm:pt modelId="{313B7F58-60B3-0141-9B14-30D00C1E04A8}" type="parTrans" cxnId="{D3E56240-021F-7540-AC50-B82B29C82388}">
      <dgm:prSet/>
      <dgm:spPr/>
      <dgm:t>
        <a:bodyPr/>
        <a:lstStyle/>
        <a:p>
          <a:endParaRPr lang="en-US"/>
        </a:p>
      </dgm:t>
    </dgm:pt>
    <dgm:pt modelId="{CA8A1219-0AAB-DA4D-B3C7-100C568BC764}" type="sibTrans" cxnId="{D3E56240-021F-7540-AC50-B82B29C82388}">
      <dgm:prSet/>
      <dgm:spPr/>
      <dgm:t>
        <a:bodyPr/>
        <a:lstStyle/>
        <a:p>
          <a:endParaRPr lang="en-US"/>
        </a:p>
      </dgm:t>
    </dgm:pt>
    <dgm:pt modelId="{F28468B2-6785-4349-A44F-99C19A42D430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GB" sz="2500" baseline="0" dirty="0"/>
            <a:t>What is the impact (psychologically, spiritually, physically) of the natural environment on human persons?</a:t>
          </a:r>
        </a:p>
      </dgm:t>
    </dgm:pt>
    <dgm:pt modelId="{4E86FA08-712B-414B-8BCB-FFAA683DD8F6}" type="parTrans" cxnId="{C5388B7B-7CC3-9142-8935-1B0C8AA4E4B3}">
      <dgm:prSet/>
      <dgm:spPr/>
      <dgm:t>
        <a:bodyPr/>
        <a:lstStyle/>
        <a:p>
          <a:endParaRPr lang="en-US"/>
        </a:p>
      </dgm:t>
    </dgm:pt>
    <dgm:pt modelId="{4E85C0B6-04C9-9449-80B6-3ACC9D3983A9}" type="sibTrans" cxnId="{C5388B7B-7CC3-9142-8935-1B0C8AA4E4B3}">
      <dgm:prSet/>
      <dgm:spPr/>
      <dgm:t>
        <a:bodyPr/>
        <a:lstStyle/>
        <a:p>
          <a:endParaRPr lang="en-US"/>
        </a:p>
      </dgm:t>
    </dgm:pt>
    <dgm:pt modelId="{E0E6F780-436D-5449-AD96-CC356DD1FA3B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GB" sz="2500" baseline="0" dirty="0"/>
            <a:t>What are some practical ways Social Work can incorporate an environmental sensitivity into its theory and practice? </a:t>
          </a:r>
        </a:p>
      </dgm:t>
    </dgm:pt>
    <dgm:pt modelId="{5CD2013F-2CF6-EE44-8F2A-45215E141F04}" type="parTrans" cxnId="{283F1AD4-F303-204C-9855-71877B6F7E9E}">
      <dgm:prSet/>
      <dgm:spPr/>
      <dgm:t>
        <a:bodyPr/>
        <a:lstStyle/>
        <a:p>
          <a:endParaRPr lang="en-US"/>
        </a:p>
      </dgm:t>
    </dgm:pt>
    <dgm:pt modelId="{873BDB10-B61A-AF41-8684-EE6700ACDDF7}" type="sibTrans" cxnId="{283F1AD4-F303-204C-9855-71877B6F7E9E}">
      <dgm:prSet/>
      <dgm:spPr/>
      <dgm:t>
        <a:bodyPr/>
        <a:lstStyle/>
        <a:p>
          <a:endParaRPr lang="en-US"/>
        </a:p>
      </dgm:t>
    </dgm:pt>
    <dgm:pt modelId="{C927E2DE-A108-7D46-B7DC-C107E2C0F963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GB" sz="2400" baseline="0" dirty="0"/>
            <a:t>How can this information inform theories of human development and how people are encountered and understood within Irish organisational Social Work settings, such as </a:t>
          </a:r>
          <a:r>
            <a:rPr lang="en-GB" sz="2400" baseline="0" dirty="0" err="1"/>
            <a:t>Tusla</a:t>
          </a:r>
          <a:r>
            <a:rPr lang="en-GB" sz="2400" baseline="0" dirty="0"/>
            <a:t>. </a:t>
          </a:r>
        </a:p>
      </dgm:t>
    </dgm:pt>
    <dgm:pt modelId="{52F4DEFF-DC3E-A046-9592-9E1AD9197E1E}" type="parTrans" cxnId="{7A10CFD5-FA5B-5141-A5E5-B3660E91A4EC}">
      <dgm:prSet/>
      <dgm:spPr/>
      <dgm:t>
        <a:bodyPr/>
        <a:lstStyle/>
        <a:p>
          <a:endParaRPr lang="en-US"/>
        </a:p>
      </dgm:t>
    </dgm:pt>
    <dgm:pt modelId="{53094281-14D5-D748-AA28-9E0AF7A5073E}" type="sibTrans" cxnId="{7A10CFD5-FA5B-5141-A5E5-B3660E91A4EC}">
      <dgm:prSet/>
      <dgm:spPr/>
      <dgm:t>
        <a:bodyPr/>
        <a:lstStyle/>
        <a:p>
          <a:endParaRPr lang="en-US"/>
        </a:p>
      </dgm:t>
    </dgm:pt>
    <dgm:pt modelId="{5829AF44-4F93-DF48-A206-4AF544B1F080}" type="pres">
      <dgm:prSet presAssocID="{6A5B0431-6877-ED42-B3D2-82B1B0AEAEF3}" presName="linear" presStyleCnt="0">
        <dgm:presLayoutVars>
          <dgm:dir/>
          <dgm:resizeHandles val="exact"/>
        </dgm:presLayoutVars>
      </dgm:prSet>
      <dgm:spPr/>
    </dgm:pt>
    <dgm:pt modelId="{A006A372-D4B1-294B-ADE6-874762B56EE6}" type="pres">
      <dgm:prSet presAssocID="{71DD871F-B327-F24F-8EAF-929B1E5E7344}" presName="comp" presStyleCnt="0"/>
      <dgm:spPr/>
    </dgm:pt>
    <dgm:pt modelId="{BD59BFDC-C467-A54D-A9DF-84ADF6BB240D}" type="pres">
      <dgm:prSet presAssocID="{71DD871F-B327-F24F-8EAF-929B1E5E7344}" presName="box" presStyleLbl="node1" presStyleIdx="0" presStyleCnt="4"/>
      <dgm:spPr/>
    </dgm:pt>
    <dgm:pt modelId="{52C234C7-E18E-1E4A-93B7-978B2FB2EC73}" type="pres">
      <dgm:prSet presAssocID="{71DD871F-B327-F24F-8EAF-929B1E5E7344}" presName="img" presStyleLbl="fgImgPlace1" presStyleIdx="0" presStyleCnt="4" custScaleX="2174" custScaleY="21094"/>
      <dgm:spPr/>
    </dgm:pt>
    <dgm:pt modelId="{CCD6188A-2CF1-D941-8F54-6AA248A81FF8}" type="pres">
      <dgm:prSet presAssocID="{71DD871F-B327-F24F-8EAF-929B1E5E7344}" presName="text" presStyleLbl="node1" presStyleIdx="0" presStyleCnt="4">
        <dgm:presLayoutVars>
          <dgm:bulletEnabled val="1"/>
        </dgm:presLayoutVars>
      </dgm:prSet>
      <dgm:spPr/>
    </dgm:pt>
    <dgm:pt modelId="{72A35384-0E20-BE43-8FE6-236115FA277A}" type="pres">
      <dgm:prSet presAssocID="{CA8A1219-0AAB-DA4D-B3C7-100C568BC764}" presName="spacer" presStyleCnt="0"/>
      <dgm:spPr/>
    </dgm:pt>
    <dgm:pt modelId="{C09A1554-7361-8E4B-A10F-A50EFCA6D9A0}" type="pres">
      <dgm:prSet presAssocID="{F28468B2-6785-4349-A44F-99C19A42D430}" presName="comp" presStyleCnt="0"/>
      <dgm:spPr/>
    </dgm:pt>
    <dgm:pt modelId="{39F50BCA-CB0E-C44D-BA5E-9BE25AC504F7}" type="pres">
      <dgm:prSet presAssocID="{F28468B2-6785-4349-A44F-99C19A42D430}" presName="box" presStyleLbl="node1" presStyleIdx="1" presStyleCnt="4" custLinFactNeighborX="9161" custLinFactNeighborY="-5071"/>
      <dgm:spPr/>
    </dgm:pt>
    <dgm:pt modelId="{136EA562-AD89-204B-98AC-460E192B4775}" type="pres">
      <dgm:prSet presAssocID="{F28468B2-6785-4349-A44F-99C19A42D430}" presName="img" presStyleLbl="fgImgPlace1" presStyleIdx="1" presStyleCnt="4" custFlipVert="0" custFlipHor="1" custScaleX="4772" custScaleY="12679"/>
      <dgm:spPr/>
    </dgm:pt>
    <dgm:pt modelId="{EAFC89DE-D15F-7A47-81DD-4E3061CD67A2}" type="pres">
      <dgm:prSet presAssocID="{F28468B2-6785-4349-A44F-99C19A42D430}" presName="text" presStyleLbl="node1" presStyleIdx="1" presStyleCnt="4">
        <dgm:presLayoutVars>
          <dgm:bulletEnabled val="1"/>
        </dgm:presLayoutVars>
      </dgm:prSet>
      <dgm:spPr/>
    </dgm:pt>
    <dgm:pt modelId="{C8E62152-C260-224C-8023-4454DB3004B9}" type="pres">
      <dgm:prSet presAssocID="{4E85C0B6-04C9-9449-80B6-3ACC9D3983A9}" presName="spacer" presStyleCnt="0"/>
      <dgm:spPr/>
    </dgm:pt>
    <dgm:pt modelId="{3D257691-0103-E44C-ADA2-A370A4E56E3E}" type="pres">
      <dgm:prSet presAssocID="{E0E6F780-436D-5449-AD96-CC356DD1FA3B}" presName="comp" presStyleCnt="0"/>
      <dgm:spPr/>
    </dgm:pt>
    <dgm:pt modelId="{CFA73E7D-C1B0-874C-9AB4-99422517D546}" type="pres">
      <dgm:prSet presAssocID="{E0E6F780-436D-5449-AD96-CC356DD1FA3B}" presName="box" presStyleLbl="node1" presStyleIdx="2" presStyleCnt="4"/>
      <dgm:spPr/>
    </dgm:pt>
    <dgm:pt modelId="{4AF1C8CF-BC67-D64D-8AE4-94C8EE93965A}" type="pres">
      <dgm:prSet presAssocID="{E0E6F780-436D-5449-AD96-CC356DD1FA3B}" presName="img" presStyleLbl="fgImgPlace1" presStyleIdx="2" presStyleCnt="4" custFlipVert="0" custFlipHor="0" custScaleX="2174" custScaleY="16291"/>
      <dgm:spPr/>
    </dgm:pt>
    <dgm:pt modelId="{1A7128E2-2FF2-C948-BC34-280FE8FAFD81}" type="pres">
      <dgm:prSet presAssocID="{E0E6F780-436D-5449-AD96-CC356DD1FA3B}" presName="text" presStyleLbl="node1" presStyleIdx="2" presStyleCnt="4">
        <dgm:presLayoutVars>
          <dgm:bulletEnabled val="1"/>
        </dgm:presLayoutVars>
      </dgm:prSet>
      <dgm:spPr/>
    </dgm:pt>
    <dgm:pt modelId="{8F6C5630-2211-3146-B5D9-2DDF5775F5C0}" type="pres">
      <dgm:prSet presAssocID="{873BDB10-B61A-AF41-8684-EE6700ACDDF7}" presName="spacer" presStyleCnt="0"/>
      <dgm:spPr/>
    </dgm:pt>
    <dgm:pt modelId="{DA0C1FC5-5FEB-7143-B822-BA152FDA3BF4}" type="pres">
      <dgm:prSet presAssocID="{C927E2DE-A108-7D46-B7DC-C107E2C0F963}" presName="comp" presStyleCnt="0"/>
      <dgm:spPr/>
    </dgm:pt>
    <dgm:pt modelId="{F1E695D5-7D0B-304A-B8B4-F6DA802CC981}" type="pres">
      <dgm:prSet presAssocID="{C927E2DE-A108-7D46-B7DC-C107E2C0F963}" presName="box" presStyleLbl="node1" presStyleIdx="3" presStyleCnt="4"/>
      <dgm:spPr/>
    </dgm:pt>
    <dgm:pt modelId="{BA27A5C7-8618-1A44-A863-FECC1BB33989}" type="pres">
      <dgm:prSet presAssocID="{C927E2DE-A108-7D46-B7DC-C107E2C0F963}" presName="img" presStyleLbl="fgImgPlace1" presStyleIdx="3" presStyleCnt="4" custScaleX="2174" custScaleY="5651"/>
      <dgm:spPr/>
    </dgm:pt>
    <dgm:pt modelId="{8CC6F7D8-EF7E-1946-A544-FFCF79AD9282}" type="pres">
      <dgm:prSet presAssocID="{C927E2DE-A108-7D46-B7DC-C107E2C0F963}" presName="text" presStyleLbl="node1" presStyleIdx="3" presStyleCnt="4">
        <dgm:presLayoutVars>
          <dgm:bulletEnabled val="1"/>
        </dgm:presLayoutVars>
      </dgm:prSet>
      <dgm:spPr/>
    </dgm:pt>
  </dgm:ptLst>
  <dgm:cxnLst>
    <dgm:cxn modelId="{BBAA3823-FDE5-BC4E-8946-8A753C5D6DC7}" type="presOf" srcId="{6A5B0431-6877-ED42-B3D2-82B1B0AEAEF3}" destId="{5829AF44-4F93-DF48-A206-4AF544B1F080}" srcOrd="0" destOrd="0" presId="urn:microsoft.com/office/officeart/2005/8/layout/vList4"/>
    <dgm:cxn modelId="{D3E56240-021F-7540-AC50-B82B29C82388}" srcId="{6A5B0431-6877-ED42-B3D2-82B1B0AEAEF3}" destId="{71DD871F-B327-F24F-8EAF-929B1E5E7344}" srcOrd="0" destOrd="0" parTransId="{313B7F58-60B3-0141-9B14-30D00C1E04A8}" sibTransId="{CA8A1219-0AAB-DA4D-B3C7-100C568BC764}"/>
    <dgm:cxn modelId="{C5388B7B-7CC3-9142-8935-1B0C8AA4E4B3}" srcId="{6A5B0431-6877-ED42-B3D2-82B1B0AEAEF3}" destId="{F28468B2-6785-4349-A44F-99C19A42D430}" srcOrd="1" destOrd="0" parTransId="{4E86FA08-712B-414B-8BCB-FFAA683DD8F6}" sibTransId="{4E85C0B6-04C9-9449-80B6-3ACC9D3983A9}"/>
    <dgm:cxn modelId="{959B1F83-FDC6-FA4A-9F31-8998F5349256}" type="presOf" srcId="{71DD871F-B327-F24F-8EAF-929B1E5E7344}" destId="{BD59BFDC-C467-A54D-A9DF-84ADF6BB240D}" srcOrd="0" destOrd="0" presId="urn:microsoft.com/office/officeart/2005/8/layout/vList4"/>
    <dgm:cxn modelId="{1E954699-152A-8D4F-872F-DF247943702D}" type="presOf" srcId="{F28468B2-6785-4349-A44F-99C19A42D430}" destId="{39F50BCA-CB0E-C44D-BA5E-9BE25AC504F7}" srcOrd="0" destOrd="0" presId="urn:microsoft.com/office/officeart/2005/8/layout/vList4"/>
    <dgm:cxn modelId="{58E2D2A5-2400-A444-8752-7402A6EF58E2}" type="presOf" srcId="{C927E2DE-A108-7D46-B7DC-C107E2C0F963}" destId="{F1E695D5-7D0B-304A-B8B4-F6DA802CC981}" srcOrd="0" destOrd="0" presId="urn:microsoft.com/office/officeart/2005/8/layout/vList4"/>
    <dgm:cxn modelId="{3586C9CF-E09D-6F40-92BA-E7A67AC33276}" type="presOf" srcId="{F28468B2-6785-4349-A44F-99C19A42D430}" destId="{EAFC89DE-D15F-7A47-81DD-4E3061CD67A2}" srcOrd="1" destOrd="0" presId="urn:microsoft.com/office/officeart/2005/8/layout/vList4"/>
    <dgm:cxn modelId="{283F1AD4-F303-204C-9855-71877B6F7E9E}" srcId="{6A5B0431-6877-ED42-B3D2-82B1B0AEAEF3}" destId="{E0E6F780-436D-5449-AD96-CC356DD1FA3B}" srcOrd="2" destOrd="0" parTransId="{5CD2013F-2CF6-EE44-8F2A-45215E141F04}" sibTransId="{873BDB10-B61A-AF41-8684-EE6700ACDDF7}"/>
    <dgm:cxn modelId="{6D106ED4-3079-D148-B862-322E1572B90D}" type="presOf" srcId="{C927E2DE-A108-7D46-B7DC-C107E2C0F963}" destId="{8CC6F7D8-EF7E-1946-A544-FFCF79AD9282}" srcOrd="1" destOrd="0" presId="urn:microsoft.com/office/officeart/2005/8/layout/vList4"/>
    <dgm:cxn modelId="{7A10CFD5-FA5B-5141-A5E5-B3660E91A4EC}" srcId="{6A5B0431-6877-ED42-B3D2-82B1B0AEAEF3}" destId="{C927E2DE-A108-7D46-B7DC-C107E2C0F963}" srcOrd="3" destOrd="0" parTransId="{52F4DEFF-DC3E-A046-9592-9E1AD9197E1E}" sibTransId="{53094281-14D5-D748-AA28-9E0AF7A5073E}"/>
    <dgm:cxn modelId="{DDA786EC-1412-5541-A3FC-74695E0FF314}" type="presOf" srcId="{E0E6F780-436D-5449-AD96-CC356DD1FA3B}" destId="{CFA73E7D-C1B0-874C-9AB4-99422517D546}" srcOrd="0" destOrd="0" presId="urn:microsoft.com/office/officeart/2005/8/layout/vList4"/>
    <dgm:cxn modelId="{40CAF2F0-A687-A24E-A4FB-62910D7831BE}" type="presOf" srcId="{71DD871F-B327-F24F-8EAF-929B1E5E7344}" destId="{CCD6188A-2CF1-D941-8F54-6AA248A81FF8}" srcOrd="1" destOrd="0" presId="urn:microsoft.com/office/officeart/2005/8/layout/vList4"/>
    <dgm:cxn modelId="{482E4DF8-2ED9-004A-8A4F-F526725E6649}" type="presOf" srcId="{E0E6F780-436D-5449-AD96-CC356DD1FA3B}" destId="{1A7128E2-2FF2-C948-BC34-280FE8FAFD81}" srcOrd="1" destOrd="0" presId="urn:microsoft.com/office/officeart/2005/8/layout/vList4"/>
    <dgm:cxn modelId="{DD37B613-1292-4E4E-9559-C5AE84E37FA9}" type="presParOf" srcId="{5829AF44-4F93-DF48-A206-4AF544B1F080}" destId="{A006A372-D4B1-294B-ADE6-874762B56EE6}" srcOrd="0" destOrd="0" presId="urn:microsoft.com/office/officeart/2005/8/layout/vList4"/>
    <dgm:cxn modelId="{EC678A8F-84D0-0F4C-80E4-9355B81E70A9}" type="presParOf" srcId="{A006A372-D4B1-294B-ADE6-874762B56EE6}" destId="{BD59BFDC-C467-A54D-A9DF-84ADF6BB240D}" srcOrd="0" destOrd="0" presId="urn:microsoft.com/office/officeart/2005/8/layout/vList4"/>
    <dgm:cxn modelId="{B107F323-F84F-B74C-B2FA-AF72E154DDAC}" type="presParOf" srcId="{A006A372-D4B1-294B-ADE6-874762B56EE6}" destId="{52C234C7-E18E-1E4A-93B7-978B2FB2EC73}" srcOrd="1" destOrd="0" presId="urn:microsoft.com/office/officeart/2005/8/layout/vList4"/>
    <dgm:cxn modelId="{1D06FDC6-FF09-E346-A98E-9F6FB2A83141}" type="presParOf" srcId="{A006A372-D4B1-294B-ADE6-874762B56EE6}" destId="{CCD6188A-2CF1-D941-8F54-6AA248A81FF8}" srcOrd="2" destOrd="0" presId="urn:microsoft.com/office/officeart/2005/8/layout/vList4"/>
    <dgm:cxn modelId="{0AFB0F0E-4CAA-0E4D-8D7E-E5C89F199C00}" type="presParOf" srcId="{5829AF44-4F93-DF48-A206-4AF544B1F080}" destId="{72A35384-0E20-BE43-8FE6-236115FA277A}" srcOrd="1" destOrd="0" presId="urn:microsoft.com/office/officeart/2005/8/layout/vList4"/>
    <dgm:cxn modelId="{6D5B42F2-C9EF-164C-9D21-F61013C81474}" type="presParOf" srcId="{5829AF44-4F93-DF48-A206-4AF544B1F080}" destId="{C09A1554-7361-8E4B-A10F-A50EFCA6D9A0}" srcOrd="2" destOrd="0" presId="urn:microsoft.com/office/officeart/2005/8/layout/vList4"/>
    <dgm:cxn modelId="{68A4D7F1-AC15-B446-BACC-5034BAF7AFEB}" type="presParOf" srcId="{C09A1554-7361-8E4B-A10F-A50EFCA6D9A0}" destId="{39F50BCA-CB0E-C44D-BA5E-9BE25AC504F7}" srcOrd="0" destOrd="0" presId="urn:microsoft.com/office/officeart/2005/8/layout/vList4"/>
    <dgm:cxn modelId="{D6204DDB-44F8-5A47-8E35-B30CEAE1BC7B}" type="presParOf" srcId="{C09A1554-7361-8E4B-A10F-A50EFCA6D9A0}" destId="{136EA562-AD89-204B-98AC-460E192B4775}" srcOrd="1" destOrd="0" presId="urn:microsoft.com/office/officeart/2005/8/layout/vList4"/>
    <dgm:cxn modelId="{AD9E3971-6D04-5040-9AD4-B88B78BFC56C}" type="presParOf" srcId="{C09A1554-7361-8E4B-A10F-A50EFCA6D9A0}" destId="{EAFC89DE-D15F-7A47-81DD-4E3061CD67A2}" srcOrd="2" destOrd="0" presId="urn:microsoft.com/office/officeart/2005/8/layout/vList4"/>
    <dgm:cxn modelId="{E51AFDE6-FC72-B640-B2C0-FCBB67C21507}" type="presParOf" srcId="{5829AF44-4F93-DF48-A206-4AF544B1F080}" destId="{C8E62152-C260-224C-8023-4454DB3004B9}" srcOrd="3" destOrd="0" presId="urn:microsoft.com/office/officeart/2005/8/layout/vList4"/>
    <dgm:cxn modelId="{B43ED2DA-72C9-D043-A97A-4E0B8BBA22AB}" type="presParOf" srcId="{5829AF44-4F93-DF48-A206-4AF544B1F080}" destId="{3D257691-0103-E44C-ADA2-A370A4E56E3E}" srcOrd="4" destOrd="0" presId="urn:microsoft.com/office/officeart/2005/8/layout/vList4"/>
    <dgm:cxn modelId="{8C5C18EB-EC20-F545-8DD4-1011A3E1A4DB}" type="presParOf" srcId="{3D257691-0103-E44C-ADA2-A370A4E56E3E}" destId="{CFA73E7D-C1B0-874C-9AB4-99422517D546}" srcOrd="0" destOrd="0" presId="urn:microsoft.com/office/officeart/2005/8/layout/vList4"/>
    <dgm:cxn modelId="{21DF8962-0743-BA41-952E-2F67FEEB35B8}" type="presParOf" srcId="{3D257691-0103-E44C-ADA2-A370A4E56E3E}" destId="{4AF1C8CF-BC67-D64D-8AE4-94C8EE93965A}" srcOrd="1" destOrd="0" presId="urn:microsoft.com/office/officeart/2005/8/layout/vList4"/>
    <dgm:cxn modelId="{01CC0507-C61F-6143-B971-DBB2A7D1A8F5}" type="presParOf" srcId="{3D257691-0103-E44C-ADA2-A370A4E56E3E}" destId="{1A7128E2-2FF2-C948-BC34-280FE8FAFD81}" srcOrd="2" destOrd="0" presId="urn:microsoft.com/office/officeart/2005/8/layout/vList4"/>
    <dgm:cxn modelId="{E20338A4-9F62-B945-95E1-FB61C2661EEE}" type="presParOf" srcId="{5829AF44-4F93-DF48-A206-4AF544B1F080}" destId="{8F6C5630-2211-3146-B5D9-2DDF5775F5C0}" srcOrd="5" destOrd="0" presId="urn:microsoft.com/office/officeart/2005/8/layout/vList4"/>
    <dgm:cxn modelId="{CE4B936A-256F-1042-878A-E05B1B512CDD}" type="presParOf" srcId="{5829AF44-4F93-DF48-A206-4AF544B1F080}" destId="{DA0C1FC5-5FEB-7143-B822-BA152FDA3BF4}" srcOrd="6" destOrd="0" presId="urn:microsoft.com/office/officeart/2005/8/layout/vList4"/>
    <dgm:cxn modelId="{65243A1E-266B-CC4C-8784-A7641A5FAC42}" type="presParOf" srcId="{DA0C1FC5-5FEB-7143-B822-BA152FDA3BF4}" destId="{F1E695D5-7D0B-304A-B8B4-F6DA802CC981}" srcOrd="0" destOrd="0" presId="urn:microsoft.com/office/officeart/2005/8/layout/vList4"/>
    <dgm:cxn modelId="{A04EBEFA-6FE4-D847-AAE8-1E5BCBD8109F}" type="presParOf" srcId="{DA0C1FC5-5FEB-7143-B822-BA152FDA3BF4}" destId="{BA27A5C7-8618-1A44-A863-FECC1BB33989}" srcOrd="1" destOrd="0" presId="urn:microsoft.com/office/officeart/2005/8/layout/vList4"/>
    <dgm:cxn modelId="{D67AD3AB-BD50-044E-9831-9F0ED0293C38}" type="presParOf" srcId="{DA0C1FC5-5FEB-7143-B822-BA152FDA3BF4}" destId="{8CC6F7D8-EF7E-1946-A544-FFCF79AD928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B5F7E6-0A00-4B47-B234-BADAC9DBE555}" type="doc">
      <dgm:prSet loTypeId="urn:microsoft.com/office/officeart/2005/8/layout/pyramid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EA7EFD-F40E-6440-B2E1-AE33BDB13C3D}">
      <dgm:prSet/>
      <dgm:spPr>
        <a:gradFill rotWithShape="0">
          <a:gsLst>
            <a:gs pos="0">
              <a:schemeClr val="accent3">
                <a:lumMod val="0"/>
                <a:lumOff val="100000"/>
                <a:alpha val="38000"/>
              </a:schemeClr>
            </a:gs>
            <a:gs pos="27000">
              <a:schemeClr val="accent3">
                <a:lumMod val="0"/>
                <a:lumOff val="100000"/>
              </a:schemeClr>
            </a:gs>
            <a:gs pos="74000">
              <a:schemeClr val="accent3">
                <a:lumMod val="88000"/>
                <a:alpha val="66000"/>
              </a:schemeClr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r>
            <a:rPr lang="en-US" dirty="0"/>
            <a:t>Human Development </a:t>
          </a:r>
          <a:endParaRPr lang="en-GB" dirty="0"/>
        </a:p>
      </dgm:t>
    </dgm:pt>
    <dgm:pt modelId="{3B3409D9-7B91-7A45-B876-D2A86B15247F}" type="parTrans" cxnId="{0197BA92-5F02-1C44-B2BD-2D559C11DCCF}">
      <dgm:prSet/>
      <dgm:spPr/>
      <dgm:t>
        <a:bodyPr/>
        <a:lstStyle/>
        <a:p>
          <a:endParaRPr lang="en-US"/>
        </a:p>
      </dgm:t>
    </dgm:pt>
    <dgm:pt modelId="{85DDBBD8-DE93-6D4E-A5FC-7C65359EF609}" type="sibTrans" cxnId="{0197BA92-5F02-1C44-B2BD-2D559C11DCCF}">
      <dgm:prSet/>
      <dgm:spPr/>
      <dgm:t>
        <a:bodyPr/>
        <a:lstStyle/>
        <a:p>
          <a:endParaRPr lang="en-US"/>
        </a:p>
      </dgm:t>
    </dgm:pt>
    <dgm:pt modelId="{3D076D14-FAE7-4F40-AFEE-2DCC2D1EBD37}">
      <dgm:prSet/>
      <dgm:spPr>
        <a:gradFill rotWithShape="0">
          <a:gsLst>
            <a:gs pos="0">
              <a:schemeClr val="accent3">
                <a:lumMod val="0"/>
                <a:lumOff val="100000"/>
                <a:alpha val="38000"/>
              </a:schemeClr>
            </a:gs>
            <a:gs pos="41000">
              <a:schemeClr val="accent3">
                <a:lumMod val="0"/>
                <a:lumOff val="100000"/>
              </a:schemeClr>
            </a:gs>
            <a:gs pos="74000">
              <a:schemeClr val="accent3">
                <a:lumMod val="88000"/>
                <a:alpha val="66000"/>
              </a:schemeClr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r>
            <a:rPr lang="en-US"/>
            <a:t>Connection and meaning</a:t>
          </a:r>
          <a:endParaRPr lang="en-GB"/>
        </a:p>
      </dgm:t>
    </dgm:pt>
    <dgm:pt modelId="{F2A61D69-85D1-9044-9010-E1F8F144E177}" type="parTrans" cxnId="{17292A99-18DD-F049-B1D0-16A838F23E43}">
      <dgm:prSet/>
      <dgm:spPr/>
      <dgm:t>
        <a:bodyPr/>
        <a:lstStyle/>
        <a:p>
          <a:endParaRPr lang="en-US"/>
        </a:p>
      </dgm:t>
    </dgm:pt>
    <dgm:pt modelId="{AC207A89-FCF7-9242-B7BD-78C96A3F12D6}" type="sibTrans" cxnId="{17292A99-18DD-F049-B1D0-16A838F23E43}">
      <dgm:prSet/>
      <dgm:spPr/>
      <dgm:t>
        <a:bodyPr/>
        <a:lstStyle/>
        <a:p>
          <a:endParaRPr lang="en-US"/>
        </a:p>
      </dgm:t>
    </dgm:pt>
    <dgm:pt modelId="{4DAAE38D-E86B-F443-939F-2F6316E01244}">
      <dgm:prSet/>
      <dgm:spPr>
        <a:gradFill rotWithShape="0">
          <a:gsLst>
            <a:gs pos="0">
              <a:schemeClr val="accent3">
                <a:lumMod val="0"/>
                <a:lumOff val="100000"/>
                <a:alpha val="38000"/>
              </a:schemeClr>
            </a:gs>
            <a:gs pos="37000">
              <a:schemeClr val="accent3">
                <a:lumMod val="0"/>
                <a:lumOff val="100000"/>
              </a:schemeClr>
            </a:gs>
            <a:gs pos="74000">
              <a:schemeClr val="accent3">
                <a:lumMod val="88000"/>
                <a:alpha val="66000"/>
              </a:schemeClr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r>
            <a:rPr lang="en-US" dirty="0"/>
            <a:t>Future education of social workers in universities/colleges.</a:t>
          </a:r>
          <a:endParaRPr lang="en-GB" dirty="0"/>
        </a:p>
      </dgm:t>
    </dgm:pt>
    <dgm:pt modelId="{D81D23B6-9E24-7B43-ACB1-E7572F39846A}" type="parTrans" cxnId="{913702E6-DF8A-2B4F-A76E-1466A1A8B6E7}">
      <dgm:prSet/>
      <dgm:spPr/>
      <dgm:t>
        <a:bodyPr/>
        <a:lstStyle/>
        <a:p>
          <a:endParaRPr lang="en-US"/>
        </a:p>
      </dgm:t>
    </dgm:pt>
    <dgm:pt modelId="{D7CB2E98-A91E-DB4A-BB0D-849F8A34BA0F}" type="sibTrans" cxnId="{913702E6-DF8A-2B4F-A76E-1466A1A8B6E7}">
      <dgm:prSet/>
      <dgm:spPr/>
      <dgm:t>
        <a:bodyPr/>
        <a:lstStyle/>
        <a:p>
          <a:endParaRPr lang="en-US"/>
        </a:p>
      </dgm:t>
    </dgm:pt>
    <dgm:pt modelId="{B31F9C4C-836A-2C40-9F12-8A7E5F036568}">
      <dgm:prSet/>
      <dgm:spPr>
        <a:gradFill rotWithShape="0">
          <a:gsLst>
            <a:gs pos="0">
              <a:schemeClr val="accent3">
                <a:lumMod val="0"/>
                <a:lumOff val="100000"/>
                <a:alpha val="38000"/>
              </a:schemeClr>
            </a:gs>
            <a:gs pos="28000">
              <a:schemeClr val="accent3">
                <a:lumMod val="0"/>
                <a:lumOff val="100000"/>
              </a:schemeClr>
            </a:gs>
            <a:gs pos="74000">
              <a:schemeClr val="accent3">
                <a:lumMod val="88000"/>
                <a:alpha val="66000"/>
              </a:schemeClr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r>
            <a:rPr lang="en-US"/>
            <a:t>Inequality</a:t>
          </a:r>
          <a:endParaRPr lang="en-GB"/>
        </a:p>
      </dgm:t>
    </dgm:pt>
    <dgm:pt modelId="{01C3DD1C-C43D-1648-BB65-163BBF1B9083}" type="parTrans" cxnId="{3DA347AB-FD96-0840-A444-49FDE795745E}">
      <dgm:prSet/>
      <dgm:spPr/>
      <dgm:t>
        <a:bodyPr/>
        <a:lstStyle/>
        <a:p>
          <a:endParaRPr lang="en-US"/>
        </a:p>
      </dgm:t>
    </dgm:pt>
    <dgm:pt modelId="{81C95AB6-70AE-BE4B-B3CC-CC7E60DEA2B6}" type="sibTrans" cxnId="{3DA347AB-FD96-0840-A444-49FDE795745E}">
      <dgm:prSet/>
      <dgm:spPr/>
      <dgm:t>
        <a:bodyPr/>
        <a:lstStyle/>
        <a:p>
          <a:endParaRPr lang="en-US"/>
        </a:p>
      </dgm:t>
    </dgm:pt>
    <dgm:pt modelId="{6C805F32-1EF5-AE4A-B286-BC6797A7D449}" type="pres">
      <dgm:prSet presAssocID="{3EB5F7E6-0A00-4B47-B234-BADAC9DBE555}" presName="Name0" presStyleCnt="0">
        <dgm:presLayoutVars>
          <dgm:dir/>
          <dgm:animLvl val="lvl"/>
          <dgm:resizeHandles val="exact"/>
        </dgm:presLayoutVars>
      </dgm:prSet>
      <dgm:spPr/>
    </dgm:pt>
    <dgm:pt modelId="{D7D6EA59-6F44-7F49-AB31-A4DB073B5AF5}" type="pres">
      <dgm:prSet presAssocID="{6AEA7EFD-F40E-6440-B2E1-AE33BDB13C3D}" presName="Name8" presStyleCnt="0"/>
      <dgm:spPr/>
    </dgm:pt>
    <dgm:pt modelId="{9486973C-5130-414F-8C80-95EC41D1C6BA}" type="pres">
      <dgm:prSet presAssocID="{6AEA7EFD-F40E-6440-B2E1-AE33BDB13C3D}" presName="level" presStyleLbl="node1" presStyleIdx="0" presStyleCnt="4">
        <dgm:presLayoutVars>
          <dgm:chMax val="1"/>
          <dgm:bulletEnabled val="1"/>
        </dgm:presLayoutVars>
      </dgm:prSet>
      <dgm:spPr/>
    </dgm:pt>
    <dgm:pt modelId="{B974A06B-2B0B-7041-8947-6966C849649D}" type="pres">
      <dgm:prSet presAssocID="{6AEA7EFD-F40E-6440-B2E1-AE33BDB13C3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96CEDF7-09E9-E341-B45D-04D067C2BC94}" type="pres">
      <dgm:prSet presAssocID="{3D076D14-FAE7-4F40-AFEE-2DCC2D1EBD37}" presName="Name8" presStyleCnt="0"/>
      <dgm:spPr/>
    </dgm:pt>
    <dgm:pt modelId="{01DFC434-F3A8-DC41-A54F-35B2F44863CC}" type="pres">
      <dgm:prSet presAssocID="{3D076D14-FAE7-4F40-AFEE-2DCC2D1EBD37}" presName="level" presStyleLbl="node1" presStyleIdx="1" presStyleCnt="4">
        <dgm:presLayoutVars>
          <dgm:chMax val="1"/>
          <dgm:bulletEnabled val="1"/>
        </dgm:presLayoutVars>
      </dgm:prSet>
      <dgm:spPr/>
    </dgm:pt>
    <dgm:pt modelId="{CA26CFED-9221-3E4B-B203-F7E3D62A0D89}" type="pres">
      <dgm:prSet presAssocID="{3D076D14-FAE7-4F40-AFEE-2DCC2D1EBD3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AC7FB11-1510-E84F-A72B-62E0381C17C0}" type="pres">
      <dgm:prSet presAssocID="{4DAAE38D-E86B-F443-939F-2F6316E01244}" presName="Name8" presStyleCnt="0"/>
      <dgm:spPr/>
    </dgm:pt>
    <dgm:pt modelId="{8E5D9123-EF7B-6941-8499-59569A740C16}" type="pres">
      <dgm:prSet presAssocID="{4DAAE38D-E86B-F443-939F-2F6316E01244}" presName="level" presStyleLbl="node1" presStyleIdx="2" presStyleCnt="4">
        <dgm:presLayoutVars>
          <dgm:chMax val="1"/>
          <dgm:bulletEnabled val="1"/>
        </dgm:presLayoutVars>
      </dgm:prSet>
      <dgm:spPr/>
    </dgm:pt>
    <dgm:pt modelId="{85343DC3-8A8C-7340-9923-1B9FC6F3CE41}" type="pres">
      <dgm:prSet presAssocID="{4DAAE38D-E86B-F443-939F-2F6316E0124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22D3A07-76FB-DC48-90D8-82F5A7C0F7A9}" type="pres">
      <dgm:prSet presAssocID="{B31F9C4C-836A-2C40-9F12-8A7E5F036568}" presName="Name8" presStyleCnt="0"/>
      <dgm:spPr/>
    </dgm:pt>
    <dgm:pt modelId="{7D5B981B-810A-F34F-BFAA-6349475B83F0}" type="pres">
      <dgm:prSet presAssocID="{B31F9C4C-836A-2C40-9F12-8A7E5F036568}" presName="level" presStyleLbl="node1" presStyleIdx="3" presStyleCnt="4">
        <dgm:presLayoutVars>
          <dgm:chMax val="1"/>
          <dgm:bulletEnabled val="1"/>
        </dgm:presLayoutVars>
      </dgm:prSet>
      <dgm:spPr/>
    </dgm:pt>
    <dgm:pt modelId="{D4603B77-1461-CA49-900B-99DB8DE510AC}" type="pres">
      <dgm:prSet presAssocID="{B31F9C4C-836A-2C40-9F12-8A7E5F03656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5F3BC702-80CC-6E4B-B62E-52C56A220959}" type="presOf" srcId="{3D076D14-FAE7-4F40-AFEE-2DCC2D1EBD37}" destId="{CA26CFED-9221-3E4B-B203-F7E3D62A0D89}" srcOrd="1" destOrd="0" presId="urn:microsoft.com/office/officeart/2005/8/layout/pyramid1"/>
    <dgm:cxn modelId="{7F490C19-3D58-4947-BC4D-16D33549B8FF}" type="presOf" srcId="{4DAAE38D-E86B-F443-939F-2F6316E01244}" destId="{8E5D9123-EF7B-6941-8499-59569A740C16}" srcOrd="0" destOrd="0" presId="urn:microsoft.com/office/officeart/2005/8/layout/pyramid1"/>
    <dgm:cxn modelId="{D960DD19-5F1A-E74F-91A5-F808AE8166AB}" type="presOf" srcId="{3D076D14-FAE7-4F40-AFEE-2DCC2D1EBD37}" destId="{01DFC434-F3A8-DC41-A54F-35B2F44863CC}" srcOrd="0" destOrd="0" presId="urn:microsoft.com/office/officeart/2005/8/layout/pyramid1"/>
    <dgm:cxn modelId="{80591220-06DB-1A44-BC3D-C3386B51E8B0}" type="presOf" srcId="{B31F9C4C-836A-2C40-9F12-8A7E5F036568}" destId="{D4603B77-1461-CA49-900B-99DB8DE510AC}" srcOrd="1" destOrd="0" presId="urn:microsoft.com/office/officeart/2005/8/layout/pyramid1"/>
    <dgm:cxn modelId="{1815EE69-FED7-8649-8764-A82A75BA43BD}" type="presOf" srcId="{6AEA7EFD-F40E-6440-B2E1-AE33BDB13C3D}" destId="{9486973C-5130-414F-8C80-95EC41D1C6BA}" srcOrd="0" destOrd="0" presId="urn:microsoft.com/office/officeart/2005/8/layout/pyramid1"/>
    <dgm:cxn modelId="{DCD82C52-8D43-8E49-84E9-D2C17C5775AB}" type="presOf" srcId="{4DAAE38D-E86B-F443-939F-2F6316E01244}" destId="{85343DC3-8A8C-7340-9923-1B9FC6F3CE41}" srcOrd="1" destOrd="0" presId="urn:microsoft.com/office/officeart/2005/8/layout/pyramid1"/>
    <dgm:cxn modelId="{06D99775-A64B-CB4B-96B8-FEB83D5DE728}" type="presOf" srcId="{B31F9C4C-836A-2C40-9F12-8A7E5F036568}" destId="{7D5B981B-810A-F34F-BFAA-6349475B83F0}" srcOrd="0" destOrd="0" presId="urn:microsoft.com/office/officeart/2005/8/layout/pyramid1"/>
    <dgm:cxn modelId="{0197BA92-5F02-1C44-B2BD-2D559C11DCCF}" srcId="{3EB5F7E6-0A00-4B47-B234-BADAC9DBE555}" destId="{6AEA7EFD-F40E-6440-B2E1-AE33BDB13C3D}" srcOrd="0" destOrd="0" parTransId="{3B3409D9-7B91-7A45-B876-D2A86B15247F}" sibTransId="{85DDBBD8-DE93-6D4E-A5FC-7C65359EF609}"/>
    <dgm:cxn modelId="{17292A99-18DD-F049-B1D0-16A838F23E43}" srcId="{3EB5F7E6-0A00-4B47-B234-BADAC9DBE555}" destId="{3D076D14-FAE7-4F40-AFEE-2DCC2D1EBD37}" srcOrd="1" destOrd="0" parTransId="{F2A61D69-85D1-9044-9010-E1F8F144E177}" sibTransId="{AC207A89-FCF7-9242-B7BD-78C96A3F12D6}"/>
    <dgm:cxn modelId="{3DA347AB-FD96-0840-A444-49FDE795745E}" srcId="{3EB5F7E6-0A00-4B47-B234-BADAC9DBE555}" destId="{B31F9C4C-836A-2C40-9F12-8A7E5F036568}" srcOrd="3" destOrd="0" parTransId="{01C3DD1C-C43D-1648-BB65-163BBF1B9083}" sibTransId="{81C95AB6-70AE-BE4B-B3CC-CC7E60DEA2B6}"/>
    <dgm:cxn modelId="{D786DCB7-8B0F-9147-BC94-A354676F53B1}" type="presOf" srcId="{6AEA7EFD-F40E-6440-B2E1-AE33BDB13C3D}" destId="{B974A06B-2B0B-7041-8947-6966C849649D}" srcOrd="1" destOrd="0" presId="urn:microsoft.com/office/officeart/2005/8/layout/pyramid1"/>
    <dgm:cxn modelId="{9EF883DE-BD28-8747-B040-D43B2BDF76BE}" type="presOf" srcId="{3EB5F7E6-0A00-4B47-B234-BADAC9DBE555}" destId="{6C805F32-1EF5-AE4A-B286-BC6797A7D449}" srcOrd="0" destOrd="0" presId="urn:microsoft.com/office/officeart/2005/8/layout/pyramid1"/>
    <dgm:cxn modelId="{913702E6-DF8A-2B4F-A76E-1466A1A8B6E7}" srcId="{3EB5F7E6-0A00-4B47-B234-BADAC9DBE555}" destId="{4DAAE38D-E86B-F443-939F-2F6316E01244}" srcOrd="2" destOrd="0" parTransId="{D81D23B6-9E24-7B43-ACB1-E7572F39846A}" sibTransId="{D7CB2E98-A91E-DB4A-BB0D-849F8A34BA0F}"/>
    <dgm:cxn modelId="{1EB6484A-BB8D-3544-80F8-73D6FFC16627}" type="presParOf" srcId="{6C805F32-1EF5-AE4A-B286-BC6797A7D449}" destId="{D7D6EA59-6F44-7F49-AB31-A4DB073B5AF5}" srcOrd="0" destOrd="0" presId="urn:microsoft.com/office/officeart/2005/8/layout/pyramid1"/>
    <dgm:cxn modelId="{BF9C12EA-43EE-B24B-9DC3-2A4A8918936C}" type="presParOf" srcId="{D7D6EA59-6F44-7F49-AB31-A4DB073B5AF5}" destId="{9486973C-5130-414F-8C80-95EC41D1C6BA}" srcOrd="0" destOrd="0" presId="urn:microsoft.com/office/officeart/2005/8/layout/pyramid1"/>
    <dgm:cxn modelId="{A56899F2-CC22-C34E-9E03-4888B6EB5BC4}" type="presParOf" srcId="{D7D6EA59-6F44-7F49-AB31-A4DB073B5AF5}" destId="{B974A06B-2B0B-7041-8947-6966C849649D}" srcOrd="1" destOrd="0" presId="urn:microsoft.com/office/officeart/2005/8/layout/pyramid1"/>
    <dgm:cxn modelId="{99A12ACC-0187-454D-9BAE-8E8761397B3B}" type="presParOf" srcId="{6C805F32-1EF5-AE4A-B286-BC6797A7D449}" destId="{E96CEDF7-09E9-E341-B45D-04D067C2BC94}" srcOrd="1" destOrd="0" presId="urn:microsoft.com/office/officeart/2005/8/layout/pyramid1"/>
    <dgm:cxn modelId="{734C0125-4E9E-3348-BCE7-3429B64F4DE4}" type="presParOf" srcId="{E96CEDF7-09E9-E341-B45D-04D067C2BC94}" destId="{01DFC434-F3A8-DC41-A54F-35B2F44863CC}" srcOrd="0" destOrd="0" presId="urn:microsoft.com/office/officeart/2005/8/layout/pyramid1"/>
    <dgm:cxn modelId="{827A2BA4-269E-CD4A-8289-0CD2CF8FD548}" type="presParOf" srcId="{E96CEDF7-09E9-E341-B45D-04D067C2BC94}" destId="{CA26CFED-9221-3E4B-B203-F7E3D62A0D89}" srcOrd="1" destOrd="0" presId="urn:microsoft.com/office/officeart/2005/8/layout/pyramid1"/>
    <dgm:cxn modelId="{73FBE96F-A4A5-B349-920A-C96521469E02}" type="presParOf" srcId="{6C805F32-1EF5-AE4A-B286-BC6797A7D449}" destId="{FAC7FB11-1510-E84F-A72B-62E0381C17C0}" srcOrd="2" destOrd="0" presId="urn:microsoft.com/office/officeart/2005/8/layout/pyramid1"/>
    <dgm:cxn modelId="{1E4C3841-640E-BE4D-B70B-7A124347114D}" type="presParOf" srcId="{FAC7FB11-1510-E84F-A72B-62E0381C17C0}" destId="{8E5D9123-EF7B-6941-8499-59569A740C16}" srcOrd="0" destOrd="0" presId="urn:microsoft.com/office/officeart/2005/8/layout/pyramid1"/>
    <dgm:cxn modelId="{B3788930-E9FE-1C4D-98E2-48C8B0FAE98C}" type="presParOf" srcId="{FAC7FB11-1510-E84F-A72B-62E0381C17C0}" destId="{85343DC3-8A8C-7340-9923-1B9FC6F3CE41}" srcOrd="1" destOrd="0" presId="urn:microsoft.com/office/officeart/2005/8/layout/pyramid1"/>
    <dgm:cxn modelId="{8EB16BB0-D129-874B-A3A2-E038EE673411}" type="presParOf" srcId="{6C805F32-1EF5-AE4A-B286-BC6797A7D449}" destId="{F22D3A07-76FB-DC48-90D8-82F5A7C0F7A9}" srcOrd="3" destOrd="0" presId="urn:microsoft.com/office/officeart/2005/8/layout/pyramid1"/>
    <dgm:cxn modelId="{173C75ED-DE86-A64D-8E1E-30BF696259F3}" type="presParOf" srcId="{F22D3A07-76FB-DC48-90D8-82F5A7C0F7A9}" destId="{7D5B981B-810A-F34F-BFAA-6349475B83F0}" srcOrd="0" destOrd="0" presId="urn:microsoft.com/office/officeart/2005/8/layout/pyramid1"/>
    <dgm:cxn modelId="{EA8B4123-1CD7-C248-BA52-5E3D691B5F82}" type="presParOf" srcId="{F22D3A07-76FB-DC48-90D8-82F5A7C0F7A9}" destId="{D4603B77-1461-CA49-900B-99DB8DE510AC}" srcOrd="1" destOrd="0" presId="urn:microsoft.com/office/officeart/2005/8/layout/pyramid1"/>
  </dgm:cxnLst>
  <dgm:bg>
    <a:blipFill>
      <a:blip xmlns:r="http://schemas.openxmlformats.org/officeDocument/2006/relationships" r:embed="rId1"/>
      <a:stretch>
        <a:fillRect t="-56000" b="-56000"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8CB253-00B9-E248-BBFA-0F2F9F684A4F}" type="doc">
      <dgm:prSet loTypeId="urn:microsoft.com/office/officeart/2009/layout/ReverseList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F3EC1E-07EB-8A4E-B44B-DAD6AB15AE63}">
      <dgm:prSet phldrT="[Text]" phldr="1"/>
      <dgm:spPr/>
      <dgm:t>
        <a:bodyPr/>
        <a:lstStyle/>
        <a:p>
          <a:endParaRPr lang="en-US" sz="1800" dirty="0"/>
        </a:p>
      </dgm:t>
    </dgm:pt>
    <dgm:pt modelId="{0CE2E8A8-1C7E-D64A-A434-41239C1EFBCA}" type="parTrans" cxnId="{790A4984-E03D-064D-8685-C71A4E8EE659}">
      <dgm:prSet/>
      <dgm:spPr/>
      <dgm:t>
        <a:bodyPr/>
        <a:lstStyle/>
        <a:p>
          <a:endParaRPr lang="en-US"/>
        </a:p>
      </dgm:t>
    </dgm:pt>
    <dgm:pt modelId="{09831F97-627E-074A-88F9-E7BA9E76C74F}" type="sibTrans" cxnId="{790A4984-E03D-064D-8685-C71A4E8EE659}">
      <dgm:prSet/>
      <dgm:spPr/>
      <dgm:t>
        <a:bodyPr/>
        <a:lstStyle/>
        <a:p>
          <a:endParaRPr lang="en-US"/>
        </a:p>
      </dgm:t>
    </dgm:pt>
    <dgm:pt modelId="{90215889-B82C-814F-AFA2-660C671461DB}">
      <dgm:prSet phldrT="[Text]" custT="1"/>
      <dgm:spPr/>
      <dgm:t>
        <a:bodyPr/>
        <a:lstStyle/>
        <a:p>
          <a:r>
            <a:rPr lang="en-US" sz="2000" baseline="0" dirty="0"/>
            <a:t>Qualitative narrative literature review </a:t>
          </a:r>
        </a:p>
      </dgm:t>
    </dgm:pt>
    <dgm:pt modelId="{339B1BF8-0662-9A4A-8BD8-CD871FFA5ECA}" type="parTrans" cxnId="{614A076B-9F78-4247-8B04-C9F526FA92B7}">
      <dgm:prSet/>
      <dgm:spPr/>
      <dgm:t>
        <a:bodyPr/>
        <a:lstStyle/>
        <a:p>
          <a:endParaRPr lang="en-US"/>
        </a:p>
      </dgm:t>
    </dgm:pt>
    <dgm:pt modelId="{F6AC12F3-62CB-614A-81FA-E471029827CC}" type="sibTrans" cxnId="{614A076B-9F78-4247-8B04-C9F526FA92B7}">
      <dgm:prSet/>
      <dgm:spPr/>
      <dgm:t>
        <a:bodyPr/>
        <a:lstStyle/>
        <a:p>
          <a:endParaRPr lang="en-US"/>
        </a:p>
      </dgm:t>
    </dgm:pt>
    <dgm:pt modelId="{88737F74-D4E6-C940-82B2-C39231A50DF9}">
      <dgm:prSet phldrT="[Text]" custT="1"/>
      <dgm:spPr/>
      <dgm:t>
        <a:bodyPr/>
        <a:lstStyle/>
        <a:p>
          <a:r>
            <a:rPr lang="en-GB" sz="1700" baseline="0" dirty="0"/>
            <a:t>The philosophical underpinnings = </a:t>
          </a:r>
          <a:r>
            <a:rPr lang="en-US" sz="1700" baseline="0" dirty="0"/>
            <a:t>hermeneutic phenomenology, and of particular influence was the philosopher Martin Heidegger</a:t>
          </a:r>
          <a:r>
            <a:rPr lang="en-US" sz="1700" dirty="0"/>
            <a:t>. </a:t>
          </a:r>
        </a:p>
      </dgm:t>
    </dgm:pt>
    <dgm:pt modelId="{633E9FA9-A90F-4B48-A51B-4F334972A433}" type="parTrans" cxnId="{34CDB5D6-532B-5F4C-881D-390F9FD0D80B}">
      <dgm:prSet/>
      <dgm:spPr/>
      <dgm:t>
        <a:bodyPr/>
        <a:lstStyle/>
        <a:p>
          <a:endParaRPr lang="en-US"/>
        </a:p>
      </dgm:t>
    </dgm:pt>
    <dgm:pt modelId="{027BA288-185F-8142-8035-085923DEB9BC}" type="sibTrans" cxnId="{34CDB5D6-532B-5F4C-881D-390F9FD0D80B}">
      <dgm:prSet/>
      <dgm:spPr/>
      <dgm:t>
        <a:bodyPr/>
        <a:lstStyle/>
        <a:p>
          <a:endParaRPr lang="en-US"/>
        </a:p>
      </dgm:t>
    </dgm:pt>
    <dgm:pt modelId="{423484E6-EA17-894F-8DDA-7E6D6063252D}" type="pres">
      <dgm:prSet presAssocID="{3D8CB253-00B9-E248-BBFA-0F2F9F684A4F}" presName="Name0" presStyleCnt="0">
        <dgm:presLayoutVars>
          <dgm:chMax val="2"/>
          <dgm:chPref val="2"/>
          <dgm:animLvl val="lvl"/>
        </dgm:presLayoutVars>
      </dgm:prSet>
      <dgm:spPr/>
    </dgm:pt>
    <dgm:pt modelId="{0767DE0E-CBD7-E44F-A491-6409C3C0765B}" type="pres">
      <dgm:prSet presAssocID="{3D8CB253-00B9-E248-BBFA-0F2F9F684A4F}" presName="LeftText" presStyleLbl="revTx" presStyleIdx="0" presStyleCnt="0">
        <dgm:presLayoutVars>
          <dgm:bulletEnabled val="1"/>
        </dgm:presLayoutVars>
      </dgm:prSet>
      <dgm:spPr/>
    </dgm:pt>
    <dgm:pt modelId="{7BE84697-115F-4F4A-8DA4-8E8E9C2FCA0A}" type="pres">
      <dgm:prSet presAssocID="{3D8CB253-00B9-E248-BBFA-0F2F9F684A4F}" presName="LeftNode" presStyleLbl="bgImgPlace1" presStyleIdx="0" presStyleCnt="2">
        <dgm:presLayoutVars>
          <dgm:chMax val="2"/>
          <dgm:chPref val="2"/>
        </dgm:presLayoutVars>
      </dgm:prSet>
      <dgm:spPr/>
    </dgm:pt>
    <dgm:pt modelId="{41DA5602-C24F-5146-9253-5629D7EF4B13}" type="pres">
      <dgm:prSet presAssocID="{3D8CB253-00B9-E248-BBFA-0F2F9F684A4F}" presName="RightText" presStyleLbl="revTx" presStyleIdx="0" presStyleCnt="0">
        <dgm:presLayoutVars>
          <dgm:bulletEnabled val="1"/>
        </dgm:presLayoutVars>
      </dgm:prSet>
      <dgm:spPr/>
    </dgm:pt>
    <dgm:pt modelId="{B145FF32-1788-2349-97C6-59FF8AD7C8D0}" type="pres">
      <dgm:prSet presAssocID="{3D8CB253-00B9-E248-BBFA-0F2F9F684A4F}" presName="RightNode" presStyleLbl="bgImgPlace1" presStyleIdx="1" presStyleCnt="2">
        <dgm:presLayoutVars>
          <dgm:chMax val="0"/>
          <dgm:chPref val="0"/>
        </dgm:presLayoutVars>
      </dgm:prSet>
      <dgm:spPr/>
    </dgm:pt>
    <dgm:pt modelId="{6CBC0395-B217-0C40-B763-1A1B9ECC0F7A}" type="pres">
      <dgm:prSet presAssocID="{3D8CB253-00B9-E248-BBFA-0F2F9F684A4F}" presName="TopArrow" presStyleLbl="node1" presStyleIdx="0" presStyleCnt="2"/>
      <dgm:spPr/>
    </dgm:pt>
    <dgm:pt modelId="{70094F49-FC7B-484A-AE15-D86A0DDE955B}" type="pres">
      <dgm:prSet presAssocID="{3D8CB253-00B9-E248-BBFA-0F2F9F684A4F}" presName="BottomArrow" presStyleLbl="node1" presStyleIdx="1" presStyleCnt="2"/>
      <dgm:spPr/>
    </dgm:pt>
  </dgm:ptLst>
  <dgm:cxnLst>
    <dgm:cxn modelId="{7F7D4A2E-26D9-3347-B50E-5561D7817747}" type="presOf" srcId="{90215889-B82C-814F-AFA2-660C671461DB}" destId="{7BE84697-115F-4F4A-8DA4-8E8E9C2FCA0A}" srcOrd="1" destOrd="1" presId="urn:microsoft.com/office/officeart/2009/layout/ReverseList"/>
    <dgm:cxn modelId="{7A4AB030-285B-024E-BC3E-1D7F36B0E5FA}" type="presOf" srcId="{88737F74-D4E6-C940-82B2-C39231A50DF9}" destId="{41DA5602-C24F-5146-9253-5629D7EF4B13}" srcOrd="0" destOrd="0" presId="urn:microsoft.com/office/officeart/2009/layout/ReverseList"/>
    <dgm:cxn modelId="{614A076B-9F78-4247-8B04-C9F526FA92B7}" srcId="{C9F3EC1E-07EB-8A4E-B44B-DAD6AB15AE63}" destId="{90215889-B82C-814F-AFA2-660C671461DB}" srcOrd="0" destOrd="0" parTransId="{339B1BF8-0662-9A4A-8BD8-CD871FFA5ECA}" sibTransId="{F6AC12F3-62CB-614A-81FA-E471029827CC}"/>
    <dgm:cxn modelId="{339ED16C-EB70-D74B-9E56-EB8C644CA88E}" type="presOf" srcId="{C9F3EC1E-07EB-8A4E-B44B-DAD6AB15AE63}" destId="{7BE84697-115F-4F4A-8DA4-8E8E9C2FCA0A}" srcOrd="1" destOrd="0" presId="urn:microsoft.com/office/officeart/2009/layout/ReverseList"/>
    <dgm:cxn modelId="{E3860575-E7D2-F540-9D26-BD059D6446CC}" type="presOf" srcId="{88737F74-D4E6-C940-82B2-C39231A50DF9}" destId="{B145FF32-1788-2349-97C6-59FF8AD7C8D0}" srcOrd="1" destOrd="0" presId="urn:microsoft.com/office/officeart/2009/layout/ReverseList"/>
    <dgm:cxn modelId="{5083687B-DBCD-6B4A-886E-7718AF374268}" type="presOf" srcId="{90215889-B82C-814F-AFA2-660C671461DB}" destId="{0767DE0E-CBD7-E44F-A491-6409C3C0765B}" srcOrd="0" destOrd="1" presId="urn:microsoft.com/office/officeart/2009/layout/ReverseList"/>
    <dgm:cxn modelId="{8827957B-A489-5649-955D-B44BE62B4A7A}" type="presOf" srcId="{C9F3EC1E-07EB-8A4E-B44B-DAD6AB15AE63}" destId="{0767DE0E-CBD7-E44F-A491-6409C3C0765B}" srcOrd="0" destOrd="0" presId="urn:microsoft.com/office/officeart/2009/layout/ReverseList"/>
    <dgm:cxn modelId="{790A4984-E03D-064D-8685-C71A4E8EE659}" srcId="{3D8CB253-00B9-E248-BBFA-0F2F9F684A4F}" destId="{C9F3EC1E-07EB-8A4E-B44B-DAD6AB15AE63}" srcOrd="0" destOrd="0" parTransId="{0CE2E8A8-1C7E-D64A-A434-41239C1EFBCA}" sibTransId="{09831F97-627E-074A-88F9-E7BA9E76C74F}"/>
    <dgm:cxn modelId="{122759CD-75B1-C241-9AD9-7236D6F08AE1}" type="presOf" srcId="{3D8CB253-00B9-E248-BBFA-0F2F9F684A4F}" destId="{423484E6-EA17-894F-8DDA-7E6D6063252D}" srcOrd="0" destOrd="0" presId="urn:microsoft.com/office/officeart/2009/layout/ReverseList"/>
    <dgm:cxn modelId="{34CDB5D6-532B-5F4C-881D-390F9FD0D80B}" srcId="{3D8CB253-00B9-E248-BBFA-0F2F9F684A4F}" destId="{88737F74-D4E6-C940-82B2-C39231A50DF9}" srcOrd="1" destOrd="0" parTransId="{633E9FA9-A90F-4B48-A51B-4F334972A433}" sibTransId="{027BA288-185F-8142-8035-085923DEB9BC}"/>
    <dgm:cxn modelId="{BA59453D-0A10-AD42-91E3-D5DE6CA5E337}" type="presParOf" srcId="{423484E6-EA17-894F-8DDA-7E6D6063252D}" destId="{0767DE0E-CBD7-E44F-A491-6409C3C0765B}" srcOrd="0" destOrd="0" presId="urn:microsoft.com/office/officeart/2009/layout/ReverseList"/>
    <dgm:cxn modelId="{74684EDF-6A27-5447-9929-D6A1650FEC3F}" type="presParOf" srcId="{423484E6-EA17-894F-8DDA-7E6D6063252D}" destId="{7BE84697-115F-4F4A-8DA4-8E8E9C2FCA0A}" srcOrd="1" destOrd="0" presId="urn:microsoft.com/office/officeart/2009/layout/ReverseList"/>
    <dgm:cxn modelId="{1BE0F7D5-74C5-1B41-AA29-794742A9FB42}" type="presParOf" srcId="{423484E6-EA17-894F-8DDA-7E6D6063252D}" destId="{41DA5602-C24F-5146-9253-5629D7EF4B13}" srcOrd="2" destOrd="0" presId="urn:microsoft.com/office/officeart/2009/layout/ReverseList"/>
    <dgm:cxn modelId="{A7602566-0CA9-3C43-A92C-2EF57D681D8D}" type="presParOf" srcId="{423484E6-EA17-894F-8DDA-7E6D6063252D}" destId="{B145FF32-1788-2349-97C6-59FF8AD7C8D0}" srcOrd="3" destOrd="0" presId="urn:microsoft.com/office/officeart/2009/layout/ReverseList"/>
    <dgm:cxn modelId="{9E53DEF4-5AFE-7347-A3EE-2A631BA39550}" type="presParOf" srcId="{423484E6-EA17-894F-8DDA-7E6D6063252D}" destId="{6CBC0395-B217-0C40-B763-1A1B9ECC0F7A}" srcOrd="4" destOrd="0" presId="urn:microsoft.com/office/officeart/2009/layout/ReverseList"/>
    <dgm:cxn modelId="{EFF58468-C21A-AD40-A0C1-D2F269536A44}" type="presParOf" srcId="{423484E6-EA17-894F-8DDA-7E6D6063252D}" destId="{70094F49-FC7B-484A-AE15-D86A0DDE955B}" srcOrd="5" destOrd="0" presId="urn:microsoft.com/office/officeart/2009/layout/ReverseList"/>
  </dgm:cxnLst>
  <dgm:bg>
    <a:blipFill>
      <a:blip xmlns:r="http://schemas.openxmlformats.org/officeDocument/2006/relationships" r:embed="rId1"/>
      <a:stretch>
        <a:fillRect t="-56000" b="-56000"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BB6D42-AB91-9546-BF96-A0ADBC59FB57}" type="doc">
      <dgm:prSet loTypeId="urn:microsoft.com/office/officeart/2005/8/layout/matrix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2446B5-83EC-1342-BCC2-72403FC6AE2D}">
      <dgm:prSet/>
      <dgm:spPr>
        <a:solidFill>
          <a:schemeClr val="tx1"/>
        </a:solidFill>
      </dgm:spPr>
      <dgm:t>
        <a:bodyPr/>
        <a:lstStyle/>
        <a:p>
          <a:r>
            <a:rPr lang="en-US" baseline="0" dirty="0">
              <a:solidFill>
                <a:schemeClr val="bg1"/>
              </a:solidFill>
            </a:rPr>
            <a:t>The natural environment has an impact on:</a:t>
          </a:r>
          <a:endParaRPr lang="en-GB" baseline="0" dirty="0">
            <a:solidFill>
              <a:schemeClr val="bg1"/>
            </a:solidFill>
          </a:endParaRPr>
        </a:p>
      </dgm:t>
    </dgm:pt>
    <dgm:pt modelId="{6B7E940A-9988-9A44-AF04-32007E4A3B14}" type="parTrans" cxnId="{74447FB5-61F6-DC49-9BFE-92F005B404B8}">
      <dgm:prSet/>
      <dgm:spPr/>
      <dgm:t>
        <a:bodyPr/>
        <a:lstStyle/>
        <a:p>
          <a:endParaRPr lang="en-US"/>
        </a:p>
      </dgm:t>
    </dgm:pt>
    <dgm:pt modelId="{BD73E6B1-7CCD-E14D-A884-BD0210BA6632}" type="sibTrans" cxnId="{74447FB5-61F6-DC49-9BFE-92F005B404B8}">
      <dgm:prSet/>
      <dgm:spPr/>
      <dgm:t>
        <a:bodyPr/>
        <a:lstStyle/>
        <a:p>
          <a:endParaRPr lang="en-US"/>
        </a:p>
      </dgm:t>
    </dgm:pt>
    <dgm:pt modelId="{F2A98E42-4F60-DD49-A505-D6A6D6F973B0}">
      <dgm:prSet custT="1"/>
      <dgm:spPr>
        <a:gradFill rotWithShape="0">
          <a:gsLst>
            <a:gs pos="0">
              <a:schemeClr val="accent3">
                <a:lumMod val="0"/>
                <a:lumOff val="100000"/>
                <a:alpha val="38000"/>
              </a:schemeClr>
            </a:gs>
            <a:gs pos="8000">
              <a:schemeClr val="accent3">
                <a:lumMod val="0"/>
                <a:lumOff val="100000"/>
              </a:schemeClr>
            </a:gs>
            <a:gs pos="45000">
              <a:schemeClr val="accent3">
                <a:lumMod val="88000"/>
                <a:alpha val="66000"/>
              </a:schemeClr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r>
            <a:rPr lang="en-US" sz="2500" baseline="0" dirty="0">
              <a:solidFill>
                <a:schemeClr val="tx1"/>
              </a:solidFill>
            </a:rPr>
            <a:t>Childhood development </a:t>
          </a:r>
          <a:endParaRPr lang="en-GB" sz="2500" baseline="0" dirty="0">
            <a:solidFill>
              <a:schemeClr val="tx1"/>
            </a:solidFill>
          </a:endParaRPr>
        </a:p>
      </dgm:t>
    </dgm:pt>
    <dgm:pt modelId="{2BE7330E-A43C-F341-ACD4-BC4D3C67F503}" type="parTrans" cxnId="{3CF68477-5C13-9242-9B84-484ACAE2D258}">
      <dgm:prSet/>
      <dgm:spPr/>
      <dgm:t>
        <a:bodyPr/>
        <a:lstStyle/>
        <a:p>
          <a:endParaRPr lang="en-US"/>
        </a:p>
      </dgm:t>
    </dgm:pt>
    <dgm:pt modelId="{5392C12F-0B36-7F4D-9B9D-C74118C7B2B8}" type="sibTrans" cxnId="{3CF68477-5C13-9242-9B84-484ACAE2D258}">
      <dgm:prSet/>
      <dgm:spPr/>
      <dgm:t>
        <a:bodyPr/>
        <a:lstStyle/>
        <a:p>
          <a:endParaRPr lang="en-US"/>
        </a:p>
      </dgm:t>
    </dgm:pt>
    <dgm:pt modelId="{6BCC1A23-4BC1-5549-B434-869B574823C0}">
      <dgm:prSet custT="1"/>
      <dgm:spPr>
        <a:gradFill rotWithShape="0">
          <a:gsLst>
            <a:gs pos="0">
              <a:schemeClr val="accent3">
                <a:lumMod val="0"/>
                <a:lumOff val="100000"/>
                <a:alpha val="38000"/>
              </a:schemeClr>
            </a:gs>
            <a:gs pos="8000">
              <a:schemeClr val="accent3">
                <a:lumMod val="0"/>
                <a:lumOff val="100000"/>
              </a:schemeClr>
            </a:gs>
            <a:gs pos="74000">
              <a:schemeClr val="accent3">
                <a:lumMod val="88000"/>
                <a:alpha val="66000"/>
              </a:schemeClr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r>
            <a:rPr lang="en-US" sz="2500" baseline="0" dirty="0">
              <a:solidFill>
                <a:schemeClr val="tx1"/>
              </a:solidFill>
            </a:rPr>
            <a:t>Mental health</a:t>
          </a:r>
          <a:endParaRPr lang="en-GB" sz="2500" baseline="0" dirty="0">
            <a:solidFill>
              <a:schemeClr val="tx1"/>
            </a:solidFill>
          </a:endParaRPr>
        </a:p>
      </dgm:t>
    </dgm:pt>
    <dgm:pt modelId="{143DE772-CE03-E64B-9FEF-20B338905018}" type="parTrans" cxnId="{1D3A82ED-DA01-834E-9B42-0FE05A324579}">
      <dgm:prSet/>
      <dgm:spPr/>
      <dgm:t>
        <a:bodyPr/>
        <a:lstStyle/>
        <a:p>
          <a:endParaRPr lang="en-US"/>
        </a:p>
      </dgm:t>
    </dgm:pt>
    <dgm:pt modelId="{C7FFC624-B34E-5248-87BC-E1BA51FD50B4}" type="sibTrans" cxnId="{1D3A82ED-DA01-834E-9B42-0FE05A324579}">
      <dgm:prSet/>
      <dgm:spPr/>
      <dgm:t>
        <a:bodyPr/>
        <a:lstStyle/>
        <a:p>
          <a:endParaRPr lang="en-US"/>
        </a:p>
      </dgm:t>
    </dgm:pt>
    <dgm:pt modelId="{D81CAD9B-87D3-5C4F-AA3A-6588B015C9C1}">
      <dgm:prSet custT="1"/>
      <dgm:spPr>
        <a:gradFill rotWithShape="0">
          <a:gsLst>
            <a:gs pos="0">
              <a:schemeClr val="accent3">
                <a:lumMod val="0"/>
                <a:lumOff val="100000"/>
                <a:alpha val="38000"/>
              </a:schemeClr>
            </a:gs>
            <a:gs pos="8000">
              <a:schemeClr val="accent3">
                <a:lumMod val="0"/>
                <a:lumOff val="100000"/>
              </a:schemeClr>
            </a:gs>
            <a:gs pos="45000">
              <a:schemeClr val="accent3">
                <a:lumMod val="88000"/>
                <a:alpha val="66000"/>
              </a:schemeClr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r>
            <a:rPr lang="en-US" sz="2500" baseline="0" dirty="0">
              <a:solidFill>
                <a:schemeClr val="tx1"/>
              </a:solidFill>
            </a:rPr>
            <a:t>Identity formation</a:t>
          </a:r>
          <a:endParaRPr lang="en-GB" sz="2500" baseline="0" dirty="0">
            <a:solidFill>
              <a:schemeClr val="tx1"/>
            </a:solidFill>
          </a:endParaRPr>
        </a:p>
      </dgm:t>
    </dgm:pt>
    <dgm:pt modelId="{10295B60-A5F3-B045-BA18-3BBE36277DC8}" type="parTrans" cxnId="{0D3193E3-4EE7-0042-99A7-E3C7660AB4E0}">
      <dgm:prSet/>
      <dgm:spPr/>
      <dgm:t>
        <a:bodyPr/>
        <a:lstStyle/>
        <a:p>
          <a:endParaRPr lang="en-US"/>
        </a:p>
      </dgm:t>
    </dgm:pt>
    <dgm:pt modelId="{3F701D05-8210-6641-8275-3219D9A3CDCE}" type="sibTrans" cxnId="{0D3193E3-4EE7-0042-99A7-E3C7660AB4E0}">
      <dgm:prSet/>
      <dgm:spPr/>
      <dgm:t>
        <a:bodyPr/>
        <a:lstStyle/>
        <a:p>
          <a:endParaRPr lang="en-US"/>
        </a:p>
      </dgm:t>
    </dgm:pt>
    <dgm:pt modelId="{4D803F85-BEB4-2544-8FD5-7309F6FDEBA8}">
      <dgm:prSet custT="1"/>
      <dgm:spPr>
        <a:gradFill rotWithShape="0">
          <a:gsLst>
            <a:gs pos="0">
              <a:schemeClr val="accent3">
                <a:lumMod val="0"/>
                <a:lumOff val="100000"/>
                <a:alpha val="38000"/>
              </a:schemeClr>
            </a:gs>
            <a:gs pos="8000">
              <a:schemeClr val="accent3">
                <a:lumMod val="0"/>
                <a:lumOff val="100000"/>
              </a:schemeClr>
            </a:gs>
            <a:gs pos="45000">
              <a:schemeClr val="accent3">
                <a:lumMod val="88000"/>
                <a:alpha val="66000"/>
              </a:schemeClr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r>
            <a:rPr lang="en-US" sz="2500" baseline="0" dirty="0">
              <a:solidFill>
                <a:schemeClr val="tx1"/>
              </a:solidFill>
            </a:rPr>
            <a:t>Empathy levels</a:t>
          </a:r>
          <a:endParaRPr lang="en-GB" sz="2500" baseline="0" dirty="0">
            <a:solidFill>
              <a:schemeClr val="tx1"/>
            </a:solidFill>
          </a:endParaRPr>
        </a:p>
      </dgm:t>
    </dgm:pt>
    <dgm:pt modelId="{ABF2EB60-ACB6-634D-AE38-79E96E5F6E1C}" type="parTrans" cxnId="{E6C4D2A9-0DA2-8047-A0AC-702667221C98}">
      <dgm:prSet/>
      <dgm:spPr/>
      <dgm:t>
        <a:bodyPr/>
        <a:lstStyle/>
        <a:p>
          <a:endParaRPr lang="en-US"/>
        </a:p>
      </dgm:t>
    </dgm:pt>
    <dgm:pt modelId="{09D41A34-1AB6-7D4A-B255-02A8A44694A3}" type="sibTrans" cxnId="{E6C4D2A9-0DA2-8047-A0AC-702667221C98}">
      <dgm:prSet/>
      <dgm:spPr/>
      <dgm:t>
        <a:bodyPr/>
        <a:lstStyle/>
        <a:p>
          <a:endParaRPr lang="en-US"/>
        </a:p>
      </dgm:t>
    </dgm:pt>
    <dgm:pt modelId="{D83D3501-8A10-8E40-8A5C-313F7A453635}">
      <dgm:prSet/>
      <dgm:spPr/>
    </dgm:pt>
    <dgm:pt modelId="{AF8E5C0D-5CA9-D246-920B-7DC213E4199E}" type="parTrans" cxnId="{ECBC950B-6E77-A144-AFFE-079EE0BDB59B}">
      <dgm:prSet/>
      <dgm:spPr/>
      <dgm:t>
        <a:bodyPr/>
        <a:lstStyle/>
        <a:p>
          <a:endParaRPr lang="en-US"/>
        </a:p>
      </dgm:t>
    </dgm:pt>
    <dgm:pt modelId="{E22F1DFD-C0A2-1443-B904-20B0C801A561}" type="sibTrans" cxnId="{ECBC950B-6E77-A144-AFFE-079EE0BDB59B}">
      <dgm:prSet/>
      <dgm:spPr/>
      <dgm:t>
        <a:bodyPr/>
        <a:lstStyle/>
        <a:p>
          <a:endParaRPr lang="en-US"/>
        </a:p>
      </dgm:t>
    </dgm:pt>
    <dgm:pt modelId="{F2D10FB9-0E2F-064B-AAF4-B95AC379DC67}" type="pres">
      <dgm:prSet presAssocID="{0ABB6D42-AB91-9546-BF96-A0ADBC59FB57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A4789FC-A49A-154D-B5D7-F4B530E77647}" type="pres">
      <dgm:prSet presAssocID="{0ABB6D42-AB91-9546-BF96-A0ADBC59FB57}" presName="matrix" presStyleCnt="0"/>
      <dgm:spPr/>
    </dgm:pt>
    <dgm:pt modelId="{BC60B349-99E2-D447-9DBF-A5A31C8E5BC9}" type="pres">
      <dgm:prSet presAssocID="{0ABB6D42-AB91-9546-BF96-A0ADBC59FB57}" presName="tile1" presStyleLbl="node1" presStyleIdx="0" presStyleCnt="4"/>
      <dgm:spPr/>
    </dgm:pt>
    <dgm:pt modelId="{FF66B3EB-5693-C54D-A197-DD120CD93C95}" type="pres">
      <dgm:prSet presAssocID="{0ABB6D42-AB91-9546-BF96-A0ADBC59FB5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10EAD8C-8D68-2C49-8E65-A15617F3BF6D}" type="pres">
      <dgm:prSet presAssocID="{0ABB6D42-AB91-9546-BF96-A0ADBC59FB57}" presName="tile2" presStyleLbl="node1" presStyleIdx="1" presStyleCnt="4"/>
      <dgm:spPr/>
    </dgm:pt>
    <dgm:pt modelId="{7D52E340-76D3-9041-B220-F5B155DC1C46}" type="pres">
      <dgm:prSet presAssocID="{0ABB6D42-AB91-9546-BF96-A0ADBC59FB5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3BEE3D1-3632-C340-A1F1-7E87ECDD69BF}" type="pres">
      <dgm:prSet presAssocID="{0ABB6D42-AB91-9546-BF96-A0ADBC59FB57}" presName="tile3" presStyleLbl="node1" presStyleIdx="2" presStyleCnt="4"/>
      <dgm:spPr/>
    </dgm:pt>
    <dgm:pt modelId="{3A3F1DC8-B557-2942-90FC-3D6E2356FB21}" type="pres">
      <dgm:prSet presAssocID="{0ABB6D42-AB91-9546-BF96-A0ADBC59FB5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3E5D718-15EA-2F47-906A-06AAF3711258}" type="pres">
      <dgm:prSet presAssocID="{0ABB6D42-AB91-9546-BF96-A0ADBC59FB57}" presName="tile4" presStyleLbl="node1" presStyleIdx="3" presStyleCnt="4"/>
      <dgm:spPr/>
    </dgm:pt>
    <dgm:pt modelId="{113D0542-5528-B14D-A9B9-EA57D1F212C1}" type="pres">
      <dgm:prSet presAssocID="{0ABB6D42-AB91-9546-BF96-A0ADBC59FB5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8D00F97-B8E7-EE43-85ED-2678581C331E}" type="pres">
      <dgm:prSet presAssocID="{0ABB6D42-AB91-9546-BF96-A0ADBC59FB57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400D9900-2524-B546-9A08-1B97E6C2A1B9}" type="presOf" srcId="{0ABB6D42-AB91-9546-BF96-A0ADBC59FB57}" destId="{F2D10FB9-0E2F-064B-AAF4-B95AC379DC67}" srcOrd="0" destOrd="0" presId="urn:microsoft.com/office/officeart/2005/8/layout/matrix1"/>
    <dgm:cxn modelId="{27677C08-470C-5B48-9C84-41A37E32F034}" type="presOf" srcId="{6BCC1A23-4BC1-5549-B434-869B574823C0}" destId="{210EAD8C-8D68-2C49-8E65-A15617F3BF6D}" srcOrd="0" destOrd="0" presId="urn:microsoft.com/office/officeart/2005/8/layout/matrix1"/>
    <dgm:cxn modelId="{ECBC950B-6E77-A144-AFFE-079EE0BDB59B}" srcId="{0ABB6D42-AB91-9546-BF96-A0ADBC59FB57}" destId="{D83D3501-8A10-8E40-8A5C-313F7A453635}" srcOrd="1" destOrd="0" parTransId="{AF8E5C0D-5CA9-D246-920B-7DC213E4199E}" sibTransId="{E22F1DFD-C0A2-1443-B904-20B0C801A561}"/>
    <dgm:cxn modelId="{FE6B7F1A-893E-C34C-AC05-ADAF1BAF9C30}" type="presOf" srcId="{6BCC1A23-4BC1-5549-B434-869B574823C0}" destId="{7D52E340-76D3-9041-B220-F5B155DC1C46}" srcOrd="1" destOrd="0" presId="urn:microsoft.com/office/officeart/2005/8/layout/matrix1"/>
    <dgm:cxn modelId="{F0E20C5E-6256-6E41-8CD8-829CF3FFBDA9}" type="presOf" srcId="{F2A98E42-4F60-DD49-A505-D6A6D6F973B0}" destId="{BC60B349-99E2-D447-9DBF-A5A31C8E5BC9}" srcOrd="0" destOrd="0" presId="urn:microsoft.com/office/officeart/2005/8/layout/matrix1"/>
    <dgm:cxn modelId="{DDC99646-6B77-DE4C-92DF-2EDD56166C4D}" type="presOf" srcId="{4D803F85-BEB4-2544-8FD5-7309F6FDEBA8}" destId="{93E5D718-15EA-2F47-906A-06AAF3711258}" srcOrd="0" destOrd="0" presId="urn:microsoft.com/office/officeart/2005/8/layout/matrix1"/>
    <dgm:cxn modelId="{B97D9270-0B4B-FD48-B2DA-BE0319A6BAD7}" type="presOf" srcId="{D81CAD9B-87D3-5C4F-AA3A-6588B015C9C1}" destId="{63BEE3D1-3632-C340-A1F1-7E87ECDD69BF}" srcOrd="0" destOrd="0" presId="urn:microsoft.com/office/officeart/2005/8/layout/matrix1"/>
    <dgm:cxn modelId="{3CF68477-5C13-9242-9B84-484ACAE2D258}" srcId="{D32446B5-83EC-1342-BCC2-72403FC6AE2D}" destId="{F2A98E42-4F60-DD49-A505-D6A6D6F973B0}" srcOrd="0" destOrd="0" parTransId="{2BE7330E-A43C-F341-ACD4-BC4D3C67F503}" sibTransId="{5392C12F-0B36-7F4D-9B9D-C74118C7B2B8}"/>
    <dgm:cxn modelId="{6160B5A2-9D77-614C-BBFA-42794AFCF90E}" type="presOf" srcId="{4D803F85-BEB4-2544-8FD5-7309F6FDEBA8}" destId="{113D0542-5528-B14D-A9B9-EA57D1F212C1}" srcOrd="1" destOrd="0" presId="urn:microsoft.com/office/officeart/2005/8/layout/matrix1"/>
    <dgm:cxn modelId="{D4DEB7A8-9CFF-8048-BB9C-3B2054F97500}" type="presOf" srcId="{D81CAD9B-87D3-5C4F-AA3A-6588B015C9C1}" destId="{3A3F1DC8-B557-2942-90FC-3D6E2356FB21}" srcOrd="1" destOrd="0" presId="urn:microsoft.com/office/officeart/2005/8/layout/matrix1"/>
    <dgm:cxn modelId="{E6C4D2A9-0DA2-8047-A0AC-702667221C98}" srcId="{D32446B5-83EC-1342-BCC2-72403FC6AE2D}" destId="{4D803F85-BEB4-2544-8FD5-7309F6FDEBA8}" srcOrd="3" destOrd="0" parTransId="{ABF2EB60-ACB6-634D-AE38-79E96E5F6E1C}" sibTransId="{09D41A34-1AB6-7D4A-B255-02A8A44694A3}"/>
    <dgm:cxn modelId="{1D147AB1-5CAA-9041-85C2-53D1A37BE0B4}" type="presOf" srcId="{F2A98E42-4F60-DD49-A505-D6A6D6F973B0}" destId="{FF66B3EB-5693-C54D-A197-DD120CD93C95}" srcOrd="1" destOrd="0" presId="urn:microsoft.com/office/officeart/2005/8/layout/matrix1"/>
    <dgm:cxn modelId="{74447FB5-61F6-DC49-9BFE-92F005B404B8}" srcId="{0ABB6D42-AB91-9546-BF96-A0ADBC59FB57}" destId="{D32446B5-83EC-1342-BCC2-72403FC6AE2D}" srcOrd="0" destOrd="0" parTransId="{6B7E940A-9988-9A44-AF04-32007E4A3B14}" sibTransId="{BD73E6B1-7CCD-E14D-A884-BD0210BA6632}"/>
    <dgm:cxn modelId="{0D3193E3-4EE7-0042-99A7-E3C7660AB4E0}" srcId="{D32446B5-83EC-1342-BCC2-72403FC6AE2D}" destId="{D81CAD9B-87D3-5C4F-AA3A-6588B015C9C1}" srcOrd="2" destOrd="0" parTransId="{10295B60-A5F3-B045-BA18-3BBE36277DC8}" sibTransId="{3F701D05-8210-6641-8275-3219D9A3CDCE}"/>
    <dgm:cxn modelId="{1D3A82ED-DA01-834E-9B42-0FE05A324579}" srcId="{D32446B5-83EC-1342-BCC2-72403FC6AE2D}" destId="{6BCC1A23-4BC1-5549-B434-869B574823C0}" srcOrd="1" destOrd="0" parTransId="{143DE772-CE03-E64B-9FEF-20B338905018}" sibTransId="{C7FFC624-B34E-5248-87BC-E1BA51FD50B4}"/>
    <dgm:cxn modelId="{D6AD20F6-6FD8-824A-AB03-955711657982}" type="presOf" srcId="{D32446B5-83EC-1342-BCC2-72403FC6AE2D}" destId="{78D00F97-B8E7-EE43-85ED-2678581C331E}" srcOrd="0" destOrd="0" presId="urn:microsoft.com/office/officeart/2005/8/layout/matrix1"/>
    <dgm:cxn modelId="{D84A68B7-2184-DB40-B6CA-04C0D051701B}" type="presParOf" srcId="{F2D10FB9-0E2F-064B-AAF4-B95AC379DC67}" destId="{AA4789FC-A49A-154D-B5D7-F4B530E77647}" srcOrd="0" destOrd="0" presId="urn:microsoft.com/office/officeart/2005/8/layout/matrix1"/>
    <dgm:cxn modelId="{2FCE3E9B-6507-CF48-B1C8-1FF9E218232B}" type="presParOf" srcId="{AA4789FC-A49A-154D-B5D7-F4B530E77647}" destId="{BC60B349-99E2-D447-9DBF-A5A31C8E5BC9}" srcOrd="0" destOrd="0" presId="urn:microsoft.com/office/officeart/2005/8/layout/matrix1"/>
    <dgm:cxn modelId="{D96A3A9D-210A-0F45-8041-5AEDF9BDEE38}" type="presParOf" srcId="{AA4789FC-A49A-154D-B5D7-F4B530E77647}" destId="{FF66B3EB-5693-C54D-A197-DD120CD93C95}" srcOrd="1" destOrd="0" presId="urn:microsoft.com/office/officeart/2005/8/layout/matrix1"/>
    <dgm:cxn modelId="{FA1A54BF-33DA-D64E-BCB7-81694B985732}" type="presParOf" srcId="{AA4789FC-A49A-154D-B5D7-F4B530E77647}" destId="{210EAD8C-8D68-2C49-8E65-A15617F3BF6D}" srcOrd="2" destOrd="0" presId="urn:microsoft.com/office/officeart/2005/8/layout/matrix1"/>
    <dgm:cxn modelId="{BE4ECB82-6979-5D48-B5A2-B7BD86F8037F}" type="presParOf" srcId="{AA4789FC-A49A-154D-B5D7-F4B530E77647}" destId="{7D52E340-76D3-9041-B220-F5B155DC1C46}" srcOrd="3" destOrd="0" presId="urn:microsoft.com/office/officeart/2005/8/layout/matrix1"/>
    <dgm:cxn modelId="{54E0FFF2-0FBC-D041-8D6F-077986256C49}" type="presParOf" srcId="{AA4789FC-A49A-154D-B5D7-F4B530E77647}" destId="{63BEE3D1-3632-C340-A1F1-7E87ECDD69BF}" srcOrd="4" destOrd="0" presId="urn:microsoft.com/office/officeart/2005/8/layout/matrix1"/>
    <dgm:cxn modelId="{8AD4B2A7-AEC2-F34D-B8C0-437AE9F36A3B}" type="presParOf" srcId="{AA4789FC-A49A-154D-B5D7-F4B530E77647}" destId="{3A3F1DC8-B557-2942-90FC-3D6E2356FB21}" srcOrd="5" destOrd="0" presId="urn:microsoft.com/office/officeart/2005/8/layout/matrix1"/>
    <dgm:cxn modelId="{53EC662F-9371-DB42-811E-2BBD161DB6BD}" type="presParOf" srcId="{AA4789FC-A49A-154D-B5D7-F4B530E77647}" destId="{93E5D718-15EA-2F47-906A-06AAF3711258}" srcOrd="6" destOrd="0" presId="urn:microsoft.com/office/officeart/2005/8/layout/matrix1"/>
    <dgm:cxn modelId="{091C300F-18DA-4B46-A1E2-6D7873C227DE}" type="presParOf" srcId="{AA4789FC-A49A-154D-B5D7-F4B530E77647}" destId="{113D0542-5528-B14D-A9B9-EA57D1F212C1}" srcOrd="7" destOrd="0" presId="urn:microsoft.com/office/officeart/2005/8/layout/matrix1"/>
    <dgm:cxn modelId="{3CECB839-C366-2546-8946-8B7A9A587A84}" type="presParOf" srcId="{F2D10FB9-0E2F-064B-AAF4-B95AC379DC67}" destId="{78D00F97-B8E7-EE43-85ED-2678581C331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6192409-F60B-564E-BA69-09AFFC05182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5FE865-583B-7B4F-98EC-E0EECC1B3EF5}">
      <dgm:prSet custT="1"/>
      <dgm:spPr/>
      <dgm:t>
        <a:bodyPr/>
        <a:lstStyle/>
        <a:p>
          <a:r>
            <a:rPr lang="en-GB" sz="1950" baseline="0" dirty="0"/>
            <a:t>Our natural surroundings have an effect on us, and holistic Social Work practice should acknowledge this. </a:t>
          </a:r>
        </a:p>
      </dgm:t>
    </dgm:pt>
    <dgm:pt modelId="{A5D3CB5A-B89C-BD4C-AE3D-8FCAB1C797E7}" type="parTrans" cxnId="{BD8EFF21-B0AC-A542-8F14-BA278687C36D}">
      <dgm:prSet/>
      <dgm:spPr/>
      <dgm:t>
        <a:bodyPr/>
        <a:lstStyle/>
        <a:p>
          <a:endParaRPr lang="en-US"/>
        </a:p>
      </dgm:t>
    </dgm:pt>
    <dgm:pt modelId="{8BEA890C-E31F-F240-9333-28A5F9505F44}" type="sibTrans" cxnId="{BD8EFF21-B0AC-A542-8F14-BA278687C36D}">
      <dgm:prSet/>
      <dgm:spPr/>
      <dgm:t>
        <a:bodyPr/>
        <a:lstStyle/>
        <a:p>
          <a:endParaRPr lang="en-US"/>
        </a:p>
      </dgm:t>
    </dgm:pt>
    <dgm:pt modelId="{B6D15D39-FA59-224E-B71F-206C228D7DC6}">
      <dgm:prSet/>
      <dgm:spPr/>
      <dgm:t>
        <a:bodyPr/>
        <a:lstStyle/>
        <a:p>
          <a:r>
            <a:rPr lang="en-US" dirty="0"/>
            <a:t>eco-assessments (a person’s coping mechanisms); TOPS; education; community based work; having a voice in the public sphere</a:t>
          </a:r>
          <a:endParaRPr lang="en-GB" dirty="0"/>
        </a:p>
      </dgm:t>
    </dgm:pt>
    <dgm:pt modelId="{5EE44421-2C7B-5040-BE4C-EBD4821C2953}" type="parTrans" cxnId="{03786B2C-08BA-7D47-9BFF-4B45A65F10D8}">
      <dgm:prSet/>
      <dgm:spPr/>
      <dgm:t>
        <a:bodyPr/>
        <a:lstStyle/>
        <a:p>
          <a:endParaRPr lang="en-US"/>
        </a:p>
      </dgm:t>
    </dgm:pt>
    <dgm:pt modelId="{8936EE19-D5A7-FB40-9688-64D4DD7569F6}" type="sibTrans" cxnId="{03786B2C-08BA-7D47-9BFF-4B45A65F10D8}">
      <dgm:prSet/>
      <dgm:spPr/>
      <dgm:t>
        <a:bodyPr/>
        <a:lstStyle/>
        <a:p>
          <a:endParaRPr lang="en-US"/>
        </a:p>
      </dgm:t>
    </dgm:pt>
    <dgm:pt modelId="{47E01752-4DCF-1F49-8CFB-2385E0FA4902}">
      <dgm:prSet/>
      <dgm:spPr/>
      <dgm:t>
        <a:bodyPr/>
        <a:lstStyle/>
        <a:p>
          <a:r>
            <a:rPr lang="en-US"/>
            <a:t>Social Workers are ideally suited to embrace the challenge that climate change puts forth. </a:t>
          </a:r>
          <a:endParaRPr lang="en-GB"/>
        </a:p>
      </dgm:t>
    </dgm:pt>
    <dgm:pt modelId="{EA01E57D-0DE7-F940-BD01-962037D6A840}" type="parTrans" cxnId="{E2BD47B5-A407-C24D-859C-AAFE78981500}">
      <dgm:prSet/>
      <dgm:spPr/>
      <dgm:t>
        <a:bodyPr/>
        <a:lstStyle/>
        <a:p>
          <a:endParaRPr lang="en-US"/>
        </a:p>
      </dgm:t>
    </dgm:pt>
    <dgm:pt modelId="{A72FFBCB-582A-3340-8527-4F4336769D62}" type="sibTrans" cxnId="{E2BD47B5-A407-C24D-859C-AAFE78981500}">
      <dgm:prSet/>
      <dgm:spPr/>
      <dgm:t>
        <a:bodyPr/>
        <a:lstStyle/>
        <a:p>
          <a:endParaRPr lang="en-US"/>
        </a:p>
      </dgm:t>
    </dgm:pt>
    <dgm:pt modelId="{44B2046C-F269-2345-AA04-619E8978F23C}" type="pres">
      <dgm:prSet presAssocID="{16192409-F60B-564E-BA69-09AFFC05182F}" presName="CompostProcess" presStyleCnt="0">
        <dgm:presLayoutVars>
          <dgm:dir/>
          <dgm:resizeHandles val="exact"/>
        </dgm:presLayoutVars>
      </dgm:prSet>
      <dgm:spPr/>
    </dgm:pt>
    <dgm:pt modelId="{7D1A3D1E-150C-D348-B372-830E4A4977CD}" type="pres">
      <dgm:prSet presAssocID="{16192409-F60B-564E-BA69-09AFFC05182F}" presName="arrow" presStyleLbl="bgShp" presStyleIdx="0" presStyleCnt="1"/>
      <dgm:spPr/>
    </dgm:pt>
    <dgm:pt modelId="{197E75A7-2949-6D41-9E5A-66E0CD648842}" type="pres">
      <dgm:prSet presAssocID="{16192409-F60B-564E-BA69-09AFFC05182F}" presName="linearProcess" presStyleCnt="0"/>
      <dgm:spPr/>
    </dgm:pt>
    <dgm:pt modelId="{B2729117-6973-A146-AE90-5B363EB250E7}" type="pres">
      <dgm:prSet presAssocID="{F75FE865-583B-7B4F-98EC-E0EECC1B3EF5}" presName="textNode" presStyleLbl="node1" presStyleIdx="0" presStyleCnt="3">
        <dgm:presLayoutVars>
          <dgm:bulletEnabled val="1"/>
        </dgm:presLayoutVars>
      </dgm:prSet>
      <dgm:spPr/>
    </dgm:pt>
    <dgm:pt modelId="{7751E1DD-57CE-714D-B93D-AC65F2CAACBE}" type="pres">
      <dgm:prSet presAssocID="{8BEA890C-E31F-F240-9333-28A5F9505F44}" presName="sibTrans" presStyleCnt="0"/>
      <dgm:spPr/>
    </dgm:pt>
    <dgm:pt modelId="{7DBEFF40-8BB7-2841-AE3C-501A9666A0E3}" type="pres">
      <dgm:prSet presAssocID="{B6D15D39-FA59-224E-B71F-206C228D7DC6}" presName="textNode" presStyleLbl="node1" presStyleIdx="1" presStyleCnt="3">
        <dgm:presLayoutVars>
          <dgm:bulletEnabled val="1"/>
        </dgm:presLayoutVars>
      </dgm:prSet>
      <dgm:spPr/>
    </dgm:pt>
    <dgm:pt modelId="{D433B5C7-01E6-1F48-AFA9-0A02B857E754}" type="pres">
      <dgm:prSet presAssocID="{8936EE19-D5A7-FB40-9688-64D4DD7569F6}" presName="sibTrans" presStyleCnt="0"/>
      <dgm:spPr/>
    </dgm:pt>
    <dgm:pt modelId="{F679A088-5419-414C-91CA-35EC78749EA9}" type="pres">
      <dgm:prSet presAssocID="{47E01752-4DCF-1F49-8CFB-2385E0FA4902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BD8EFF21-B0AC-A542-8F14-BA278687C36D}" srcId="{16192409-F60B-564E-BA69-09AFFC05182F}" destId="{F75FE865-583B-7B4F-98EC-E0EECC1B3EF5}" srcOrd="0" destOrd="0" parTransId="{A5D3CB5A-B89C-BD4C-AE3D-8FCAB1C797E7}" sibTransId="{8BEA890C-E31F-F240-9333-28A5F9505F44}"/>
    <dgm:cxn modelId="{03786B2C-08BA-7D47-9BFF-4B45A65F10D8}" srcId="{16192409-F60B-564E-BA69-09AFFC05182F}" destId="{B6D15D39-FA59-224E-B71F-206C228D7DC6}" srcOrd="1" destOrd="0" parTransId="{5EE44421-2C7B-5040-BE4C-EBD4821C2953}" sibTransId="{8936EE19-D5A7-FB40-9688-64D4DD7569F6}"/>
    <dgm:cxn modelId="{690C234D-4164-5444-A3BD-2AC3CDBBA540}" type="presOf" srcId="{16192409-F60B-564E-BA69-09AFFC05182F}" destId="{44B2046C-F269-2345-AA04-619E8978F23C}" srcOrd="0" destOrd="0" presId="urn:microsoft.com/office/officeart/2005/8/layout/hProcess9"/>
    <dgm:cxn modelId="{D100E77A-F0F8-0941-B737-369B910A838B}" type="presOf" srcId="{47E01752-4DCF-1F49-8CFB-2385E0FA4902}" destId="{F679A088-5419-414C-91CA-35EC78749EA9}" srcOrd="0" destOrd="0" presId="urn:microsoft.com/office/officeart/2005/8/layout/hProcess9"/>
    <dgm:cxn modelId="{9286179F-B6D3-A24C-8FE0-B1A1A051BD72}" type="presOf" srcId="{F75FE865-583B-7B4F-98EC-E0EECC1B3EF5}" destId="{B2729117-6973-A146-AE90-5B363EB250E7}" srcOrd="0" destOrd="0" presId="urn:microsoft.com/office/officeart/2005/8/layout/hProcess9"/>
    <dgm:cxn modelId="{282FCCB0-687F-414B-BAE9-D639F2BFDBAC}" type="presOf" srcId="{B6D15D39-FA59-224E-B71F-206C228D7DC6}" destId="{7DBEFF40-8BB7-2841-AE3C-501A9666A0E3}" srcOrd="0" destOrd="0" presId="urn:microsoft.com/office/officeart/2005/8/layout/hProcess9"/>
    <dgm:cxn modelId="{E2BD47B5-A407-C24D-859C-AAFE78981500}" srcId="{16192409-F60B-564E-BA69-09AFFC05182F}" destId="{47E01752-4DCF-1F49-8CFB-2385E0FA4902}" srcOrd="2" destOrd="0" parTransId="{EA01E57D-0DE7-F940-BD01-962037D6A840}" sibTransId="{A72FFBCB-582A-3340-8527-4F4336769D62}"/>
    <dgm:cxn modelId="{EF76E495-BF44-F242-9E4F-4CE86BDEAAFF}" type="presParOf" srcId="{44B2046C-F269-2345-AA04-619E8978F23C}" destId="{7D1A3D1E-150C-D348-B372-830E4A4977CD}" srcOrd="0" destOrd="0" presId="urn:microsoft.com/office/officeart/2005/8/layout/hProcess9"/>
    <dgm:cxn modelId="{6D7A6DB5-CF93-0E4B-A983-83480B90A1F8}" type="presParOf" srcId="{44B2046C-F269-2345-AA04-619E8978F23C}" destId="{197E75A7-2949-6D41-9E5A-66E0CD648842}" srcOrd="1" destOrd="0" presId="urn:microsoft.com/office/officeart/2005/8/layout/hProcess9"/>
    <dgm:cxn modelId="{3F6DFAE4-1653-FF49-A2C7-A05DA657E72D}" type="presParOf" srcId="{197E75A7-2949-6D41-9E5A-66E0CD648842}" destId="{B2729117-6973-A146-AE90-5B363EB250E7}" srcOrd="0" destOrd="0" presId="urn:microsoft.com/office/officeart/2005/8/layout/hProcess9"/>
    <dgm:cxn modelId="{40AF4AE5-6271-A748-B8C4-C653DA55D187}" type="presParOf" srcId="{197E75A7-2949-6D41-9E5A-66E0CD648842}" destId="{7751E1DD-57CE-714D-B93D-AC65F2CAACBE}" srcOrd="1" destOrd="0" presId="urn:microsoft.com/office/officeart/2005/8/layout/hProcess9"/>
    <dgm:cxn modelId="{57E44B5C-992A-0648-AA68-27E011B4DEB0}" type="presParOf" srcId="{197E75A7-2949-6D41-9E5A-66E0CD648842}" destId="{7DBEFF40-8BB7-2841-AE3C-501A9666A0E3}" srcOrd="2" destOrd="0" presId="urn:microsoft.com/office/officeart/2005/8/layout/hProcess9"/>
    <dgm:cxn modelId="{F8DF0DE2-1AD4-FA42-8DDA-C390E29D21AF}" type="presParOf" srcId="{197E75A7-2949-6D41-9E5A-66E0CD648842}" destId="{D433B5C7-01E6-1F48-AFA9-0A02B857E754}" srcOrd="3" destOrd="0" presId="urn:microsoft.com/office/officeart/2005/8/layout/hProcess9"/>
    <dgm:cxn modelId="{46B0AA56-6971-E94B-8EB6-EA343DDF5F82}" type="presParOf" srcId="{197E75A7-2949-6D41-9E5A-66E0CD648842}" destId="{F679A088-5419-414C-91CA-35EC78749EA9}" srcOrd="4" destOrd="0" presId="urn:microsoft.com/office/officeart/2005/8/layout/hProcess9"/>
  </dgm:cxnLst>
  <dgm:bg>
    <a:blipFill>
      <a:blip xmlns:r="http://schemas.openxmlformats.org/officeDocument/2006/relationships" r:embed="rId1"/>
      <a:stretch>
        <a:fillRect t="-56000" b="-56000"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029AC-1674-6F49-B149-390D216F3C35}">
      <dsp:nvSpPr>
        <dsp:cNvPr id="0" name=""/>
        <dsp:cNvSpPr/>
      </dsp:nvSpPr>
      <dsp:spPr>
        <a:xfrm>
          <a:off x="2226723" y="0"/>
          <a:ext cx="6062153" cy="4351338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819D83-7F9C-8B44-896F-58B7AF85E340}">
      <dsp:nvSpPr>
        <dsp:cNvPr id="0" name=""/>
        <dsp:cNvSpPr/>
      </dsp:nvSpPr>
      <dsp:spPr>
        <a:xfrm>
          <a:off x="3495508" y="413377"/>
          <a:ext cx="1697021" cy="169702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/>
            <a:t>Natural environment missing from theories of human development</a:t>
          </a:r>
          <a:endParaRPr lang="en-GB" sz="1800" kern="1200" baseline="0" dirty="0"/>
        </a:p>
      </dsp:txBody>
      <dsp:txXfrm>
        <a:off x="3578350" y="496219"/>
        <a:ext cx="1531337" cy="1531337"/>
      </dsp:txXfrm>
    </dsp:sp>
    <dsp:sp modelId="{85D1F93F-1E24-1A4D-AF36-0F918FE87AA5}">
      <dsp:nvSpPr>
        <dsp:cNvPr id="0" name=""/>
        <dsp:cNvSpPr/>
      </dsp:nvSpPr>
      <dsp:spPr>
        <a:xfrm>
          <a:off x="5323070" y="413377"/>
          <a:ext cx="1697021" cy="1697021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crisis of climate change</a:t>
          </a:r>
          <a:endParaRPr lang="en-GB" sz="2200" kern="1200"/>
        </a:p>
      </dsp:txBody>
      <dsp:txXfrm>
        <a:off x="5405912" y="496219"/>
        <a:ext cx="1531337" cy="1531337"/>
      </dsp:txXfrm>
    </dsp:sp>
    <dsp:sp modelId="{4B893861-966B-D047-B3DA-3A25DFBCB845}">
      <dsp:nvSpPr>
        <dsp:cNvPr id="0" name=""/>
        <dsp:cNvSpPr/>
      </dsp:nvSpPr>
      <dsp:spPr>
        <a:xfrm>
          <a:off x="3495508" y="2240939"/>
          <a:ext cx="1697021" cy="1697021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My own nascent intuition</a:t>
          </a:r>
          <a:endParaRPr lang="en-GB" sz="2200" kern="1200"/>
        </a:p>
      </dsp:txBody>
      <dsp:txXfrm>
        <a:off x="3578350" y="2323781"/>
        <a:ext cx="1531337" cy="1531337"/>
      </dsp:txXfrm>
    </dsp:sp>
    <dsp:sp modelId="{076B2C56-677A-8648-AB2A-DAF28579F9EA}">
      <dsp:nvSpPr>
        <dsp:cNvPr id="0" name=""/>
        <dsp:cNvSpPr/>
      </dsp:nvSpPr>
      <dsp:spPr>
        <a:xfrm>
          <a:off x="5323070" y="2240939"/>
          <a:ext cx="1697021" cy="169702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IFSW Global Agenda for Social Work </a:t>
          </a:r>
          <a:endParaRPr lang="en-GB" sz="2200" kern="1200" dirty="0"/>
        </a:p>
      </dsp:txBody>
      <dsp:txXfrm>
        <a:off x="5405912" y="2323781"/>
        <a:ext cx="1531337" cy="15313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D108D-9BA6-9D47-BCEF-4F56E29C73D1}">
      <dsp:nvSpPr>
        <dsp:cNvPr id="0" name=""/>
        <dsp:cNvSpPr/>
      </dsp:nvSpPr>
      <dsp:spPr>
        <a:xfrm>
          <a:off x="4518" y="0"/>
          <a:ext cx="5175646" cy="435133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3">
                <a:alpha val="60000"/>
                <a:lumMod val="93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 dirty="0"/>
            <a:t>The third pillar of the Global Agenda is Environmental sustainability </a:t>
          </a:r>
        </a:p>
      </dsp:txBody>
      <dsp:txXfrm>
        <a:off x="4518" y="1740535"/>
        <a:ext cx="5175646" cy="1740535"/>
      </dsp:txXfrm>
    </dsp:sp>
    <dsp:sp modelId="{9699245F-9803-284C-B652-4765A286E406}">
      <dsp:nvSpPr>
        <dsp:cNvPr id="0" name=""/>
        <dsp:cNvSpPr/>
      </dsp:nvSpPr>
      <dsp:spPr>
        <a:xfrm>
          <a:off x="1867844" y="261080"/>
          <a:ext cx="1448995" cy="1448995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56000" b="-56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9618FD8-1347-0246-9FA4-AF2DB69E3DF8}">
      <dsp:nvSpPr>
        <dsp:cNvPr id="0" name=""/>
        <dsp:cNvSpPr/>
      </dsp:nvSpPr>
      <dsp:spPr>
        <a:xfrm>
          <a:off x="5335434" y="0"/>
          <a:ext cx="5175646" cy="4351338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3">
                <a:lumMod val="0"/>
                <a:lumOff val="100000"/>
                <a:alpha val="5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 dirty="0"/>
            <a:t>Mel Gray said “there is still a huge amount of work to do to convince social work that the environment is social work’s business”</a:t>
          </a:r>
        </a:p>
      </dsp:txBody>
      <dsp:txXfrm>
        <a:off x="5335434" y="1740535"/>
        <a:ext cx="5175646" cy="1740535"/>
      </dsp:txXfrm>
    </dsp:sp>
    <dsp:sp modelId="{7F206C88-92F3-144E-885A-B019573A926C}">
      <dsp:nvSpPr>
        <dsp:cNvPr id="0" name=""/>
        <dsp:cNvSpPr/>
      </dsp:nvSpPr>
      <dsp:spPr>
        <a:xfrm>
          <a:off x="7198760" y="261080"/>
          <a:ext cx="1448995" cy="1448995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t="-6000" b="-6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6B72670-3A44-4A4B-85A5-9F0F823363C6}">
      <dsp:nvSpPr>
        <dsp:cNvPr id="0" name=""/>
        <dsp:cNvSpPr/>
      </dsp:nvSpPr>
      <dsp:spPr>
        <a:xfrm>
          <a:off x="420623" y="3481070"/>
          <a:ext cx="9674352" cy="652700"/>
        </a:xfrm>
        <a:prstGeom prst="leftRightArrow">
          <a:avLst/>
        </a:prstGeom>
        <a:gradFill flip="none" rotWithShape="0">
          <a:gsLst>
            <a:gs pos="0">
              <a:schemeClr val="accent1">
                <a:lumMod val="67000"/>
                <a:alpha val="65000"/>
              </a:schemeClr>
            </a:gs>
            <a:gs pos="89000">
              <a:schemeClr val="accent1">
                <a:lumMod val="81000"/>
                <a:lumOff val="19000"/>
                <a:alpha val="66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7DF91-4E87-374E-AB03-F3536476DC53}">
      <dsp:nvSpPr>
        <dsp:cNvPr id="0" name=""/>
        <dsp:cNvSpPr/>
      </dsp:nvSpPr>
      <dsp:spPr>
        <a:xfrm>
          <a:off x="3080" y="630163"/>
          <a:ext cx="3091011" cy="309101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0109" tIns="31750" rIns="170109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 dirty="0"/>
            <a:t>To answer the research question</a:t>
          </a:r>
          <a:endParaRPr lang="en-GB" sz="2500" kern="1200" baseline="0" dirty="0"/>
        </a:p>
      </dsp:txBody>
      <dsp:txXfrm>
        <a:off x="455748" y="1082831"/>
        <a:ext cx="2185675" cy="2185675"/>
      </dsp:txXfrm>
    </dsp:sp>
    <dsp:sp modelId="{E6A09FC1-1B2E-CB4A-80F9-19FA1749396A}">
      <dsp:nvSpPr>
        <dsp:cNvPr id="0" name=""/>
        <dsp:cNvSpPr/>
      </dsp:nvSpPr>
      <dsp:spPr>
        <a:xfrm>
          <a:off x="2475889" y="630163"/>
          <a:ext cx="3091011" cy="3091011"/>
        </a:xfrm>
        <a:prstGeom prst="ellipse">
          <a:avLst/>
        </a:prstGeom>
        <a:solidFill>
          <a:schemeClr val="accent5">
            <a:alpha val="50000"/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0109" tIns="22860" rIns="170109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/>
            <a:t>To review current studies on the influence of the natural environment on human development (mental health, identity formation and childhood development)</a:t>
          </a:r>
          <a:endParaRPr lang="en-GB" sz="1800" kern="1200" baseline="0" dirty="0"/>
        </a:p>
      </dsp:txBody>
      <dsp:txXfrm>
        <a:off x="2928557" y="1082831"/>
        <a:ext cx="2185675" cy="2185675"/>
      </dsp:txXfrm>
    </dsp:sp>
    <dsp:sp modelId="{AF3FA98E-817F-2649-AB59-7B568DA00002}">
      <dsp:nvSpPr>
        <dsp:cNvPr id="0" name=""/>
        <dsp:cNvSpPr/>
      </dsp:nvSpPr>
      <dsp:spPr>
        <a:xfrm>
          <a:off x="4948698" y="630163"/>
          <a:ext cx="3091011" cy="3091011"/>
        </a:xfrm>
        <a:prstGeom prst="ellipse">
          <a:avLst/>
        </a:prstGeom>
        <a:solidFill>
          <a:schemeClr val="accent5">
            <a:alpha val="50000"/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0109" tIns="34290" rIns="170109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To challenge Social Work’s person-in-environment construct </a:t>
          </a:r>
          <a:endParaRPr lang="en-GB" sz="2700" kern="1200"/>
        </a:p>
      </dsp:txBody>
      <dsp:txXfrm>
        <a:off x="5401366" y="1082831"/>
        <a:ext cx="2185675" cy="2185675"/>
      </dsp:txXfrm>
    </dsp:sp>
    <dsp:sp modelId="{B2FA01D0-2B8D-314C-91DD-2A83B8082681}">
      <dsp:nvSpPr>
        <dsp:cNvPr id="0" name=""/>
        <dsp:cNvSpPr/>
      </dsp:nvSpPr>
      <dsp:spPr>
        <a:xfrm>
          <a:off x="7421507" y="630163"/>
          <a:ext cx="3091011" cy="3091011"/>
        </a:xfrm>
        <a:prstGeom prst="ellipse">
          <a:avLst/>
        </a:prstGeom>
        <a:solidFill>
          <a:schemeClr val="accent5">
            <a:alpha val="50000"/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0109" tIns="34290" rIns="170109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Power and inequality – reflexivity </a:t>
          </a:r>
          <a:endParaRPr lang="en-GB" sz="2700" kern="1200"/>
        </a:p>
      </dsp:txBody>
      <dsp:txXfrm>
        <a:off x="7874175" y="1082831"/>
        <a:ext cx="2185675" cy="2185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9BFDC-C467-A54D-A9DF-84ADF6BB240D}">
      <dsp:nvSpPr>
        <dsp:cNvPr id="0" name=""/>
        <dsp:cNvSpPr/>
      </dsp:nvSpPr>
      <dsp:spPr>
        <a:xfrm>
          <a:off x="0" y="0"/>
          <a:ext cx="10515600" cy="1011346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baseline="0" dirty="0"/>
            <a:t>Should the natural non-human environment have a role to play in the way Social Work regards human development?</a:t>
          </a:r>
        </a:p>
      </dsp:txBody>
      <dsp:txXfrm>
        <a:off x="2204254" y="0"/>
        <a:ext cx="8311345" cy="1011346"/>
      </dsp:txXfrm>
    </dsp:sp>
    <dsp:sp modelId="{52C234C7-E18E-1E4A-93B7-978B2FB2EC73}">
      <dsp:nvSpPr>
        <dsp:cNvPr id="0" name=""/>
        <dsp:cNvSpPr/>
      </dsp:nvSpPr>
      <dsp:spPr>
        <a:xfrm>
          <a:off x="1129833" y="420339"/>
          <a:ext cx="45721" cy="17066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F50BCA-CB0E-C44D-BA5E-9BE25AC504F7}">
      <dsp:nvSpPr>
        <dsp:cNvPr id="0" name=""/>
        <dsp:cNvSpPr/>
      </dsp:nvSpPr>
      <dsp:spPr>
        <a:xfrm>
          <a:off x="0" y="1061195"/>
          <a:ext cx="10515600" cy="1011346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baseline="0" dirty="0"/>
            <a:t>What is the impact (psychologically, spiritually, physically) of the natural environment on human persons?</a:t>
          </a:r>
        </a:p>
      </dsp:txBody>
      <dsp:txXfrm>
        <a:off x="2204254" y="1061195"/>
        <a:ext cx="8311345" cy="1011346"/>
      </dsp:txXfrm>
    </dsp:sp>
    <dsp:sp modelId="{136EA562-AD89-204B-98AC-460E192B4775}">
      <dsp:nvSpPr>
        <dsp:cNvPr id="0" name=""/>
        <dsp:cNvSpPr/>
      </dsp:nvSpPr>
      <dsp:spPr>
        <a:xfrm flipH="1">
          <a:off x="1102514" y="1566862"/>
          <a:ext cx="100360" cy="10258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A73E7D-C1B0-874C-9AB4-99422517D546}">
      <dsp:nvSpPr>
        <dsp:cNvPr id="0" name=""/>
        <dsp:cNvSpPr/>
      </dsp:nvSpPr>
      <dsp:spPr>
        <a:xfrm>
          <a:off x="0" y="2224961"/>
          <a:ext cx="10515600" cy="1011346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baseline="0" dirty="0"/>
            <a:t>What are some practical ways Social Work can incorporate an environmental sensitivity into its theory and practice? </a:t>
          </a:r>
        </a:p>
      </dsp:txBody>
      <dsp:txXfrm>
        <a:off x="2204254" y="2224961"/>
        <a:ext cx="8311345" cy="1011346"/>
      </dsp:txXfrm>
    </dsp:sp>
    <dsp:sp modelId="{4AF1C8CF-BC67-D64D-8AE4-94C8EE93965A}">
      <dsp:nvSpPr>
        <dsp:cNvPr id="0" name=""/>
        <dsp:cNvSpPr/>
      </dsp:nvSpPr>
      <dsp:spPr>
        <a:xfrm>
          <a:off x="1129833" y="2664731"/>
          <a:ext cx="45721" cy="13180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E695D5-7D0B-304A-B8B4-F6DA802CC981}">
      <dsp:nvSpPr>
        <dsp:cNvPr id="0" name=""/>
        <dsp:cNvSpPr/>
      </dsp:nvSpPr>
      <dsp:spPr>
        <a:xfrm>
          <a:off x="0" y="3337442"/>
          <a:ext cx="10515600" cy="1011346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baseline="0" dirty="0"/>
            <a:t>How can this information inform theories of human development and how people are encountered and understood within Irish organisational Social Work settings, such as </a:t>
          </a:r>
          <a:r>
            <a:rPr lang="en-GB" sz="2400" kern="1200" baseline="0" dirty="0" err="1"/>
            <a:t>Tusla</a:t>
          </a:r>
          <a:r>
            <a:rPr lang="en-GB" sz="2400" kern="1200" baseline="0" dirty="0"/>
            <a:t>. </a:t>
          </a:r>
        </a:p>
      </dsp:txBody>
      <dsp:txXfrm>
        <a:off x="2204254" y="3337442"/>
        <a:ext cx="8311345" cy="1011346"/>
      </dsp:txXfrm>
    </dsp:sp>
    <dsp:sp modelId="{BA27A5C7-8618-1A44-A863-FECC1BB33989}">
      <dsp:nvSpPr>
        <dsp:cNvPr id="0" name=""/>
        <dsp:cNvSpPr/>
      </dsp:nvSpPr>
      <dsp:spPr>
        <a:xfrm>
          <a:off x="1129833" y="3820254"/>
          <a:ext cx="45721" cy="4572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6973C-5130-414F-8C80-95EC41D1C6BA}">
      <dsp:nvSpPr>
        <dsp:cNvPr id="0" name=""/>
        <dsp:cNvSpPr/>
      </dsp:nvSpPr>
      <dsp:spPr>
        <a:xfrm>
          <a:off x="3943350" y="0"/>
          <a:ext cx="2628900" cy="1087834"/>
        </a:xfrm>
        <a:prstGeom prst="trapezoid">
          <a:avLst>
            <a:gd name="adj" fmla="val 120832"/>
          </a:avLst>
        </a:prstGeom>
        <a:gradFill rotWithShape="0">
          <a:gsLst>
            <a:gs pos="0">
              <a:schemeClr val="accent3">
                <a:lumMod val="0"/>
                <a:lumOff val="100000"/>
                <a:alpha val="38000"/>
              </a:schemeClr>
            </a:gs>
            <a:gs pos="27000">
              <a:schemeClr val="accent3">
                <a:lumMod val="0"/>
                <a:lumOff val="100000"/>
              </a:schemeClr>
            </a:gs>
            <a:gs pos="74000">
              <a:schemeClr val="accent3">
                <a:lumMod val="88000"/>
                <a:alpha val="66000"/>
              </a:schemeClr>
            </a:gs>
          </a:gsLst>
          <a:path path="circle">
            <a:fillToRect l="50000" t="-80000" r="50000" b="18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Human Development </a:t>
          </a:r>
          <a:endParaRPr lang="en-GB" sz="3000" kern="1200" dirty="0"/>
        </a:p>
      </dsp:txBody>
      <dsp:txXfrm>
        <a:off x="3943350" y="0"/>
        <a:ext cx="2628900" cy="1087834"/>
      </dsp:txXfrm>
    </dsp:sp>
    <dsp:sp modelId="{01DFC434-F3A8-DC41-A54F-35B2F44863CC}">
      <dsp:nvSpPr>
        <dsp:cNvPr id="0" name=""/>
        <dsp:cNvSpPr/>
      </dsp:nvSpPr>
      <dsp:spPr>
        <a:xfrm>
          <a:off x="2628900" y="1087834"/>
          <a:ext cx="5257800" cy="1087834"/>
        </a:xfrm>
        <a:prstGeom prst="trapezoid">
          <a:avLst>
            <a:gd name="adj" fmla="val 120832"/>
          </a:avLst>
        </a:prstGeom>
        <a:gradFill rotWithShape="0">
          <a:gsLst>
            <a:gs pos="0">
              <a:schemeClr val="accent3">
                <a:lumMod val="0"/>
                <a:lumOff val="100000"/>
                <a:alpha val="38000"/>
              </a:schemeClr>
            </a:gs>
            <a:gs pos="41000">
              <a:schemeClr val="accent3">
                <a:lumMod val="0"/>
                <a:lumOff val="100000"/>
              </a:schemeClr>
            </a:gs>
            <a:gs pos="74000">
              <a:schemeClr val="accent3">
                <a:lumMod val="88000"/>
                <a:alpha val="66000"/>
              </a:schemeClr>
            </a:gs>
          </a:gsLst>
          <a:path path="circle">
            <a:fillToRect l="50000" t="-80000" r="50000" b="18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Connection and meaning</a:t>
          </a:r>
          <a:endParaRPr lang="en-GB" sz="3000" kern="1200"/>
        </a:p>
      </dsp:txBody>
      <dsp:txXfrm>
        <a:off x="3549015" y="1087834"/>
        <a:ext cx="3417570" cy="1087834"/>
      </dsp:txXfrm>
    </dsp:sp>
    <dsp:sp modelId="{8E5D9123-EF7B-6941-8499-59569A740C16}">
      <dsp:nvSpPr>
        <dsp:cNvPr id="0" name=""/>
        <dsp:cNvSpPr/>
      </dsp:nvSpPr>
      <dsp:spPr>
        <a:xfrm>
          <a:off x="1314449" y="2175669"/>
          <a:ext cx="7886700" cy="1087834"/>
        </a:xfrm>
        <a:prstGeom prst="trapezoid">
          <a:avLst>
            <a:gd name="adj" fmla="val 120832"/>
          </a:avLst>
        </a:prstGeom>
        <a:gradFill rotWithShape="0">
          <a:gsLst>
            <a:gs pos="0">
              <a:schemeClr val="accent3">
                <a:lumMod val="0"/>
                <a:lumOff val="100000"/>
                <a:alpha val="38000"/>
              </a:schemeClr>
            </a:gs>
            <a:gs pos="37000">
              <a:schemeClr val="accent3">
                <a:lumMod val="0"/>
                <a:lumOff val="100000"/>
              </a:schemeClr>
            </a:gs>
            <a:gs pos="74000">
              <a:schemeClr val="accent3">
                <a:lumMod val="88000"/>
                <a:alpha val="66000"/>
              </a:schemeClr>
            </a:gs>
          </a:gsLst>
          <a:path path="circle">
            <a:fillToRect l="50000" t="-80000" r="50000" b="18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Future education of social workers in universities/colleges.</a:t>
          </a:r>
          <a:endParaRPr lang="en-GB" sz="3000" kern="1200" dirty="0"/>
        </a:p>
      </dsp:txBody>
      <dsp:txXfrm>
        <a:off x="2694622" y="2175669"/>
        <a:ext cx="5126355" cy="1087834"/>
      </dsp:txXfrm>
    </dsp:sp>
    <dsp:sp modelId="{7D5B981B-810A-F34F-BFAA-6349475B83F0}">
      <dsp:nvSpPr>
        <dsp:cNvPr id="0" name=""/>
        <dsp:cNvSpPr/>
      </dsp:nvSpPr>
      <dsp:spPr>
        <a:xfrm>
          <a:off x="0" y="3263503"/>
          <a:ext cx="10515600" cy="1087834"/>
        </a:xfrm>
        <a:prstGeom prst="trapezoid">
          <a:avLst>
            <a:gd name="adj" fmla="val 120832"/>
          </a:avLst>
        </a:prstGeom>
        <a:gradFill rotWithShape="0">
          <a:gsLst>
            <a:gs pos="0">
              <a:schemeClr val="accent3">
                <a:lumMod val="0"/>
                <a:lumOff val="100000"/>
                <a:alpha val="38000"/>
              </a:schemeClr>
            </a:gs>
            <a:gs pos="28000">
              <a:schemeClr val="accent3">
                <a:lumMod val="0"/>
                <a:lumOff val="100000"/>
              </a:schemeClr>
            </a:gs>
            <a:gs pos="74000">
              <a:schemeClr val="accent3">
                <a:lumMod val="88000"/>
                <a:alpha val="66000"/>
              </a:schemeClr>
            </a:gs>
          </a:gsLst>
          <a:path path="circle">
            <a:fillToRect l="50000" t="-80000" r="50000" b="18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Inequality</a:t>
          </a:r>
          <a:endParaRPr lang="en-GB" sz="3000" kern="1200"/>
        </a:p>
      </dsp:txBody>
      <dsp:txXfrm>
        <a:off x="1840229" y="3263503"/>
        <a:ext cx="6835140" cy="10878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84697-115F-4F4A-8DA4-8E8E9C2FCA0A}">
      <dsp:nvSpPr>
        <dsp:cNvPr id="0" name=""/>
        <dsp:cNvSpPr/>
      </dsp:nvSpPr>
      <dsp:spPr>
        <a:xfrm rot="16200000">
          <a:off x="2965471" y="1321109"/>
          <a:ext cx="2797475" cy="170955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127000" rIns="114300" bIns="1270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baseline="0" dirty="0"/>
            <a:t>Qualitative narrative literature review </a:t>
          </a:r>
        </a:p>
      </dsp:txBody>
      <dsp:txXfrm rot="5400000">
        <a:off x="3592901" y="860618"/>
        <a:ext cx="1626084" cy="2630537"/>
      </dsp:txXfrm>
    </dsp:sp>
    <dsp:sp modelId="{B145FF32-1788-2349-97C6-59FF8AD7C8D0}">
      <dsp:nvSpPr>
        <dsp:cNvPr id="0" name=""/>
        <dsp:cNvSpPr/>
      </dsp:nvSpPr>
      <dsp:spPr>
        <a:xfrm rot="5400000">
          <a:off x="4752653" y="1321109"/>
          <a:ext cx="2797475" cy="170955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55" tIns="107950" rIns="64770" bIns="10795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baseline="0" dirty="0"/>
            <a:t>The philosophical underpinnings = </a:t>
          </a:r>
          <a:r>
            <a:rPr lang="en-US" sz="1700" kern="1200" baseline="0" dirty="0"/>
            <a:t>hermeneutic phenomenology, and of particular influence was the philosopher Martin Heidegger</a:t>
          </a:r>
          <a:r>
            <a:rPr lang="en-US" sz="1700" kern="1200" dirty="0"/>
            <a:t>. </a:t>
          </a:r>
        </a:p>
      </dsp:txBody>
      <dsp:txXfrm rot="-5400000">
        <a:off x="5296614" y="860618"/>
        <a:ext cx="1626084" cy="2630537"/>
      </dsp:txXfrm>
    </dsp:sp>
    <dsp:sp modelId="{6CBC0395-B217-0C40-B763-1A1B9ECC0F7A}">
      <dsp:nvSpPr>
        <dsp:cNvPr id="0" name=""/>
        <dsp:cNvSpPr/>
      </dsp:nvSpPr>
      <dsp:spPr>
        <a:xfrm>
          <a:off x="4364034" y="0"/>
          <a:ext cx="1787181" cy="178709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094F49-FC7B-484A-AE15-D86A0DDE955B}">
      <dsp:nvSpPr>
        <dsp:cNvPr id="0" name=""/>
        <dsp:cNvSpPr/>
      </dsp:nvSpPr>
      <dsp:spPr>
        <a:xfrm rot="10800000">
          <a:off x="4364034" y="2564243"/>
          <a:ext cx="1787181" cy="178709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0B349-99E2-D447-9DBF-A5A31C8E5BC9}">
      <dsp:nvSpPr>
        <dsp:cNvPr id="0" name=""/>
        <dsp:cNvSpPr/>
      </dsp:nvSpPr>
      <dsp:spPr>
        <a:xfrm rot="16200000">
          <a:off x="1541065" y="-1541065"/>
          <a:ext cx="2175669" cy="5257800"/>
        </a:xfrm>
        <a:prstGeom prst="round1Rect">
          <a:avLst/>
        </a:prstGeom>
        <a:gradFill rotWithShape="0">
          <a:gsLst>
            <a:gs pos="0">
              <a:schemeClr val="accent3">
                <a:lumMod val="0"/>
                <a:lumOff val="100000"/>
                <a:alpha val="38000"/>
              </a:schemeClr>
            </a:gs>
            <a:gs pos="8000">
              <a:schemeClr val="accent3">
                <a:lumMod val="0"/>
                <a:lumOff val="100000"/>
              </a:schemeClr>
            </a:gs>
            <a:gs pos="45000">
              <a:schemeClr val="accent3">
                <a:lumMod val="88000"/>
                <a:alpha val="66000"/>
              </a:schemeClr>
            </a:gs>
          </a:gsLst>
          <a:path path="circle">
            <a:fillToRect l="50000" t="-80000" r="50000" b="18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 dirty="0">
              <a:solidFill>
                <a:schemeClr val="tx1"/>
              </a:solidFill>
            </a:rPr>
            <a:t>Childhood development </a:t>
          </a:r>
          <a:endParaRPr lang="en-GB" sz="2500" kern="1200" baseline="0" dirty="0">
            <a:solidFill>
              <a:schemeClr val="tx1"/>
            </a:solidFill>
          </a:endParaRPr>
        </a:p>
      </dsp:txBody>
      <dsp:txXfrm rot="5400000">
        <a:off x="0" y="0"/>
        <a:ext cx="5257800" cy="1631751"/>
      </dsp:txXfrm>
    </dsp:sp>
    <dsp:sp modelId="{210EAD8C-8D68-2C49-8E65-A15617F3BF6D}">
      <dsp:nvSpPr>
        <dsp:cNvPr id="0" name=""/>
        <dsp:cNvSpPr/>
      </dsp:nvSpPr>
      <dsp:spPr>
        <a:xfrm>
          <a:off x="5257800" y="0"/>
          <a:ext cx="5257800" cy="2175669"/>
        </a:xfrm>
        <a:prstGeom prst="round1Rect">
          <a:avLst/>
        </a:prstGeom>
        <a:gradFill rotWithShape="0">
          <a:gsLst>
            <a:gs pos="0">
              <a:schemeClr val="accent3">
                <a:lumMod val="0"/>
                <a:lumOff val="100000"/>
                <a:alpha val="38000"/>
              </a:schemeClr>
            </a:gs>
            <a:gs pos="8000">
              <a:schemeClr val="accent3">
                <a:lumMod val="0"/>
                <a:lumOff val="100000"/>
              </a:schemeClr>
            </a:gs>
            <a:gs pos="74000">
              <a:schemeClr val="accent3">
                <a:lumMod val="88000"/>
                <a:alpha val="66000"/>
              </a:schemeClr>
            </a:gs>
          </a:gsLst>
          <a:path path="circle">
            <a:fillToRect l="50000" t="-80000" r="50000" b="18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 dirty="0">
              <a:solidFill>
                <a:schemeClr val="tx1"/>
              </a:solidFill>
            </a:rPr>
            <a:t>Mental health</a:t>
          </a:r>
          <a:endParaRPr lang="en-GB" sz="2500" kern="1200" baseline="0" dirty="0">
            <a:solidFill>
              <a:schemeClr val="tx1"/>
            </a:solidFill>
          </a:endParaRPr>
        </a:p>
      </dsp:txBody>
      <dsp:txXfrm>
        <a:off x="5257800" y="0"/>
        <a:ext cx="5257800" cy="1631751"/>
      </dsp:txXfrm>
    </dsp:sp>
    <dsp:sp modelId="{63BEE3D1-3632-C340-A1F1-7E87ECDD69BF}">
      <dsp:nvSpPr>
        <dsp:cNvPr id="0" name=""/>
        <dsp:cNvSpPr/>
      </dsp:nvSpPr>
      <dsp:spPr>
        <a:xfrm rot="10800000">
          <a:off x="0" y="2175669"/>
          <a:ext cx="5257800" cy="2175669"/>
        </a:xfrm>
        <a:prstGeom prst="round1Rect">
          <a:avLst/>
        </a:prstGeom>
        <a:gradFill rotWithShape="0">
          <a:gsLst>
            <a:gs pos="0">
              <a:schemeClr val="accent3">
                <a:lumMod val="0"/>
                <a:lumOff val="100000"/>
                <a:alpha val="38000"/>
              </a:schemeClr>
            </a:gs>
            <a:gs pos="8000">
              <a:schemeClr val="accent3">
                <a:lumMod val="0"/>
                <a:lumOff val="100000"/>
              </a:schemeClr>
            </a:gs>
            <a:gs pos="45000">
              <a:schemeClr val="accent3">
                <a:lumMod val="88000"/>
                <a:alpha val="66000"/>
              </a:schemeClr>
            </a:gs>
          </a:gsLst>
          <a:path path="circle">
            <a:fillToRect l="50000" t="-80000" r="50000" b="18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 dirty="0">
              <a:solidFill>
                <a:schemeClr val="tx1"/>
              </a:solidFill>
            </a:rPr>
            <a:t>Identity formation</a:t>
          </a:r>
          <a:endParaRPr lang="en-GB" sz="2500" kern="1200" baseline="0" dirty="0">
            <a:solidFill>
              <a:schemeClr val="tx1"/>
            </a:solidFill>
          </a:endParaRPr>
        </a:p>
      </dsp:txBody>
      <dsp:txXfrm rot="10800000">
        <a:off x="0" y="2719586"/>
        <a:ext cx="5257800" cy="1631751"/>
      </dsp:txXfrm>
    </dsp:sp>
    <dsp:sp modelId="{93E5D718-15EA-2F47-906A-06AAF3711258}">
      <dsp:nvSpPr>
        <dsp:cNvPr id="0" name=""/>
        <dsp:cNvSpPr/>
      </dsp:nvSpPr>
      <dsp:spPr>
        <a:xfrm rot="5400000">
          <a:off x="6798865" y="634603"/>
          <a:ext cx="2175669" cy="5257800"/>
        </a:xfrm>
        <a:prstGeom prst="round1Rect">
          <a:avLst/>
        </a:prstGeom>
        <a:gradFill rotWithShape="0">
          <a:gsLst>
            <a:gs pos="0">
              <a:schemeClr val="accent3">
                <a:lumMod val="0"/>
                <a:lumOff val="100000"/>
                <a:alpha val="38000"/>
              </a:schemeClr>
            </a:gs>
            <a:gs pos="8000">
              <a:schemeClr val="accent3">
                <a:lumMod val="0"/>
                <a:lumOff val="100000"/>
              </a:schemeClr>
            </a:gs>
            <a:gs pos="45000">
              <a:schemeClr val="accent3">
                <a:lumMod val="88000"/>
                <a:alpha val="66000"/>
              </a:schemeClr>
            </a:gs>
          </a:gsLst>
          <a:path path="circle">
            <a:fillToRect l="50000" t="-80000" r="50000" b="18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 dirty="0">
              <a:solidFill>
                <a:schemeClr val="tx1"/>
              </a:solidFill>
            </a:rPr>
            <a:t>Empathy levels</a:t>
          </a:r>
          <a:endParaRPr lang="en-GB" sz="2500" kern="1200" baseline="0" dirty="0">
            <a:solidFill>
              <a:schemeClr val="tx1"/>
            </a:solidFill>
          </a:endParaRPr>
        </a:p>
      </dsp:txBody>
      <dsp:txXfrm rot="-5400000">
        <a:off x="5257800" y="2719586"/>
        <a:ext cx="5257800" cy="1631751"/>
      </dsp:txXfrm>
    </dsp:sp>
    <dsp:sp modelId="{78D00F97-B8E7-EE43-85ED-2678581C331E}">
      <dsp:nvSpPr>
        <dsp:cNvPr id="0" name=""/>
        <dsp:cNvSpPr/>
      </dsp:nvSpPr>
      <dsp:spPr>
        <a:xfrm>
          <a:off x="3680460" y="1631751"/>
          <a:ext cx="3154680" cy="1087834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baseline="0" dirty="0">
              <a:solidFill>
                <a:schemeClr val="bg1"/>
              </a:solidFill>
            </a:rPr>
            <a:t>The natural environment has an impact on:</a:t>
          </a:r>
          <a:endParaRPr lang="en-GB" sz="2200" kern="1200" baseline="0" dirty="0">
            <a:solidFill>
              <a:schemeClr val="bg1"/>
            </a:solidFill>
          </a:endParaRPr>
        </a:p>
      </dsp:txBody>
      <dsp:txXfrm>
        <a:off x="3733564" y="1684855"/>
        <a:ext cx="3048472" cy="9816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1A3D1E-150C-D348-B372-830E4A4977CD}">
      <dsp:nvSpPr>
        <dsp:cNvPr id="0" name=""/>
        <dsp:cNvSpPr/>
      </dsp:nvSpPr>
      <dsp:spPr>
        <a:xfrm>
          <a:off x="788669" y="0"/>
          <a:ext cx="8938260" cy="496864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729117-6973-A146-AE90-5B363EB250E7}">
      <dsp:nvSpPr>
        <dsp:cNvPr id="0" name=""/>
        <dsp:cNvSpPr/>
      </dsp:nvSpPr>
      <dsp:spPr>
        <a:xfrm>
          <a:off x="11296" y="1490594"/>
          <a:ext cx="3384708" cy="19874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667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50" kern="1200" baseline="0" dirty="0"/>
            <a:t>Our natural surroundings have an effect on us, and holistic Social Work practice should acknowledge this. </a:t>
          </a:r>
        </a:p>
      </dsp:txBody>
      <dsp:txXfrm>
        <a:off x="108316" y="1587614"/>
        <a:ext cx="3190668" cy="1793419"/>
      </dsp:txXfrm>
    </dsp:sp>
    <dsp:sp modelId="{7DBEFF40-8BB7-2841-AE3C-501A9666A0E3}">
      <dsp:nvSpPr>
        <dsp:cNvPr id="0" name=""/>
        <dsp:cNvSpPr/>
      </dsp:nvSpPr>
      <dsp:spPr>
        <a:xfrm>
          <a:off x="3565445" y="1490594"/>
          <a:ext cx="3384708" cy="19874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eco-assessments (a person’s coping mechanisms); TOPS; education; community based work; having a voice in the public sphere</a:t>
          </a:r>
          <a:endParaRPr lang="en-GB" sz="2000" kern="1200" dirty="0"/>
        </a:p>
      </dsp:txBody>
      <dsp:txXfrm>
        <a:off x="3662465" y="1587614"/>
        <a:ext cx="3190668" cy="1793419"/>
      </dsp:txXfrm>
    </dsp:sp>
    <dsp:sp modelId="{F679A088-5419-414C-91CA-35EC78749EA9}">
      <dsp:nvSpPr>
        <dsp:cNvPr id="0" name=""/>
        <dsp:cNvSpPr/>
      </dsp:nvSpPr>
      <dsp:spPr>
        <a:xfrm>
          <a:off x="7119595" y="1490594"/>
          <a:ext cx="3384708" cy="19874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Social Workers are ideally suited to embrace the challenge that climate change puts forth. </a:t>
          </a:r>
          <a:endParaRPr lang="en-GB" sz="2000" kern="1200"/>
        </a:p>
      </dsp:txBody>
      <dsp:txXfrm>
        <a:off x="7216615" y="1587614"/>
        <a:ext cx="3190668" cy="1793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95430-789D-CB4E-9862-5B7704A98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D5FD2F-A637-3048-A8EA-0639408EF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B5A0A-0439-8948-99E6-8928867A1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23CF-827C-AB45-87FF-3EC722C0C27C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38746-AAE1-064A-87F5-72012FC95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9245-0975-1441-9E3D-1F2FE654A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1BFA-40F8-F649-B20A-2DF7989B5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0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67BEA-9242-BC47-9E2B-4A4D8DCF0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9F8415-D544-3141-90AE-2A4FAC0F12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2C045-0913-B54A-8CC6-4ED0053DD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23CF-827C-AB45-87FF-3EC722C0C27C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65B9D-BC8D-304D-A62E-9C26C73A1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5D5C8-403A-554C-88FA-0F5C373F5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1BFA-40F8-F649-B20A-2DF7989B5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58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4F76FE-77D7-CD41-8D0E-2EC4CCF57E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6EDD2F-902B-974D-BB67-2C4F3A0D6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22755-75BC-1D48-BE2A-820D86C66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23CF-827C-AB45-87FF-3EC722C0C27C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23272-31BE-344B-B7CA-9C4B55759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B5CF9-8C18-2D4F-8B67-624BF878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1BFA-40F8-F649-B20A-2DF7989B5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1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0CBC6-6644-DA49-A506-FA0CA5396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AABF3-9C6B-9E44-9F87-E16BFE4D8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F6882-5B6E-5B4B-85DA-A3580B543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23CF-827C-AB45-87FF-3EC722C0C27C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2D02A-AB08-D047-9F38-E4B2FE70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6E764-2A2F-C84B-B6F1-678CE8798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1BFA-40F8-F649-B20A-2DF7989B5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1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7A6A2-F980-A543-899B-A05041249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133DD-7EB8-A94E-8A8B-9858A0DEF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92A7B-F453-8241-85C9-92750502D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23CF-827C-AB45-87FF-3EC722C0C27C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E4092-096A-464D-9BD6-547DF3F61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37403-76EE-D241-9F55-49037C7A4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1BFA-40F8-F649-B20A-2DF7989B5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8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E15D4-6227-B04C-83B2-485E67237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4328E-3893-D344-ADE8-12FA13F41F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AAFE0C-83DB-3247-B908-1EFDD01C21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2AB2BB-033B-AA4D-9A9B-F839BFD9A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23CF-827C-AB45-87FF-3EC722C0C27C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6DC9C-354E-214F-9636-E470E750A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F7F9D-B681-954D-BE4F-F336C8864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1BFA-40F8-F649-B20A-2DF7989B5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3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85A90-54C0-9544-8263-5442E351A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A00AE-8A28-3949-8CD2-EF9EBF904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CFC92A-2C4C-4C4B-A614-CAD7CFC73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B722C9-119C-DE4C-BE6B-92F9106CF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C6646-9DE5-2B41-9FCC-953279CC2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ADE8D7-1C71-8448-ADF5-815AE4340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23CF-827C-AB45-87FF-3EC722C0C27C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214FC0-2062-2048-ABC8-A8A1AFCA3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BC737D-CB13-5A41-946A-878FB3F9A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1BFA-40F8-F649-B20A-2DF7989B5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52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01D68-DA29-CD40-A036-EF8EF9BBC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600E89-E9C1-B54A-B05E-5F7E24316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23CF-827C-AB45-87FF-3EC722C0C27C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CF985F-3F80-E049-941A-E22536213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5F7915-5F0A-2140-B3D2-B8B46C512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1BFA-40F8-F649-B20A-2DF7989B5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27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FCC1CB-3583-3543-8E66-30F5C00CF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23CF-827C-AB45-87FF-3EC722C0C27C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C1D03F-6762-3E49-A6A2-42F59EEFF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53BC3-3690-4C48-8067-A2B30416A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1BFA-40F8-F649-B20A-2DF7989B5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50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E1CD3-5944-4647-B8F7-917CF5410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1EFC9-4884-FC4B-A925-66829BC13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18E4A2-87D7-E348-AF8B-41145B151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CEABB1-83D5-C24A-9015-164CA0702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23CF-827C-AB45-87FF-3EC722C0C27C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75C0-BDBF-D546-BC21-D0AB8E483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EBB073-C8E0-1543-9E5B-71FA300B9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1BFA-40F8-F649-B20A-2DF7989B5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13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B271D-60BB-8A48-8FD5-A02FE38E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BE39B5-E895-7E47-A642-DD479578D3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3A950A-31DA-6648-902E-1B34E5D1E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C3F32C-1868-7745-AB7E-4CC6B264D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23CF-827C-AB45-87FF-3EC722C0C27C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1E542-20E8-A947-B2C3-E88322366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61002-5F5F-184F-8F08-5DF0AED11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1BFA-40F8-F649-B20A-2DF7989B5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45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6E298E-E1E0-804D-949C-D7DB0BB71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13D62-3706-9741-B872-DDA7CC2F3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10D27-6FE8-8D49-8D09-ADC6F8C0F3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523CF-827C-AB45-87FF-3EC722C0C27C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87E5A-062B-5A42-881F-99A9F79156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1BB57-6A18-DD4B-B370-85CD654FD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51BFA-40F8-F649-B20A-2DF7989B5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8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A8037-AE52-3A49-AB5E-86B37B470E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blipFill>
            <a:blip r:embed="rId3"/>
            <a:stretch>
              <a:fillRect t="-56000" b="-56000"/>
            </a:stretch>
          </a:blipFill>
        </p:spPr>
        <p:txBody>
          <a:bodyPr>
            <a:normAutofit/>
          </a:bodyPr>
          <a:lstStyle/>
          <a:p>
            <a:br>
              <a:rPr lang="en-GB" b="1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AEE00F-6F53-5846-A42D-9D1D5FBBD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08314"/>
            <a:ext cx="9144000" cy="4049486"/>
          </a:xfrm>
          <a:blipFill dpi="0" rotWithShape="1">
            <a:blip r:embed="rId3">
              <a:alphaModFix amt="0"/>
            </a:blip>
            <a:srcRect/>
            <a:stretch>
              <a:fillRect t="-56000" b="-38000"/>
            </a:stretch>
          </a:blipFill>
        </p:spPr>
        <p:txBody>
          <a:bodyPr>
            <a:normAutofit lnSpcReduction="10000"/>
          </a:bodyPr>
          <a:lstStyle/>
          <a:p>
            <a:endParaRPr lang="en-GB" sz="3700" b="1" dirty="0">
              <a:solidFill>
                <a:schemeClr val="bg1"/>
              </a:solidFill>
            </a:endParaRPr>
          </a:p>
          <a:p>
            <a:r>
              <a:rPr lang="en-GB" sz="3700" b="1" dirty="0">
                <a:solidFill>
                  <a:schemeClr val="bg1"/>
                </a:solidFill>
              </a:rPr>
              <a:t>Does the natural non-human environment have a role to play in the way Social Work regards human development?</a:t>
            </a:r>
          </a:p>
          <a:p>
            <a:endParaRPr lang="en-GB" sz="3400" b="1" dirty="0">
              <a:solidFill>
                <a:schemeClr val="bg1"/>
              </a:solidFill>
            </a:endParaRPr>
          </a:p>
          <a:p>
            <a:r>
              <a:rPr lang="en-GB" sz="3400" b="1" dirty="0">
                <a:solidFill>
                  <a:schemeClr val="bg1"/>
                </a:solidFill>
              </a:rPr>
              <a:t>Laura Cullen</a:t>
            </a:r>
          </a:p>
          <a:p>
            <a:r>
              <a:rPr lang="en-GB" sz="3400" b="1" dirty="0">
                <a:solidFill>
                  <a:schemeClr val="bg1"/>
                </a:solidFill>
              </a:rPr>
              <a:t>Supervisor: Professor Stan Houston</a:t>
            </a:r>
            <a:br>
              <a:rPr lang="en-GB" sz="2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714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DCF89-C187-C44D-AC9B-E457CBB18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189"/>
          </a:xfrm>
        </p:spPr>
        <p:txBody>
          <a:bodyPr/>
          <a:lstStyle/>
          <a:p>
            <a:pPr algn="ctr"/>
            <a:r>
              <a:rPr lang="en-US" dirty="0"/>
              <a:t>Implications for Social Work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C3CD77C-E6C7-A64C-B13A-CE5E357212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641909"/>
              </p:ext>
            </p:extLst>
          </p:nvPr>
        </p:nvGraphicFramePr>
        <p:xfrm>
          <a:off x="838200" y="1208314"/>
          <a:ext cx="10515600" cy="4968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8208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A7902-16F2-6D46-A678-B1DB135676E7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12000">
                <a:schemeClr val="accent3">
                  <a:lumMod val="0"/>
                  <a:lumOff val="100000"/>
                </a:schemeClr>
              </a:gs>
              <a:gs pos="52000">
                <a:schemeClr val="accent3">
                  <a:lumMod val="0"/>
                  <a:lumOff val="100000"/>
                </a:schemeClr>
              </a:gs>
              <a:gs pos="86000">
                <a:schemeClr val="accent3">
                  <a:alpha val="63000"/>
                  <a:lumMod val="62000"/>
                  <a:lumOff val="38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/>
          <a:lstStyle/>
          <a:p>
            <a:pPr algn="ctr"/>
            <a:r>
              <a:rPr lang="en-US" dirty="0"/>
              <a:t>Background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130E2B5-FDE9-0F45-8008-AD2AF45FBA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595325"/>
              </p:ext>
            </p:extLst>
          </p:nvPr>
        </p:nvGraphicFramePr>
        <p:xfrm>
          <a:off x="838200" y="16906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581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97E27-353D-6B49-8EE0-7321B6EFC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Social Work Conference Dublin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12AD501-E818-FC4D-9681-4A45ED53C1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872766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4247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2525F-66A5-A44C-86E6-3ABFAD042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Aims and Objectives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ADD92D2-77AC-E949-9310-79E0DC8361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140684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3196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BBCFB-2E66-E14F-A8AF-3ED6D56B2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Research Questions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39E63FA-D907-FD49-B73F-B7D5CEFED0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644301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223329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048C8-3C18-A24A-B95F-404D16C14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600" dirty="0">
                <a:solidFill>
                  <a:schemeClr val="bg1"/>
                </a:solidFill>
              </a:rPr>
              <a:t>What does the literature say?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DB62D5C-004A-654A-AA53-7579E3C290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78657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839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18285-EDF8-E74F-8D50-C942B8CFF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Methodology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0EB108E-E3DB-7141-BE7B-FEF8232152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50916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8323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3A296-2F8E-F14F-BF78-871E87C5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600" dirty="0"/>
              <a:t>Summary of Findings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EA395EC-C38A-B44B-B282-C3A74E428E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83059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37496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56000" b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B04B6-9E68-B94D-A712-67DDB96AB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000" dirty="0"/>
              <a:t>Access to nature is not free or available to all (the impacts of climate change will disproportionality effect poorer people).</a:t>
            </a:r>
            <a:br>
              <a:rPr lang="en-GB" sz="3000" dirty="0"/>
            </a:br>
            <a:endParaRPr lang="en-US" sz="3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49E76D-00EF-0747-A654-2B247CD07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  <a:blipFill>
            <a:blip r:embed="rId3"/>
            <a:stretch>
              <a:fillRect t="-56000" b="-56000"/>
            </a:stretch>
          </a:blipFill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z="3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400" dirty="0">
                <a:solidFill>
                  <a:schemeClr val="bg1"/>
                </a:solidFill>
              </a:rPr>
              <a:t>Access to nature is not free or available to all (the impacts of climate change will disproportionality effect poorer people).</a:t>
            </a:r>
            <a:endParaRPr lang="en-GB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939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2014</TotalTime>
  <Words>385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 </vt:lpstr>
      <vt:lpstr>Background</vt:lpstr>
      <vt:lpstr>International Social Work Conference Dublin</vt:lpstr>
      <vt:lpstr>Aims and Objectives</vt:lpstr>
      <vt:lpstr>Research Questions</vt:lpstr>
      <vt:lpstr>What does the literature say?</vt:lpstr>
      <vt:lpstr>Methodology </vt:lpstr>
      <vt:lpstr>Summary of Findings</vt:lpstr>
      <vt:lpstr>Access to nature is not free or available to all (the impacts of climate change will disproportionality effect poorer people). </vt:lpstr>
      <vt:lpstr>Implications for Social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Does the natural non-human environment have a role to play in the way Social Work regards human development?</dc:title>
  <dc:creator>Laura Cullen</dc:creator>
  <cp:lastModifiedBy>CPD Officer</cp:lastModifiedBy>
  <cp:revision>11</cp:revision>
  <dcterms:created xsi:type="dcterms:W3CDTF">2019-06-09T12:54:54Z</dcterms:created>
  <dcterms:modified xsi:type="dcterms:W3CDTF">2019-06-11T12:35:09Z</dcterms:modified>
</cp:coreProperties>
</file>