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22"/>
  </p:notesMasterIdLst>
  <p:handoutMasterIdLst>
    <p:handoutMasterId r:id="rId23"/>
  </p:handoutMasterIdLst>
  <p:sldIdLst>
    <p:sldId id="273" r:id="rId5"/>
    <p:sldId id="276" r:id="rId6"/>
    <p:sldId id="278" r:id="rId7"/>
    <p:sldId id="279" r:id="rId8"/>
    <p:sldId id="280" r:id="rId9"/>
    <p:sldId id="292" r:id="rId10"/>
    <p:sldId id="281" r:id="rId11"/>
    <p:sldId id="282" r:id="rId12"/>
    <p:sldId id="283" r:id="rId13"/>
    <p:sldId id="287" r:id="rId14"/>
    <p:sldId id="288" r:id="rId15"/>
    <p:sldId id="289" r:id="rId16"/>
    <p:sldId id="290" r:id="rId17"/>
    <p:sldId id="291" r:id="rId18"/>
    <p:sldId id="284" r:id="rId19"/>
    <p:sldId id="274" r:id="rId20"/>
    <p:sldId id="275"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735"/>
    <a:srgbClr val="C01623"/>
    <a:srgbClr val="14559D"/>
    <a:srgbClr val="EF3E42"/>
    <a:srgbClr val="FF4589"/>
    <a:srgbClr val="404040"/>
    <a:srgbClr val="7AC143"/>
    <a:srgbClr val="FDBB30"/>
    <a:srgbClr val="01A1DD"/>
    <a:srgbClr val="591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1" autoAdjust="0"/>
    <p:restoredTop sz="94660"/>
  </p:normalViewPr>
  <p:slideViewPr>
    <p:cSldViewPr snapToGrid="0">
      <p:cViewPr varScale="1">
        <p:scale>
          <a:sx n="89" d="100"/>
          <a:sy n="89" d="100"/>
        </p:scale>
        <p:origin x="448" y="48"/>
      </p:cViewPr>
      <p:guideLst>
        <p:guide orient="horz" pos="3072"/>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TUH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F0-44A4-8DB0-4DF3E13DB0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F0-44A4-8DB0-4DF3E13DB0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F0-44A4-8DB0-4DF3E13DB0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F0-44A4-8DB0-4DF3E13DB00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participated</c:v>
                </c:pt>
                <c:pt idx="1">
                  <c:v>no participation</c:v>
                </c:pt>
                <c:pt idx="3">
                  <c:v>4th Qtr</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8-10F0-44A4-8DB0-4DF3E13DB00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35201496650278E-2"/>
          <c:y val="8.60809809114291E-2"/>
          <c:w val="0.92023425196850395"/>
          <c:h val="0.76893579177314275"/>
        </c:manualLayout>
      </c:layout>
      <c:barChart>
        <c:barDir val="col"/>
        <c:grouping val="clustered"/>
        <c:varyColors val="0"/>
        <c:ser>
          <c:idx val="0"/>
          <c:order val="0"/>
          <c:tx>
            <c:strRef>
              <c:f>Sheet1!$B$1</c:f>
              <c:strCache>
                <c:ptCount val="1"/>
                <c:pt idx="0">
                  <c:v>TUH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Support</c:v>
                </c:pt>
                <c:pt idx="1">
                  <c:v>Entitlements</c:v>
                </c:pt>
                <c:pt idx="2">
                  <c:v>CP/CW</c:v>
                </c:pt>
                <c:pt idx="3">
                  <c:v>Unsure</c:v>
                </c:pt>
                <c:pt idx="4">
                  <c:v>Blank</c:v>
                </c:pt>
              </c:strCache>
            </c:strRef>
          </c:cat>
          <c:val>
            <c:numRef>
              <c:f>Sheet1!$B$2:$B$6</c:f>
              <c:numCache>
                <c:formatCode>0%</c:formatCode>
                <c:ptCount val="5"/>
                <c:pt idx="0">
                  <c:v>0.38</c:v>
                </c:pt>
                <c:pt idx="1">
                  <c:v>0.04</c:v>
                </c:pt>
                <c:pt idx="2">
                  <c:v>0.06</c:v>
                </c:pt>
                <c:pt idx="3">
                  <c:v>0.16</c:v>
                </c:pt>
                <c:pt idx="4">
                  <c:v>0.36</c:v>
                </c:pt>
              </c:numCache>
            </c:numRef>
          </c:val>
          <c:extLst>
            <c:ext xmlns:c16="http://schemas.microsoft.com/office/drawing/2014/chart" uri="{C3380CC4-5D6E-409C-BE32-E72D297353CC}">
              <c16:uniqueId val="{00000000-6DD2-4B2C-B535-65185E48E1B3}"/>
            </c:ext>
          </c:extLst>
        </c:ser>
        <c:ser>
          <c:idx val="1"/>
          <c:order val="1"/>
          <c:tx>
            <c:strRef>
              <c:f>Sheet1!$C$1</c:f>
              <c:strCache>
                <c:ptCount val="1"/>
                <c:pt idx="0">
                  <c:v>OLCHC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Support</c:v>
                </c:pt>
                <c:pt idx="1">
                  <c:v>Entitlements</c:v>
                </c:pt>
                <c:pt idx="2">
                  <c:v>CP/CW</c:v>
                </c:pt>
                <c:pt idx="3">
                  <c:v>Unsure</c:v>
                </c:pt>
                <c:pt idx="4">
                  <c:v>Blank</c:v>
                </c:pt>
              </c:strCache>
            </c:strRef>
          </c:cat>
          <c:val>
            <c:numRef>
              <c:f>Sheet1!$C$2:$C$6</c:f>
              <c:numCache>
                <c:formatCode>0%</c:formatCode>
                <c:ptCount val="5"/>
                <c:pt idx="0">
                  <c:v>0.37</c:v>
                </c:pt>
                <c:pt idx="1">
                  <c:v>0.06</c:v>
                </c:pt>
                <c:pt idx="2">
                  <c:v>0.02</c:v>
                </c:pt>
                <c:pt idx="3">
                  <c:v>0.27</c:v>
                </c:pt>
                <c:pt idx="4">
                  <c:v>0.28000000000000003</c:v>
                </c:pt>
              </c:numCache>
            </c:numRef>
          </c:val>
          <c:extLst>
            <c:ext xmlns:c16="http://schemas.microsoft.com/office/drawing/2014/chart" uri="{C3380CC4-5D6E-409C-BE32-E72D297353CC}">
              <c16:uniqueId val="{00000001-6DD2-4B2C-B535-65185E48E1B3}"/>
            </c:ext>
          </c:extLst>
        </c:ser>
        <c:ser>
          <c:idx val="2"/>
          <c:order val="2"/>
          <c:tx>
            <c:strRef>
              <c:f>Sheet1!$D$1</c:f>
              <c:strCache>
                <c:ptCount val="1"/>
                <c:pt idx="0">
                  <c:v>Joint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Support</c:v>
                </c:pt>
                <c:pt idx="1">
                  <c:v>Entitlements</c:v>
                </c:pt>
                <c:pt idx="2">
                  <c:v>CP/CW</c:v>
                </c:pt>
                <c:pt idx="3">
                  <c:v>Unsure</c:v>
                </c:pt>
                <c:pt idx="4">
                  <c:v>Blank</c:v>
                </c:pt>
              </c:strCache>
            </c:strRef>
          </c:cat>
          <c:val>
            <c:numRef>
              <c:f>Sheet1!$D$2:$D$6</c:f>
              <c:numCache>
                <c:formatCode>0%</c:formatCode>
                <c:ptCount val="5"/>
                <c:pt idx="0">
                  <c:v>0.38</c:v>
                </c:pt>
                <c:pt idx="1">
                  <c:v>0.05</c:v>
                </c:pt>
                <c:pt idx="2">
                  <c:v>0.04</c:v>
                </c:pt>
                <c:pt idx="3">
                  <c:v>0.2</c:v>
                </c:pt>
                <c:pt idx="4">
                  <c:v>0.33</c:v>
                </c:pt>
              </c:numCache>
            </c:numRef>
          </c:val>
          <c:extLst>
            <c:ext xmlns:c16="http://schemas.microsoft.com/office/drawing/2014/chart" uri="{C3380CC4-5D6E-409C-BE32-E72D297353CC}">
              <c16:uniqueId val="{00000002-6DD2-4B2C-B535-65185E48E1B3}"/>
            </c:ext>
          </c:extLst>
        </c:ser>
        <c:dLbls>
          <c:dLblPos val="outEnd"/>
          <c:showLegendKey val="0"/>
          <c:showVal val="1"/>
          <c:showCatName val="0"/>
          <c:showSerName val="0"/>
          <c:showPercent val="0"/>
          <c:showBubbleSize val="0"/>
        </c:dLbls>
        <c:gapWidth val="219"/>
        <c:overlap val="-27"/>
        <c:axId val="501682936"/>
        <c:axId val="501675880"/>
      </c:barChart>
      <c:catAx>
        <c:axId val="50168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675880"/>
        <c:crosses val="autoZero"/>
        <c:auto val="1"/>
        <c:lblAlgn val="ctr"/>
        <c:lblOffset val="100"/>
        <c:noMultiLvlLbl val="0"/>
      </c:catAx>
      <c:valAx>
        <c:axId val="501675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682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3149631995201E-2"/>
          <c:y val="0.10260234272224923"/>
          <c:w val="0.86797927792182894"/>
          <c:h val="0.74036708510077087"/>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TUH</c:v>
                </c:pt>
                <c:pt idx="1">
                  <c:v>OLCHC</c:v>
                </c:pt>
                <c:pt idx="2">
                  <c:v>Joint</c:v>
                </c:pt>
              </c:strCache>
            </c:strRef>
          </c:cat>
          <c:val>
            <c:numRef>
              <c:f>Sheet1!$B$2:$B$5</c:f>
              <c:numCache>
                <c:formatCode>0%</c:formatCode>
                <c:ptCount val="4"/>
                <c:pt idx="0">
                  <c:v>0.28000000000000003</c:v>
                </c:pt>
                <c:pt idx="1">
                  <c:v>0.15</c:v>
                </c:pt>
                <c:pt idx="2">
                  <c:v>0.21</c:v>
                </c:pt>
              </c:numCache>
            </c:numRef>
          </c:val>
          <c:extLst>
            <c:ext xmlns:c16="http://schemas.microsoft.com/office/drawing/2014/chart" uri="{C3380CC4-5D6E-409C-BE32-E72D297353CC}">
              <c16:uniqueId val="{00000000-BE68-4990-AD10-7523E74378E9}"/>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TUH</c:v>
                </c:pt>
                <c:pt idx="1">
                  <c:v>OLCHC</c:v>
                </c:pt>
                <c:pt idx="2">
                  <c:v>Joint</c:v>
                </c:pt>
              </c:strCache>
            </c:strRef>
          </c:cat>
          <c:val>
            <c:numRef>
              <c:f>Sheet1!$C$2:$C$5</c:f>
              <c:numCache>
                <c:formatCode>0%</c:formatCode>
                <c:ptCount val="4"/>
                <c:pt idx="0">
                  <c:v>0.71</c:v>
                </c:pt>
                <c:pt idx="1">
                  <c:v>0.85</c:v>
                </c:pt>
                <c:pt idx="2">
                  <c:v>0.78</c:v>
                </c:pt>
              </c:numCache>
            </c:numRef>
          </c:val>
          <c:extLst>
            <c:ext xmlns:c16="http://schemas.microsoft.com/office/drawing/2014/chart" uri="{C3380CC4-5D6E-409C-BE32-E72D297353CC}">
              <c16:uniqueId val="{00000001-BE68-4990-AD10-7523E74378E9}"/>
            </c:ext>
          </c:extLst>
        </c:ser>
        <c:ser>
          <c:idx val="2"/>
          <c:order val="2"/>
          <c:tx>
            <c:strRef>
              <c:f>Sheet1!$D$1</c:f>
              <c:strCache>
                <c:ptCount val="1"/>
                <c:pt idx="0">
                  <c:v>Unsure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TUH</c:v>
                </c:pt>
                <c:pt idx="1">
                  <c:v>OLCHC</c:v>
                </c:pt>
                <c:pt idx="2">
                  <c:v>Joint</c:v>
                </c:pt>
              </c:strCache>
            </c:strRef>
          </c:cat>
          <c:val>
            <c:numRef>
              <c:f>Sheet1!$D$2:$D$5</c:f>
              <c:numCache>
                <c:formatCode>0%</c:formatCode>
                <c:ptCount val="4"/>
                <c:pt idx="0">
                  <c:v>0.01</c:v>
                </c:pt>
                <c:pt idx="1">
                  <c:v>0</c:v>
                </c:pt>
                <c:pt idx="2">
                  <c:v>0.01</c:v>
                </c:pt>
              </c:numCache>
            </c:numRef>
          </c:val>
          <c:extLst>
            <c:ext xmlns:c16="http://schemas.microsoft.com/office/drawing/2014/chart" uri="{C3380CC4-5D6E-409C-BE32-E72D297353CC}">
              <c16:uniqueId val="{00000002-BE68-4990-AD10-7523E74378E9}"/>
            </c:ext>
          </c:extLst>
        </c:ser>
        <c:dLbls>
          <c:dLblPos val="outEnd"/>
          <c:showLegendKey val="0"/>
          <c:showVal val="1"/>
          <c:showCatName val="0"/>
          <c:showSerName val="0"/>
          <c:showPercent val="0"/>
          <c:showBubbleSize val="0"/>
        </c:dLbls>
        <c:gapWidth val="219"/>
        <c:overlap val="-27"/>
        <c:axId val="501680976"/>
        <c:axId val="501677448"/>
      </c:barChart>
      <c:catAx>
        <c:axId val="5016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677448"/>
        <c:crosses val="autoZero"/>
        <c:auto val="1"/>
        <c:lblAlgn val="ctr"/>
        <c:lblOffset val="100"/>
        <c:noMultiLvlLbl val="0"/>
      </c:catAx>
      <c:valAx>
        <c:axId val="501677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68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TUH</c:v>
                </c:pt>
              </c:strCache>
            </c:strRef>
          </c:tx>
          <c:spPr>
            <a:solidFill>
              <a:schemeClr val="accent1"/>
            </a:solidFill>
            <a:ln>
              <a:noFill/>
            </a:ln>
            <a:effectLst/>
          </c:spPr>
          <c:invertIfNegative val="0"/>
          <c:cat>
            <c:strRef>
              <c:f>Sheet1!$A$2:$A$7</c:f>
              <c:strCache>
                <c:ptCount val="6"/>
                <c:pt idx="0">
                  <c:v>Excellent</c:v>
                </c:pt>
                <c:pt idx="1">
                  <c:v>Very Good</c:v>
                </c:pt>
                <c:pt idx="2">
                  <c:v>Good</c:v>
                </c:pt>
                <c:pt idx="3">
                  <c:v>Fair</c:v>
                </c:pt>
                <c:pt idx="4">
                  <c:v>Poor</c:v>
                </c:pt>
                <c:pt idx="5">
                  <c:v>Blank</c:v>
                </c:pt>
              </c:strCache>
            </c:strRef>
          </c:cat>
          <c:val>
            <c:numRef>
              <c:f>Sheet1!$B$2:$B$7</c:f>
              <c:numCache>
                <c:formatCode>0%</c:formatCode>
                <c:ptCount val="6"/>
                <c:pt idx="0">
                  <c:v>0.1</c:v>
                </c:pt>
                <c:pt idx="1">
                  <c:v>0.11</c:v>
                </c:pt>
                <c:pt idx="2">
                  <c:v>0.03</c:v>
                </c:pt>
                <c:pt idx="3">
                  <c:v>0.01</c:v>
                </c:pt>
                <c:pt idx="4">
                  <c:v>0</c:v>
                </c:pt>
                <c:pt idx="5">
                  <c:v>0.75</c:v>
                </c:pt>
              </c:numCache>
            </c:numRef>
          </c:val>
          <c:extLst>
            <c:ext xmlns:c16="http://schemas.microsoft.com/office/drawing/2014/chart" uri="{C3380CC4-5D6E-409C-BE32-E72D297353CC}">
              <c16:uniqueId val="{00000000-313A-4E34-8858-2847135264FF}"/>
            </c:ext>
          </c:extLst>
        </c:ser>
        <c:ser>
          <c:idx val="1"/>
          <c:order val="1"/>
          <c:tx>
            <c:strRef>
              <c:f>Sheet1!$C$1</c:f>
              <c:strCache>
                <c:ptCount val="1"/>
                <c:pt idx="0">
                  <c:v>OLCHC</c:v>
                </c:pt>
              </c:strCache>
            </c:strRef>
          </c:tx>
          <c:spPr>
            <a:solidFill>
              <a:schemeClr val="accent2"/>
            </a:solidFill>
            <a:ln>
              <a:noFill/>
            </a:ln>
            <a:effectLst/>
          </c:spPr>
          <c:invertIfNegative val="0"/>
          <c:cat>
            <c:strRef>
              <c:f>Sheet1!$A$2:$A$7</c:f>
              <c:strCache>
                <c:ptCount val="6"/>
                <c:pt idx="0">
                  <c:v>Excellent</c:v>
                </c:pt>
                <c:pt idx="1">
                  <c:v>Very Good</c:v>
                </c:pt>
                <c:pt idx="2">
                  <c:v>Good</c:v>
                </c:pt>
                <c:pt idx="3">
                  <c:v>Fair</c:v>
                </c:pt>
                <c:pt idx="4">
                  <c:v>Poor</c:v>
                </c:pt>
                <c:pt idx="5">
                  <c:v>Blank</c:v>
                </c:pt>
              </c:strCache>
            </c:strRef>
          </c:cat>
          <c:val>
            <c:numRef>
              <c:f>Sheet1!$C$2:$C$7</c:f>
              <c:numCache>
                <c:formatCode>0%</c:formatCode>
                <c:ptCount val="6"/>
                <c:pt idx="0">
                  <c:v>0.5</c:v>
                </c:pt>
                <c:pt idx="1">
                  <c:v>0.17</c:v>
                </c:pt>
                <c:pt idx="2">
                  <c:v>0.17</c:v>
                </c:pt>
                <c:pt idx="3">
                  <c:v>0.11</c:v>
                </c:pt>
                <c:pt idx="4">
                  <c:v>0</c:v>
                </c:pt>
                <c:pt idx="5">
                  <c:v>0.05</c:v>
                </c:pt>
              </c:numCache>
            </c:numRef>
          </c:val>
          <c:extLst>
            <c:ext xmlns:c16="http://schemas.microsoft.com/office/drawing/2014/chart" uri="{C3380CC4-5D6E-409C-BE32-E72D297353CC}">
              <c16:uniqueId val="{00000001-313A-4E34-8858-2847135264FF}"/>
            </c:ext>
          </c:extLst>
        </c:ser>
        <c:ser>
          <c:idx val="2"/>
          <c:order val="2"/>
          <c:tx>
            <c:strRef>
              <c:f>Sheet1!$D$1</c:f>
              <c:strCache>
                <c:ptCount val="1"/>
                <c:pt idx="0">
                  <c:v>Joint</c:v>
                </c:pt>
              </c:strCache>
            </c:strRef>
          </c:tx>
          <c:spPr>
            <a:solidFill>
              <a:schemeClr val="accent3"/>
            </a:solidFill>
            <a:ln>
              <a:noFill/>
            </a:ln>
            <a:effectLst/>
          </c:spPr>
          <c:invertIfNegative val="0"/>
          <c:cat>
            <c:strRef>
              <c:f>Sheet1!$A$2:$A$7</c:f>
              <c:strCache>
                <c:ptCount val="6"/>
                <c:pt idx="0">
                  <c:v>Excellent</c:v>
                </c:pt>
                <c:pt idx="1">
                  <c:v>Very Good</c:v>
                </c:pt>
                <c:pt idx="2">
                  <c:v>Good</c:v>
                </c:pt>
                <c:pt idx="3">
                  <c:v>Fair</c:v>
                </c:pt>
                <c:pt idx="4">
                  <c:v>Poor</c:v>
                </c:pt>
                <c:pt idx="5">
                  <c:v>Blank</c:v>
                </c:pt>
              </c:strCache>
            </c:strRef>
          </c:cat>
          <c:val>
            <c:numRef>
              <c:f>Sheet1!$D$2:$D$7</c:f>
              <c:numCache>
                <c:formatCode>0%</c:formatCode>
                <c:ptCount val="6"/>
                <c:pt idx="0">
                  <c:v>0.14000000000000001</c:v>
                </c:pt>
                <c:pt idx="1">
                  <c:v>0.12</c:v>
                </c:pt>
                <c:pt idx="2">
                  <c:v>0.04</c:v>
                </c:pt>
                <c:pt idx="3">
                  <c:v>0.02</c:v>
                </c:pt>
                <c:pt idx="4">
                  <c:v>0</c:v>
                </c:pt>
                <c:pt idx="5">
                  <c:v>0.65</c:v>
                </c:pt>
              </c:numCache>
            </c:numRef>
          </c:val>
          <c:extLst>
            <c:ext xmlns:c16="http://schemas.microsoft.com/office/drawing/2014/chart" uri="{C3380CC4-5D6E-409C-BE32-E72D297353CC}">
              <c16:uniqueId val="{00000002-313A-4E34-8858-2847135264FF}"/>
            </c:ext>
          </c:extLst>
        </c:ser>
        <c:dLbls>
          <c:showLegendKey val="0"/>
          <c:showVal val="0"/>
          <c:showCatName val="0"/>
          <c:showSerName val="0"/>
          <c:showPercent val="0"/>
          <c:showBubbleSize val="0"/>
        </c:dLbls>
        <c:gapWidth val="219"/>
        <c:overlap val="-27"/>
        <c:axId val="501679016"/>
        <c:axId val="501676272"/>
      </c:barChart>
      <c:catAx>
        <c:axId val="50167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676272"/>
        <c:crosses val="autoZero"/>
        <c:auto val="1"/>
        <c:lblAlgn val="ctr"/>
        <c:lblOffset val="100"/>
        <c:noMultiLvlLbl val="0"/>
      </c:catAx>
      <c:valAx>
        <c:axId val="50167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1679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Joint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D11-4050-B5AB-C624DFDFE58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D11-4050-B5AB-C624DFDFE58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D11-4050-B5AB-C624DFDFE58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3D11-4050-B5AB-C624DFDFE5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participated</c:v>
                </c:pt>
                <c:pt idx="1">
                  <c:v>no participation</c:v>
                </c:pt>
              </c:strCache>
            </c:strRef>
          </c:cat>
          <c:val>
            <c:numRef>
              <c:f>Sheet1!$B$2:$B$5</c:f>
              <c:numCache>
                <c:formatCode>0%</c:formatCode>
                <c:ptCount val="4"/>
                <c:pt idx="0">
                  <c:v>0.69</c:v>
                </c:pt>
                <c:pt idx="1">
                  <c:v>0.31</c:v>
                </c:pt>
              </c:numCache>
            </c:numRef>
          </c:val>
          <c:extLst>
            <c:ext xmlns:c16="http://schemas.microsoft.com/office/drawing/2014/chart" uri="{C3380CC4-5D6E-409C-BE32-E72D297353CC}">
              <c16:uniqueId val="{00000008-3D11-4050-B5AB-C624DFDFE58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OLCHC</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E01-4864-AF11-673408E86DE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E01-4864-AF11-673408E86DE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E01-4864-AF11-673408E86DE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E01-4864-AF11-673408E86D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participated</c:v>
                </c:pt>
                <c:pt idx="1">
                  <c:v>no participation</c:v>
                </c:pt>
              </c:strCache>
            </c:strRef>
          </c:cat>
          <c:val>
            <c:numRef>
              <c:f>Sheet1!$B$2:$B$5</c:f>
              <c:numCache>
                <c:formatCode>0%</c:formatCode>
                <c:ptCount val="4"/>
                <c:pt idx="0">
                  <c:v>0.73</c:v>
                </c:pt>
                <c:pt idx="1">
                  <c:v>0.37</c:v>
                </c:pt>
              </c:numCache>
            </c:numRef>
          </c:val>
          <c:extLst>
            <c:ext xmlns:c16="http://schemas.microsoft.com/office/drawing/2014/chart" uri="{C3380CC4-5D6E-409C-BE32-E72D297353CC}">
              <c16:uniqueId val="{00000008-0E01-4864-AF11-673408E86DE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TUH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46-4492-8550-3768E92F14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46-4492-8550-3768E92F14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46-4492-8550-3768E92F14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46-4492-8550-3768E92F14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Patient</c:v>
                </c:pt>
                <c:pt idx="1">
                  <c:v>Parent</c:v>
                </c:pt>
              </c:strCache>
            </c:strRef>
          </c:cat>
          <c:val>
            <c:numRef>
              <c:f>Sheet1!$B$2:$B$5</c:f>
              <c:numCache>
                <c:formatCode>0%</c:formatCode>
                <c:ptCount val="4"/>
                <c:pt idx="0">
                  <c:v>0.44</c:v>
                </c:pt>
                <c:pt idx="1">
                  <c:v>0.56000000000000005</c:v>
                </c:pt>
              </c:numCache>
            </c:numRef>
          </c:val>
          <c:extLst>
            <c:ext xmlns:c16="http://schemas.microsoft.com/office/drawing/2014/chart" uri="{C3380CC4-5D6E-409C-BE32-E72D297353CC}">
              <c16:uniqueId val="{00000008-B346-4492-8550-3768E92F14D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Joint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8F7-41D5-8CBB-B7D9829F64D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8F7-41D5-8CBB-B7D9829F64D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8F7-41D5-8CBB-B7D9829F64D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8F7-41D5-8CBB-B7D9829F64D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Patient</c:v>
                </c:pt>
                <c:pt idx="1">
                  <c:v>Parent</c:v>
                </c:pt>
              </c:strCache>
            </c:strRef>
          </c:cat>
          <c:val>
            <c:numRef>
              <c:f>Sheet1!$B$2:$B$5</c:f>
              <c:numCache>
                <c:formatCode>0%</c:formatCode>
                <c:ptCount val="4"/>
                <c:pt idx="0">
                  <c:v>0.3</c:v>
                </c:pt>
                <c:pt idx="1">
                  <c:v>0.7</c:v>
                </c:pt>
              </c:numCache>
            </c:numRef>
          </c:val>
          <c:extLst>
            <c:ext xmlns:c16="http://schemas.microsoft.com/office/drawing/2014/chart" uri="{C3380CC4-5D6E-409C-BE32-E72D297353CC}">
              <c16:uniqueId val="{00000008-18F7-41D5-8CBB-B7D9829F64D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OLCHC</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813-4A43-9B9B-511382E50FB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813-4A43-9B9B-511382E50FB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813-4A43-9B9B-511382E50FBA}"/>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813-4A43-9B9B-511382E50F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Patient</c:v>
                </c:pt>
                <c:pt idx="1">
                  <c:v>Parent</c:v>
                </c:pt>
              </c:strCache>
            </c:strRef>
          </c:cat>
          <c:val>
            <c:numRef>
              <c:f>Sheet1!$B$2:$B$5</c:f>
              <c:numCache>
                <c:formatCode>0%</c:formatCode>
                <c:ptCount val="4"/>
                <c:pt idx="0">
                  <c:v>0.14000000000000001</c:v>
                </c:pt>
                <c:pt idx="1">
                  <c:v>0.86</c:v>
                </c:pt>
              </c:numCache>
            </c:numRef>
          </c:val>
          <c:extLst>
            <c:ext xmlns:c16="http://schemas.microsoft.com/office/drawing/2014/chart" uri="{C3380CC4-5D6E-409C-BE32-E72D297353CC}">
              <c16:uniqueId val="{00000008-4813-4A43-9B9B-511382E50FBA}"/>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TUH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79-4ABE-ABBF-45C7DE04CB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79-4ABE-ABBF-45C7DE04CB6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79-4ABE-ABBF-45C7DE04CB6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79-4ABE-ABBF-45C7DE04CB6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Aware</c:v>
                </c:pt>
                <c:pt idx="1">
                  <c:v>Not aware</c:v>
                </c:pt>
              </c:strCache>
            </c:strRef>
          </c:cat>
          <c:val>
            <c:numRef>
              <c:f>Sheet1!$B$2:$B$5</c:f>
              <c:numCache>
                <c:formatCode>0%</c:formatCode>
                <c:ptCount val="4"/>
                <c:pt idx="0">
                  <c:v>0.5</c:v>
                </c:pt>
                <c:pt idx="1">
                  <c:v>0.5</c:v>
                </c:pt>
              </c:numCache>
            </c:numRef>
          </c:val>
          <c:extLst>
            <c:ext xmlns:c16="http://schemas.microsoft.com/office/drawing/2014/chart" uri="{C3380CC4-5D6E-409C-BE32-E72D297353CC}">
              <c16:uniqueId val="{00000008-7E79-4ABE-ABBF-45C7DE04CB6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Joint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94-4819-A9A7-9A1F5D2217F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794-4819-A9A7-9A1F5D2217F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794-4819-A9A7-9A1F5D2217F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794-4819-A9A7-9A1F5D2217F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Aware</c:v>
                </c:pt>
                <c:pt idx="1">
                  <c:v>Not aware</c:v>
                </c:pt>
              </c:strCache>
            </c:strRef>
          </c:cat>
          <c:val>
            <c:numRef>
              <c:f>Sheet1!$B$2:$B$5</c:f>
              <c:numCache>
                <c:formatCode>0%</c:formatCode>
                <c:ptCount val="4"/>
                <c:pt idx="0">
                  <c:v>0.4</c:v>
                </c:pt>
                <c:pt idx="1">
                  <c:v>0.6</c:v>
                </c:pt>
              </c:numCache>
            </c:numRef>
          </c:val>
          <c:extLst>
            <c:ext xmlns:c16="http://schemas.microsoft.com/office/drawing/2014/chart" uri="{C3380CC4-5D6E-409C-BE32-E72D297353CC}">
              <c16:uniqueId val="{00000008-C794-4819-A9A7-9A1F5D2217F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OLCHC</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45D-4D9D-8081-94D8E389370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45D-4D9D-8081-94D8E389370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45D-4D9D-8081-94D8E389370A}"/>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E45D-4D9D-8081-94D8E38937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Aware</c:v>
                </c:pt>
                <c:pt idx="1">
                  <c:v>Not aware</c:v>
                </c:pt>
              </c:strCache>
            </c:strRef>
          </c:cat>
          <c:val>
            <c:numRef>
              <c:f>Sheet1!$B$2:$B$5</c:f>
              <c:numCache>
                <c:formatCode>0%</c:formatCode>
                <c:ptCount val="4"/>
                <c:pt idx="0">
                  <c:v>0.3</c:v>
                </c:pt>
                <c:pt idx="1">
                  <c:v>0.7</c:v>
                </c:pt>
              </c:numCache>
            </c:numRef>
          </c:val>
          <c:extLst>
            <c:ext xmlns:c16="http://schemas.microsoft.com/office/drawing/2014/chart" uri="{C3380CC4-5D6E-409C-BE32-E72D297353CC}">
              <c16:uniqueId val="{00000008-E45D-4D9D-8081-94D8E38937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6DCBA7-2E7C-D140-8936-CDC8E313ED77}" type="datetimeFigureOut">
              <a:rPr lang="en-US" smtClean="0"/>
              <a:t>6/13/2019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43236B-BF3B-FE40-90B7-A69E38A698E7}" type="slidenum">
              <a:rPr lang="en-US" smtClean="0"/>
              <a:t>‹#›</a:t>
            </a:fld>
            <a:endParaRPr lang="en-US"/>
          </a:p>
        </p:txBody>
      </p:sp>
    </p:spTree>
    <p:extLst>
      <p:ext uri="{BB962C8B-B14F-4D97-AF65-F5344CB8AC3E}">
        <p14:creationId xmlns:p14="http://schemas.microsoft.com/office/powerpoint/2010/main" val="1497825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2E64-493C-4D4B-B186-B5DA44408F6B}" type="datetimeFigureOut">
              <a:rPr lang="en-US" smtClean="0"/>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E5575-9C24-484B-862D-8CDA0C17D389}" type="slidenum">
              <a:rPr lang="en-US" smtClean="0"/>
              <a:t>‹#›</a:t>
            </a:fld>
            <a:endParaRPr lang="en-US"/>
          </a:p>
        </p:txBody>
      </p:sp>
    </p:spTree>
    <p:extLst>
      <p:ext uri="{BB962C8B-B14F-4D97-AF65-F5344CB8AC3E}">
        <p14:creationId xmlns:p14="http://schemas.microsoft.com/office/powerpoint/2010/main" val="400847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xt Placeholder 9"/>
          <p:cNvSpPr>
            <a:spLocks noGrp="1"/>
          </p:cNvSpPr>
          <p:nvPr>
            <p:ph type="body" sz="quarter" idx="14" hasCustomPrompt="1"/>
          </p:nvPr>
        </p:nvSpPr>
        <p:spPr>
          <a:xfrm>
            <a:off x="237148" y="2607318"/>
            <a:ext cx="3570287" cy="372035"/>
          </a:xfrm>
          <a:prstGeom prst="rect">
            <a:avLst/>
          </a:prstGeom>
        </p:spPr>
        <p:txBody>
          <a:bodyPr anchor="b" anchorCtr="0"/>
          <a:lstStyle>
            <a:lvl1pPr marL="0" indent="0">
              <a:buFontTx/>
              <a:buNone/>
              <a:defRPr sz="16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Name of presenter</a:t>
            </a:r>
          </a:p>
        </p:txBody>
      </p:sp>
      <p:sp>
        <p:nvSpPr>
          <p:cNvPr id="13" name="Text Placeholder 3"/>
          <p:cNvSpPr>
            <a:spLocks noGrp="1"/>
          </p:cNvSpPr>
          <p:nvPr>
            <p:ph type="body" sz="quarter" idx="16" hasCustomPrompt="1"/>
          </p:nvPr>
        </p:nvSpPr>
        <p:spPr>
          <a:xfrm>
            <a:off x="237894" y="3025954"/>
            <a:ext cx="3570288" cy="312348"/>
          </a:xfrm>
          <a:prstGeom prst="rect">
            <a:avLst/>
          </a:prstGeom>
        </p:spPr>
        <p:txBody>
          <a:bodyPr/>
          <a:lstStyle>
            <a:lvl1pPr marL="0" indent="0">
              <a:buNone/>
              <a:defRPr>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Date in full</a:t>
            </a:r>
            <a:endParaRPr lang="en-GB" dirty="0"/>
          </a:p>
        </p:txBody>
      </p:sp>
      <p:sp>
        <p:nvSpPr>
          <p:cNvPr id="14" name="Title 1"/>
          <p:cNvSpPr>
            <a:spLocks noGrp="1"/>
          </p:cNvSpPr>
          <p:nvPr>
            <p:ph type="ctrTitle" hasCustomPrompt="1"/>
          </p:nvPr>
        </p:nvSpPr>
        <p:spPr>
          <a:xfrm>
            <a:off x="237148" y="528390"/>
            <a:ext cx="3978258" cy="1790700"/>
          </a:xfrm>
          <a:prstGeom prst="rect">
            <a:avLst/>
          </a:prstGeom>
        </p:spPr>
        <p:txBody>
          <a:bodyPr anchor="ctr" anchorCtr="0"/>
          <a:lstStyle>
            <a:lvl1pPr algn="l">
              <a:defRPr sz="4000" baseline="0">
                <a:solidFill>
                  <a:schemeClr val="bg1"/>
                </a:solidFill>
              </a:defRPr>
            </a:lvl1pPr>
          </a:lstStyle>
          <a:p>
            <a:r>
              <a:rPr lang="en-US" dirty="0"/>
              <a:t>Presentation </a:t>
            </a:r>
            <a:br>
              <a:rPr lang="en-US" dirty="0"/>
            </a:br>
            <a:r>
              <a:rPr lang="en-US" dirty="0"/>
              <a:t>title goes here</a:t>
            </a:r>
          </a:p>
        </p:txBody>
      </p:sp>
    </p:spTree>
    <p:extLst>
      <p:ext uri="{BB962C8B-B14F-4D97-AF65-F5344CB8AC3E}">
        <p14:creationId xmlns:p14="http://schemas.microsoft.com/office/powerpoint/2010/main" val="158466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Green">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64361" y="554120"/>
            <a:ext cx="7349318" cy="1790700"/>
          </a:xfrm>
          <a:prstGeom prst="rect">
            <a:avLst/>
          </a:prstGeom>
        </p:spPr>
        <p:txBody>
          <a:bodyPr anchor="ctr" anchorCtr="0"/>
          <a:lstStyle>
            <a:lvl1pPr algn="l">
              <a:defRPr sz="4000" baseline="0">
                <a:solidFill>
                  <a:schemeClr val="bg1"/>
                </a:solidFill>
              </a:defRPr>
            </a:lvl1pPr>
          </a:lstStyle>
          <a:p>
            <a:r>
              <a:rPr lang="en-US" dirty="0"/>
              <a:t>Concluding </a:t>
            </a:r>
            <a:br>
              <a:rPr lang="en-US" dirty="0"/>
            </a:br>
            <a:r>
              <a:rPr lang="en-US" dirty="0"/>
              <a:t>message here</a:t>
            </a:r>
          </a:p>
        </p:txBody>
      </p:sp>
      <p:sp>
        <p:nvSpPr>
          <p:cNvPr id="5" name="Text Placeholder 9"/>
          <p:cNvSpPr>
            <a:spLocks noGrp="1"/>
          </p:cNvSpPr>
          <p:nvPr>
            <p:ph type="body" sz="quarter" idx="14" hasCustomPrompt="1"/>
          </p:nvPr>
        </p:nvSpPr>
        <p:spPr>
          <a:xfrm>
            <a:off x="273432" y="2452790"/>
            <a:ext cx="3570287" cy="372035"/>
          </a:xfrm>
          <a:prstGeom prst="rect">
            <a:avLst/>
          </a:prstGeom>
        </p:spPr>
        <p:txBody>
          <a:bodyPr anchor="b" anchorCtr="0"/>
          <a:lstStyle>
            <a:lvl1pPr marL="0" indent="0">
              <a:buFontTx/>
              <a:buNone/>
              <a:defRPr sz="1600">
                <a:solidFill>
                  <a:schemeClr val="bg1"/>
                </a:solidFill>
                <a:latin typeface="+mj-lt"/>
              </a:defRPr>
            </a:lvl1pPr>
            <a:lvl2pPr>
              <a:buFontTx/>
              <a:buNone/>
              <a:defRPr/>
            </a:lvl2pPr>
            <a:lvl3pPr>
              <a:buFontTx/>
              <a:buNone/>
              <a:defRPr/>
            </a:lvl3pPr>
            <a:lvl4pPr>
              <a:buFontTx/>
              <a:buNone/>
              <a:defRPr/>
            </a:lvl4pPr>
            <a:lvl5pPr>
              <a:buFontTx/>
              <a:buNone/>
              <a:defRPr/>
            </a:lvl5pPr>
          </a:lstStyle>
          <a:p>
            <a:pPr lvl="0"/>
            <a:r>
              <a:rPr lang="en-US" dirty="0"/>
              <a:t>Address </a:t>
            </a:r>
          </a:p>
        </p:txBody>
      </p:sp>
      <p:sp>
        <p:nvSpPr>
          <p:cNvPr id="6" name="Text Placeholder 3"/>
          <p:cNvSpPr>
            <a:spLocks noGrp="1"/>
          </p:cNvSpPr>
          <p:nvPr>
            <p:ph type="body" sz="quarter" idx="16" hasCustomPrompt="1"/>
          </p:nvPr>
        </p:nvSpPr>
        <p:spPr>
          <a:xfrm>
            <a:off x="274178" y="2871426"/>
            <a:ext cx="3570288" cy="339856"/>
          </a:xfrm>
          <a:prstGeom prst="rect">
            <a:avLst/>
          </a:prstGeom>
        </p:spPr>
        <p:txBody>
          <a:bodyPr/>
          <a:lstStyle>
            <a:lvl1pPr marL="0" indent="0">
              <a:buNone/>
              <a:defRPr baseline="0">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Contact number</a:t>
            </a:r>
            <a:endParaRPr lang="en-GB" dirty="0"/>
          </a:p>
        </p:txBody>
      </p:sp>
      <p:sp>
        <p:nvSpPr>
          <p:cNvPr id="7" name="Text Placeholder 3"/>
          <p:cNvSpPr>
            <a:spLocks noGrp="1"/>
          </p:cNvSpPr>
          <p:nvPr>
            <p:ph type="body" sz="quarter" idx="17" hasCustomPrompt="1"/>
          </p:nvPr>
        </p:nvSpPr>
        <p:spPr>
          <a:xfrm>
            <a:off x="274178" y="3215554"/>
            <a:ext cx="3570288" cy="367655"/>
          </a:xfrm>
          <a:prstGeom prst="rect">
            <a:avLst/>
          </a:prstGeom>
        </p:spPr>
        <p:txBody>
          <a:bodyPr/>
          <a:lstStyle>
            <a:lvl1pPr marL="0" indent="0">
              <a:buNone/>
              <a:defRPr>
                <a:solidFill>
                  <a:schemeClr val="bg1"/>
                </a:solidFill>
                <a:latin typeface="+mj-lt"/>
              </a:defRPr>
            </a:lvl1pPr>
            <a:lvl2pPr marL="177800" indent="0">
              <a:buFont typeface="Arial" panose="020B0604020202020204" pitchFamily="34" charset="0"/>
              <a:buNone/>
              <a:defRPr>
                <a:solidFill>
                  <a:schemeClr val="bg1"/>
                </a:solidFill>
              </a:defRPr>
            </a:lvl2pPr>
            <a:lvl3pPr marL="361950" indent="0">
              <a:buFont typeface="Arial" panose="020B0604020202020204" pitchFamily="34" charset="0"/>
              <a:buNone/>
              <a:defRPr>
                <a:solidFill>
                  <a:schemeClr val="bg1"/>
                </a:solidFill>
              </a:defRPr>
            </a:lvl3pPr>
            <a:lvl4pPr marL="539750" indent="0">
              <a:buFont typeface="Arial" panose="020B0604020202020204" pitchFamily="34" charset="0"/>
              <a:buNone/>
              <a:defRPr>
                <a:solidFill>
                  <a:schemeClr val="bg1"/>
                </a:solidFill>
              </a:defRPr>
            </a:lvl4pPr>
            <a:lvl5pPr marL="717550" indent="0">
              <a:buFont typeface="Arial" panose="020B0604020202020204" pitchFamily="34" charset="0"/>
              <a:buNone/>
              <a:defRPr>
                <a:solidFill>
                  <a:schemeClr val="bg1"/>
                </a:solidFill>
              </a:defRPr>
            </a:lvl5pPr>
          </a:lstStyle>
          <a:p>
            <a:pPr lvl="0"/>
            <a:r>
              <a:rPr lang="en-US" dirty="0"/>
              <a:t>Email</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054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Divider -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ctrTitle" hasCustomPrompt="1"/>
          </p:nvPr>
        </p:nvSpPr>
        <p:spPr>
          <a:xfrm>
            <a:off x="246219" y="800520"/>
            <a:ext cx="5323638" cy="1790700"/>
          </a:xfrm>
          <a:prstGeom prst="rect">
            <a:avLst/>
          </a:prstGeom>
        </p:spPr>
        <p:txBody>
          <a:bodyPr anchor="ctr" anchorCtr="0"/>
          <a:lstStyle>
            <a:lvl1pPr algn="l">
              <a:defRPr sz="4000" baseline="0">
                <a:solidFill>
                  <a:schemeClr val="bg1"/>
                </a:solidFill>
              </a:defRPr>
            </a:lvl1pPr>
          </a:lstStyle>
          <a:p>
            <a:r>
              <a:rPr lang="en-US" dirty="0"/>
              <a:t>03</a:t>
            </a:r>
            <a:br>
              <a:rPr lang="en-US" dirty="0"/>
            </a:br>
            <a:r>
              <a:rPr lang="en-US" dirty="0"/>
              <a:t>Section</a:t>
            </a:r>
            <a:br>
              <a:rPr lang="en-US" dirty="0"/>
            </a:br>
            <a:r>
              <a:rPr lang="en-US" dirty="0"/>
              <a:t>title here</a:t>
            </a:r>
          </a:p>
        </p:txBody>
      </p:sp>
    </p:spTree>
    <p:extLst>
      <p:ext uri="{BB962C8B-B14F-4D97-AF65-F5344CB8AC3E}">
        <p14:creationId xmlns:p14="http://schemas.microsoft.com/office/powerpoint/2010/main" val="308541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4"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5"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sp>
        <p:nvSpPr>
          <p:cNvPr id="6" name="Text Placeholder 4"/>
          <p:cNvSpPr>
            <a:spLocks noGrp="1"/>
          </p:cNvSpPr>
          <p:nvPr>
            <p:ph type="body" sz="quarter" idx="17" hasCustomPrompt="1"/>
          </p:nvPr>
        </p:nvSpPr>
        <p:spPr>
          <a:xfrm>
            <a:off x="485999" y="1229032"/>
            <a:ext cx="8169001" cy="3011768"/>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9" name="TextBox 8"/>
          <p:cNvSpPr txBox="1"/>
          <p:nvPr userDrawn="1"/>
        </p:nvSpPr>
        <p:spPr>
          <a:xfrm>
            <a:off x="6095999" y="5330853"/>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10" name="TextBox 9"/>
          <p:cNvSpPr txBox="1"/>
          <p:nvPr userDrawn="1"/>
        </p:nvSpPr>
        <p:spPr>
          <a:xfrm>
            <a:off x="3687097" y="-376903"/>
            <a:ext cx="914400" cy="914400"/>
          </a:xfrm>
          <a:prstGeom prst="rect">
            <a:avLst/>
          </a:prstGeom>
          <a:noFill/>
          <a:ln>
            <a:noFill/>
          </a:ln>
        </p:spPr>
        <p:txBody>
          <a:bodyPr wrap="none" lIns="0" tIns="0" rIns="0" bIns="0" rtlCol="0">
            <a:noAutofit/>
          </a:bodyPr>
          <a:lstStyle/>
          <a:p>
            <a:pPr marL="171450" indent="-171450">
              <a:lnSpc>
                <a:spcPct val="90000"/>
              </a:lnSpc>
              <a:spcAft>
                <a:spcPts val="600"/>
              </a:spcAft>
              <a:buClr>
                <a:srgbClr val="01A1DD"/>
              </a:buClr>
              <a:buSzPct val="80000"/>
              <a:buFont typeface="Wingdings 3" panose="05040102010807070707" pitchFamily="18" charset="2"/>
              <a:buChar char="}"/>
            </a:pPr>
            <a:endParaRPr lang="en-US" sz="1200" dirty="0" err="1"/>
          </a:p>
        </p:txBody>
      </p:sp>
      <p:cxnSp>
        <p:nvCxnSpPr>
          <p:cNvPr id="12" name="Straight Connector 11"/>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81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5" name="Text Placeholder 4"/>
          <p:cNvSpPr>
            <a:spLocks noGrp="1"/>
          </p:cNvSpPr>
          <p:nvPr>
            <p:ph type="body" sz="quarter" idx="17" hasCustomPrompt="1"/>
          </p:nvPr>
        </p:nvSpPr>
        <p:spPr>
          <a:xfrm>
            <a:off x="486000" y="1229033"/>
            <a:ext cx="3960000" cy="3019961"/>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16" name="Text Placeholder 4"/>
          <p:cNvSpPr>
            <a:spLocks noGrp="1"/>
          </p:cNvSpPr>
          <p:nvPr>
            <p:ph type="body" sz="quarter" idx="18" hasCustomPrompt="1"/>
          </p:nvPr>
        </p:nvSpPr>
        <p:spPr>
          <a:xfrm>
            <a:off x="4680000" y="1229033"/>
            <a:ext cx="3960000" cy="3019961"/>
          </a:xfrm>
          <a:prstGeom prst="rect">
            <a:avLst/>
          </a:prstGeom>
        </p:spPr>
        <p:txBody>
          <a:bodyPr/>
          <a:lstStyle>
            <a:lvl1pPr>
              <a:buClr>
                <a:srgbClr val="14559D"/>
              </a:buClr>
              <a:defRPr>
                <a:solidFill>
                  <a:schemeClr val="tx1">
                    <a:lumMod val="75000"/>
                    <a:lumOff val="25000"/>
                  </a:schemeClr>
                </a:solidFill>
              </a:defRPr>
            </a:lvl1pPr>
            <a:lvl2pPr>
              <a:buClr>
                <a:srgbClr val="14559D"/>
              </a:buClr>
              <a:defRPr/>
            </a:lvl2pPr>
            <a:lvl3pPr>
              <a:buClr>
                <a:srgbClr val="14559D"/>
              </a:buClr>
              <a:defRPr/>
            </a:lvl3pPr>
          </a:lstStyle>
          <a:p>
            <a:r>
              <a:rPr lang="en-US" dirty="0"/>
              <a:t>Type text here</a:t>
            </a:r>
          </a:p>
          <a:p>
            <a:pPr lvl="1"/>
            <a:endParaRPr lang="en-US" dirty="0"/>
          </a:p>
          <a:p>
            <a:pPr lvl="2"/>
            <a:endParaRPr lang="en-US" dirty="0"/>
          </a:p>
        </p:txBody>
      </p:sp>
      <p:sp>
        <p:nvSpPr>
          <p:cNvPr id="8"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2 column</a:t>
            </a:r>
          </a:p>
        </p:txBody>
      </p:sp>
      <p:sp>
        <p:nvSpPr>
          <p:cNvPr id="9"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0" name="Straight Connector 9"/>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6095999" y="5353131"/>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Tree>
    <p:extLst>
      <p:ext uri="{BB962C8B-B14F-4D97-AF65-F5344CB8AC3E}">
        <p14:creationId xmlns:p14="http://schemas.microsoft.com/office/powerpoint/2010/main" val="424015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 ch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9" name="Text Placeholder 4"/>
          <p:cNvSpPr>
            <a:spLocks noGrp="1"/>
          </p:cNvSpPr>
          <p:nvPr>
            <p:ph type="body" sz="quarter" idx="17" hasCustomPrompt="1"/>
          </p:nvPr>
        </p:nvSpPr>
        <p:spPr>
          <a:xfrm>
            <a:off x="486000" y="1229033"/>
            <a:ext cx="3960000" cy="3019961"/>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
        <p:nvSpPr>
          <p:cNvPr id="10"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11"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2" name="Straight Connector 11"/>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095999" y="5353131"/>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8" name="Chart Placeholder 7"/>
          <p:cNvSpPr>
            <a:spLocks noGrp="1"/>
          </p:cNvSpPr>
          <p:nvPr>
            <p:ph type="chart" sz="quarter" idx="13" hasCustomPrompt="1"/>
          </p:nvPr>
        </p:nvSpPr>
        <p:spPr>
          <a:xfrm>
            <a:off x="4568400" y="1229032"/>
            <a:ext cx="3960000" cy="3010587"/>
          </a:xfrm>
          <a:prstGeom prst="rect">
            <a:avLst/>
          </a:prstGeom>
        </p:spPr>
        <p:txBody>
          <a:bodyPr anchor="ctr" anchorCtr="0"/>
          <a:lstStyle>
            <a:lvl1pPr marL="0" indent="0" algn="ctr">
              <a:buNone/>
              <a:defRPr sz="1600" baseline="0"/>
            </a:lvl1pPr>
          </a:lstStyle>
          <a:p>
            <a:r>
              <a:rPr lang="en-GB" dirty="0"/>
              <a:t>Chart here</a:t>
            </a:r>
            <a:endParaRPr lang="en-US" dirty="0"/>
          </a:p>
        </p:txBody>
      </p:sp>
    </p:spTree>
    <p:extLst>
      <p:ext uri="{BB962C8B-B14F-4D97-AF65-F5344CB8AC3E}">
        <p14:creationId xmlns:p14="http://schemas.microsoft.com/office/powerpoint/2010/main" val="15325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large bulle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8"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9"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0" name="Straight Connector 9"/>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6095999" y="5275157"/>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5" name="Text Placeholder 4"/>
          <p:cNvSpPr>
            <a:spLocks noGrp="1"/>
          </p:cNvSpPr>
          <p:nvPr>
            <p:ph type="body" sz="quarter" idx="17" hasCustomPrompt="1"/>
          </p:nvPr>
        </p:nvSpPr>
        <p:spPr>
          <a:xfrm>
            <a:off x="486000" y="1237226"/>
            <a:ext cx="6840000" cy="3068374"/>
          </a:xfrm>
          <a:prstGeom prst="rect">
            <a:avLst/>
          </a:prstGeom>
        </p:spPr>
        <p:txBody>
          <a:bodyPr/>
          <a:lstStyle>
            <a:lvl1pPr marL="361950" indent="-361950">
              <a:buClr>
                <a:srgbClr val="14559D"/>
              </a:buClr>
              <a:defRPr sz="1600">
                <a:solidFill>
                  <a:schemeClr val="tx1">
                    <a:lumMod val="75000"/>
                    <a:lumOff val="25000"/>
                  </a:schemeClr>
                </a:solidFill>
              </a:defRPr>
            </a:lvl1pPr>
          </a:lstStyle>
          <a:p>
            <a:pPr lvl="0"/>
            <a:r>
              <a:rPr lang="en-GB" dirty="0"/>
              <a:t>Use this text box for short and concise points</a:t>
            </a:r>
          </a:p>
        </p:txBody>
      </p:sp>
    </p:spTree>
    <p:extLst>
      <p:ext uri="{BB962C8B-B14F-4D97-AF65-F5344CB8AC3E}">
        <p14:creationId xmlns:p14="http://schemas.microsoft.com/office/powerpoint/2010/main" val="11976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1 column circle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17" name="TextBox 16"/>
          <p:cNvSpPr txBox="1"/>
          <p:nvPr userDrawn="1"/>
        </p:nvSpPr>
        <p:spPr>
          <a:xfrm>
            <a:off x="6095999" y="5264018"/>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14" name="Picture Placeholder 13"/>
          <p:cNvSpPr>
            <a:spLocks noGrp="1"/>
          </p:cNvSpPr>
          <p:nvPr>
            <p:ph type="pic" sz="quarter" idx="13" hasCustomPrompt="1"/>
          </p:nvPr>
        </p:nvSpPr>
        <p:spPr>
          <a:xfrm>
            <a:off x="5506065" y="1232444"/>
            <a:ext cx="3073501" cy="3071498"/>
          </a:xfrm>
          <a:prstGeom prst="ellipse">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13" name="Text Placeholder 3"/>
          <p:cNvSpPr>
            <a:spLocks noGrp="1"/>
          </p:cNvSpPr>
          <p:nvPr>
            <p:ph type="body" sz="quarter" idx="17" hasCustomPrompt="1"/>
          </p:nvPr>
        </p:nvSpPr>
        <p:spPr>
          <a:xfrm>
            <a:off x="486000" y="1237225"/>
            <a:ext cx="4842000" cy="3056193"/>
          </a:xfrm>
          <a:prstGeom prst="rect">
            <a:avLst/>
          </a:prstGeom>
        </p:spPr>
        <p:txBody>
          <a:bodyPr/>
          <a:lstStyle>
            <a:lvl1pPr>
              <a:buClr>
                <a:srgbClr val="14559D"/>
              </a:buClr>
              <a:defRPr>
                <a:solidFill>
                  <a:srgbClr val="404040"/>
                </a:solidFill>
              </a:defRPr>
            </a:lvl1pPr>
            <a:lvl2pPr>
              <a:buClr>
                <a:srgbClr val="14559D"/>
              </a:buClr>
              <a:defRPr>
                <a:solidFill>
                  <a:srgbClr val="404040"/>
                </a:solidFill>
              </a:defRPr>
            </a:lvl2pPr>
            <a:lvl3pPr>
              <a:buClr>
                <a:srgbClr val="14559D"/>
              </a:buClr>
              <a:defRPr>
                <a:solidFill>
                  <a:srgbClr val="404040"/>
                </a:solidFill>
              </a:defRPr>
            </a:lvl3pPr>
          </a:lstStyle>
          <a:p>
            <a:r>
              <a:rPr lang="en-US" dirty="0"/>
              <a:t>Type text here</a:t>
            </a:r>
          </a:p>
          <a:p>
            <a:pPr lvl="1"/>
            <a:endParaRPr lang="en-US" dirty="0"/>
          </a:p>
          <a:p>
            <a:pPr lvl="2"/>
            <a:endParaRPr lang="en-US" dirty="0"/>
          </a:p>
        </p:txBody>
      </p:sp>
      <p:sp>
        <p:nvSpPr>
          <p:cNvPr id="7"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8"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9" name="Straight Connector 8"/>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52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1 column small im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19" name="TextBox 18"/>
          <p:cNvSpPr txBox="1"/>
          <p:nvPr userDrawn="1"/>
        </p:nvSpPr>
        <p:spPr>
          <a:xfrm>
            <a:off x="6095999" y="5286297"/>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20"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21"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22" name="Straight Connector 21"/>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3" hasCustomPrompt="1"/>
          </p:nvPr>
        </p:nvSpPr>
        <p:spPr>
          <a:xfrm>
            <a:off x="5201592" y="1230451"/>
            <a:ext cx="3452796" cy="3112130"/>
          </a:xfrm>
          <a:prstGeom prst="rect">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23" name="Text Placeholder 4"/>
          <p:cNvSpPr>
            <a:spLocks noGrp="1"/>
          </p:cNvSpPr>
          <p:nvPr>
            <p:ph type="body" sz="quarter" idx="18" hasCustomPrompt="1"/>
          </p:nvPr>
        </p:nvSpPr>
        <p:spPr>
          <a:xfrm>
            <a:off x="485999" y="1229033"/>
            <a:ext cx="4643161" cy="3113548"/>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Tree>
    <p:extLst>
      <p:ext uri="{BB962C8B-B14F-4D97-AF65-F5344CB8AC3E}">
        <p14:creationId xmlns:p14="http://schemas.microsoft.com/office/powerpoint/2010/main" val="111620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1 column medium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35877" cy="5143498"/>
          </a:xfrm>
          <a:prstGeom prst="rect">
            <a:avLst/>
          </a:prstGeom>
        </p:spPr>
      </p:pic>
      <p:sp>
        <p:nvSpPr>
          <p:cNvPr id="9" name="TextBox 8"/>
          <p:cNvSpPr txBox="1"/>
          <p:nvPr userDrawn="1"/>
        </p:nvSpPr>
        <p:spPr>
          <a:xfrm>
            <a:off x="6095999" y="5319714"/>
            <a:ext cx="2556387" cy="172065"/>
          </a:xfrm>
          <a:prstGeom prst="rect">
            <a:avLst/>
          </a:prstGeom>
          <a:noFill/>
          <a:ln>
            <a:noFill/>
          </a:ln>
        </p:spPr>
        <p:txBody>
          <a:bodyPr wrap="none" lIns="0" tIns="0" rIns="0" bIns="0" rtlCol="0">
            <a:noAutofit/>
          </a:bodyPr>
          <a:lstStyle/>
          <a:p>
            <a:pPr marL="0" indent="0" algn="r">
              <a:lnSpc>
                <a:spcPct val="90000"/>
              </a:lnSpc>
              <a:spcAft>
                <a:spcPts val="600"/>
              </a:spcAft>
              <a:buClr>
                <a:srgbClr val="01A1DD"/>
              </a:buClr>
              <a:buSzPct val="80000"/>
              <a:buFontTx/>
              <a:buNone/>
            </a:pPr>
            <a:r>
              <a:rPr lang="en-US" sz="900" b="1" dirty="0" err="1">
                <a:solidFill>
                  <a:srgbClr val="14559D"/>
                </a:solidFill>
                <a:latin typeface="Arial"/>
                <a:cs typeface="Arial"/>
              </a:rPr>
              <a:t>www.childrenshealthireland.ie</a:t>
            </a:r>
            <a:endParaRPr lang="en-US" sz="900" b="1" dirty="0">
              <a:solidFill>
                <a:srgbClr val="14559D"/>
              </a:solidFill>
              <a:latin typeface="Arial"/>
              <a:cs typeface="Arial"/>
            </a:endParaRPr>
          </a:p>
        </p:txBody>
      </p:sp>
      <p:sp>
        <p:nvSpPr>
          <p:cNvPr id="10" name="Title 1"/>
          <p:cNvSpPr>
            <a:spLocks noGrp="1"/>
          </p:cNvSpPr>
          <p:nvPr>
            <p:ph type="title" hasCustomPrompt="1"/>
          </p:nvPr>
        </p:nvSpPr>
        <p:spPr>
          <a:xfrm>
            <a:off x="487050" y="235246"/>
            <a:ext cx="8168000" cy="442700"/>
          </a:xfrm>
          <a:prstGeom prst="rect">
            <a:avLst/>
          </a:prstGeom>
        </p:spPr>
        <p:txBody>
          <a:bodyPr/>
          <a:lstStyle>
            <a:lvl1pPr>
              <a:defRPr sz="2500" baseline="0">
                <a:solidFill>
                  <a:srgbClr val="14559D"/>
                </a:solidFill>
              </a:defRPr>
            </a:lvl1pPr>
          </a:lstStyle>
          <a:p>
            <a:r>
              <a:rPr lang="en-US" dirty="0"/>
              <a:t>Title goes here, 1 column</a:t>
            </a:r>
          </a:p>
        </p:txBody>
      </p:sp>
      <p:sp>
        <p:nvSpPr>
          <p:cNvPr id="11" name="Text Placeholder 3"/>
          <p:cNvSpPr>
            <a:spLocks noGrp="1"/>
          </p:cNvSpPr>
          <p:nvPr>
            <p:ph type="body" sz="quarter" idx="16" hasCustomPrompt="1"/>
          </p:nvPr>
        </p:nvSpPr>
        <p:spPr>
          <a:xfrm>
            <a:off x="487050" y="599697"/>
            <a:ext cx="8168000" cy="432690"/>
          </a:xfrm>
          <a:prstGeom prst="rect">
            <a:avLst/>
          </a:prstGeom>
        </p:spPr>
        <p:txBody>
          <a:bodyPr/>
          <a:lstStyle>
            <a:lvl1pPr marL="0" indent="0">
              <a:buNone/>
              <a:defRPr sz="1800" baseline="0">
                <a:solidFill>
                  <a:schemeClr val="tx1">
                    <a:lumMod val="75000"/>
                    <a:lumOff val="25000"/>
                  </a:schemeClr>
                </a:solidFill>
                <a:latin typeface="+mj-lt"/>
              </a:defRPr>
            </a:lvl1pPr>
          </a:lstStyle>
          <a:p>
            <a:pPr lvl="0"/>
            <a:r>
              <a:rPr lang="en-US" dirty="0" err="1"/>
              <a:t>Subheader</a:t>
            </a:r>
            <a:r>
              <a:rPr lang="en-US" dirty="0"/>
              <a:t> goes here</a:t>
            </a:r>
          </a:p>
        </p:txBody>
      </p:sp>
      <p:cxnSp>
        <p:nvCxnSpPr>
          <p:cNvPr id="15" name="Straight Connector 14"/>
          <p:cNvCxnSpPr/>
          <p:nvPr userDrawn="1"/>
        </p:nvCxnSpPr>
        <p:spPr>
          <a:xfrm>
            <a:off x="475226" y="1089738"/>
            <a:ext cx="817716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Picture Placeholder 13"/>
          <p:cNvSpPr>
            <a:spLocks noGrp="1"/>
          </p:cNvSpPr>
          <p:nvPr>
            <p:ph type="pic" sz="quarter" idx="13" hasCustomPrompt="1"/>
          </p:nvPr>
        </p:nvSpPr>
        <p:spPr>
          <a:xfrm>
            <a:off x="3014570" y="1222258"/>
            <a:ext cx="5877431" cy="3128516"/>
          </a:xfrm>
          <a:prstGeom prst="rect">
            <a:avLst/>
          </a:prstGeom>
          <a:solidFill>
            <a:srgbClr val="D2D3D3"/>
          </a:solidFill>
        </p:spPr>
        <p:txBody>
          <a:bodyPr anchor="ctr" anchorCtr="0"/>
          <a:lstStyle>
            <a:lvl1pPr marL="0" indent="0" algn="ctr">
              <a:buNone/>
              <a:defRPr/>
            </a:lvl1pPr>
          </a:lstStyle>
          <a:p>
            <a:r>
              <a:rPr lang="en-GB" dirty="0"/>
              <a:t>Paste image here</a:t>
            </a:r>
            <a:endParaRPr lang="en-US" dirty="0"/>
          </a:p>
        </p:txBody>
      </p:sp>
      <p:sp>
        <p:nvSpPr>
          <p:cNvPr id="17" name="Text Placeholder 4"/>
          <p:cNvSpPr>
            <a:spLocks noGrp="1"/>
          </p:cNvSpPr>
          <p:nvPr>
            <p:ph type="body" sz="quarter" idx="18" hasCustomPrompt="1"/>
          </p:nvPr>
        </p:nvSpPr>
        <p:spPr>
          <a:xfrm>
            <a:off x="486000" y="1229033"/>
            <a:ext cx="2512840" cy="3113548"/>
          </a:xfrm>
          <a:prstGeom prst="rect">
            <a:avLst/>
          </a:prstGeom>
        </p:spPr>
        <p:txBody>
          <a:bodyPr/>
          <a:lstStyle>
            <a:lvl1pPr>
              <a:spcBef>
                <a:spcPts val="400"/>
              </a:spcBef>
              <a:spcAft>
                <a:spcPts val="200"/>
              </a:spcAft>
              <a:buClr>
                <a:srgbClr val="14559D"/>
              </a:buClr>
              <a:defRPr>
                <a:solidFill>
                  <a:schemeClr val="tx1">
                    <a:lumMod val="75000"/>
                    <a:lumOff val="25000"/>
                  </a:schemeClr>
                </a:solidFill>
              </a:defRPr>
            </a:lvl1pPr>
            <a:lvl2pPr marL="349250" indent="-171450">
              <a:spcAft>
                <a:spcPts val="200"/>
              </a:spcAft>
              <a:buClr>
                <a:srgbClr val="14559D"/>
              </a:buClr>
              <a:buFont typeface="Arial" panose="020B0604020202020204" pitchFamily="34" charset="0"/>
              <a:buChar char="•"/>
              <a:defRPr/>
            </a:lvl2pPr>
            <a:lvl3pPr marL="533400" indent="-171450">
              <a:spcBef>
                <a:spcPts val="0"/>
              </a:spcBef>
              <a:spcAft>
                <a:spcPts val="200"/>
              </a:spcAft>
              <a:buClr>
                <a:srgbClr val="14559D"/>
              </a:buClr>
              <a:buFont typeface="Calibri" panose="020F0502020204030204" pitchFamily="34" charset="0"/>
              <a:buChar char="-"/>
              <a:defRPr/>
            </a:lvl3pPr>
          </a:lstStyle>
          <a:p>
            <a:r>
              <a:rPr lang="en-US" dirty="0"/>
              <a:t>Type text here</a:t>
            </a:r>
          </a:p>
          <a:p>
            <a:pPr lvl="1"/>
            <a:endParaRPr lang="en-US" dirty="0"/>
          </a:p>
          <a:p>
            <a:pPr lvl="2"/>
            <a:endParaRPr lang="en-US" dirty="0"/>
          </a:p>
        </p:txBody>
      </p:sp>
    </p:spTree>
    <p:extLst>
      <p:ext uri="{BB962C8B-B14F-4D97-AF65-F5344CB8AC3E}">
        <p14:creationId xmlns:p14="http://schemas.microsoft.com/office/powerpoint/2010/main" val="321107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39088"/>
      </p:ext>
    </p:extLst>
  </p:cSld>
  <p:clrMap bg1="lt1" tx1="dk1" bg2="lt2" tx2="dk2" accent1="accent1" accent2="accent2" accent3="accent3" accent4="accent4" accent5="accent5" accent6="accent6" hlink="hlink" folHlink="folHlink"/>
  <p:sldLayoutIdLst>
    <p:sldLayoutId id="2147483738" r:id="rId1"/>
    <p:sldLayoutId id="2147483734" r:id="rId2"/>
    <p:sldLayoutId id="2147483732" r:id="rId3"/>
    <p:sldLayoutId id="2147483662" r:id="rId4"/>
    <p:sldLayoutId id="2147483708" r:id="rId5"/>
    <p:sldLayoutId id="2147483719" r:id="rId6"/>
    <p:sldLayoutId id="2147483687" r:id="rId7"/>
    <p:sldLayoutId id="2147483702" r:id="rId8"/>
    <p:sldLayoutId id="2147483703" r:id="rId9"/>
    <p:sldLayoutId id="2147483739" r:id="rId10"/>
  </p:sldLayoutIdLst>
  <p:hf hdr="0" ftr="0" dt="0"/>
  <p:txStyles>
    <p:titleStyle>
      <a:lvl1pPr algn="l"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0"/>
        </a:spcBef>
        <a:spcAft>
          <a:spcPts val="400"/>
        </a:spcAft>
        <a:buClr>
          <a:srgbClr val="01A1DD"/>
        </a:buClr>
        <a:buSzPct val="80000"/>
        <a:buFont typeface="Wingdings 3" panose="05040102010807070707" pitchFamily="18" charset="2"/>
        <a:buChar char="}"/>
        <a:defRPr sz="1600" kern="1200">
          <a:solidFill>
            <a:schemeClr val="tx1"/>
          </a:solidFill>
          <a:latin typeface="+mn-lt"/>
          <a:ea typeface="+mn-ea"/>
          <a:cs typeface="+mn-cs"/>
        </a:defRPr>
      </a:lvl1pPr>
      <a:lvl2pPr marL="177800" indent="0" algn="l" defTabSz="685800" rtl="0" eaLnBrk="1" latinLnBrk="0" hangingPunct="1">
        <a:lnSpc>
          <a:spcPct val="100000"/>
        </a:lnSpc>
        <a:spcBef>
          <a:spcPts val="0"/>
        </a:spcBef>
        <a:spcAft>
          <a:spcPts val="400"/>
        </a:spcAft>
        <a:buClr>
          <a:srgbClr val="01A1DD"/>
        </a:buClr>
        <a:buFontTx/>
        <a:buNone/>
        <a:defRPr sz="1200" kern="1200">
          <a:solidFill>
            <a:schemeClr val="tx1"/>
          </a:solidFill>
          <a:latin typeface="+mn-lt"/>
          <a:ea typeface="+mn-ea"/>
          <a:cs typeface="+mn-cs"/>
        </a:defRPr>
      </a:lvl2pPr>
      <a:lvl3pPr marL="361950" indent="0" algn="l" defTabSz="685800" rtl="0" eaLnBrk="1" latinLnBrk="0" hangingPunct="1">
        <a:lnSpc>
          <a:spcPct val="100000"/>
        </a:lnSpc>
        <a:spcBef>
          <a:spcPts val="0"/>
        </a:spcBef>
        <a:spcAft>
          <a:spcPts val="400"/>
        </a:spcAft>
        <a:buClr>
          <a:srgbClr val="01A1DD"/>
        </a:buClr>
        <a:buSzPct val="120000"/>
        <a:buFontTx/>
        <a:buNone/>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37149" y="2697049"/>
            <a:ext cx="3570287" cy="372035"/>
          </a:xfrm>
        </p:spPr>
        <p:txBody>
          <a:bodyPr/>
          <a:lstStyle/>
          <a:p>
            <a:r>
              <a:rPr lang="en-US" dirty="0"/>
              <a:t>Helen O’Byrne CHI at </a:t>
            </a:r>
            <a:r>
              <a:rPr lang="en-US" dirty="0" err="1"/>
              <a:t>Tallaght</a:t>
            </a:r>
            <a:r>
              <a:rPr lang="en-US" dirty="0"/>
              <a:t> and Claudine Frame CHI at Crumlin</a:t>
            </a:r>
          </a:p>
        </p:txBody>
      </p:sp>
      <p:sp>
        <p:nvSpPr>
          <p:cNvPr id="7" name="Text Placeholder 6"/>
          <p:cNvSpPr>
            <a:spLocks noGrp="1"/>
          </p:cNvSpPr>
          <p:nvPr>
            <p:ph type="body" sz="quarter" idx="16"/>
          </p:nvPr>
        </p:nvSpPr>
        <p:spPr>
          <a:xfrm>
            <a:off x="237148" y="3158816"/>
            <a:ext cx="3570288" cy="312348"/>
          </a:xfrm>
        </p:spPr>
        <p:txBody>
          <a:bodyPr/>
          <a:lstStyle/>
          <a:p>
            <a:r>
              <a:rPr lang="en-US" dirty="0"/>
              <a:t>14</a:t>
            </a:r>
            <a:r>
              <a:rPr lang="en-US" baseline="30000" dirty="0"/>
              <a:t>th</a:t>
            </a:r>
            <a:r>
              <a:rPr lang="en-US" dirty="0"/>
              <a:t> June 2019</a:t>
            </a:r>
          </a:p>
        </p:txBody>
      </p:sp>
      <p:sp>
        <p:nvSpPr>
          <p:cNvPr id="5" name="Title 4"/>
          <p:cNvSpPr>
            <a:spLocks noGrp="1"/>
          </p:cNvSpPr>
          <p:nvPr>
            <p:ph type="ctrTitle"/>
          </p:nvPr>
        </p:nvSpPr>
        <p:spPr>
          <a:xfrm>
            <a:off x="-28575" y="391511"/>
            <a:ext cx="5006975" cy="2305538"/>
          </a:xfrm>
        </p:spPr>
        <p:txBody>
          <a:bodyPr/>
          <a:lstStyle/>
          <a:p>
            <a:r>
              <a:rPr lang="en-IE" sz="3200" dirty="0"/>
              <a:t>The Role of the Medical Social Worker in Paediatric Diabetes</a:t>
            </a:r>
            <a:br>
              <a:rPr lang="en-IE" sz="3200" dirty="0"/>
            </a:br>
            <a:r>
              <a:rPr lang="en-IE" sz="2000" dirty="0"/>
              <a:t>The Views of Patients, their Parents and the Multi-disciplinary Team</a:t>
            </a:r>
            <a:br>
              <a:rPr lang="en-IE" sz="3200" dirty="0"/>
            </a:br>
            <a:endParaRPr lang="en-US" sz="3200" dirty="0"/>
          </a:p>
        </p:txBody>
      </p:sp>
    </p:spTree>
    <p:extLst>
      <p:ext uri="{BB962C8B-B14F-4D97-AF65-F5344CB8AC3E}">
        <p14:creationId xmlns:p14="http://schemas.microsoft.com/office/powerpoint/2010/main" val="208135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Patient/Parent</a:t>
            </a:r>
            <a:endParaRPr lang="en-IE" dirty="0"/>
          </a:p>
        </p:txBody>
      </p:sp>
      <p:sp>
        <p:nvSpPr>
          <p:cNvPr id="3" name="Text Placeholder 2"/>
          <p:cNvSpPr>
            <a:spLocks noGrp="1"/>
          </p:cNvSpPr>
          <p:nvPr>
            <p:ph type="body" sz="quarter" idx="16"/>
          </p:nvPr>
        </p:nvSpPr>
        <p:spPr/>
        <p:txBody>
          <a:bodyPr/>
          <a:lstStyle/>
          <a:p>
            <a:r>
              <a:rPr lang="en-IE" dirty="0"/>
              <a:t>Question Four: If yes, how did you find the MSW service?</a:t>
            </a:r>
          </a:p>
          <a:p>
            <a:endParaRPr lang="en-IE" dirty="0"/>
          </a:p>
        </p:txBody>
      </p:sp>
      <p:graphicFrame>
        <p:nvGraphicFramePr>
          <p:cNvPr id="5" name="Chart 4"/>
          <p:cNvGraphicFramePr/>
          <p:nvPr>
            <p:extLst>
              <p:ext uri="{D42A27DB-BD31-4B8C-83A1-F6EECF244321}">
                <p14:modId xmlns:p14="http://schemas.microsoft.com/office/powerpoint/2010/main" val="2543465474"/>
              </p:ext>
            </p:extLst>
          </p:nvPr>
        </p:nvGraphicFramePr>
        <p:xfrm>
          <a:off x="1330519" y="1239819"/>
          <a:ext cx="6481061" cy="3560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236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MDT</a:t>
            </a:r>
            <a:endParaRPr lang="en-IE" dirty="0"/>
          </a:p>
        </p:txBody>
      </p:sp>
      <p:sp>
        <p:nvSpPr>
          <p:cNvPr id="3" name="Text Placeholder 2"/>
          <p:cNvSpPr>
            <a:spLocks noGrp="1"/>
          </p:cNvSpPr>
          <p:nvPr>
            <p:ph type="body" sz="quarter" idx="16"/>
          </p:nvPr>
        </p:nvSpPr>
        <p:spPr/>
        <p:txBody>
          <a:bodyPr/>
          <a:lstStyle/>
          <a:p>
            <a:r>
              <a:rPr lang="en-IE" dirty="0"/>
              <a:t>Question One: What do you think the role of the MSW is?</a:t>
            </a:r>
          </a:p>
          <a:p>
            <a:endParaRPr lang="en-IE" dirty="0"/>
          </a:p>
        </p:txBody>
      </p:sp>
      <p:sp>
        <p:nvSpPr>
          <p:cNvPr id="4" name="Text Placeholder 3"/>
          <p:cNvSpPr>
            <a:spLocks noGrp="1"/>
          </p:cNvSpPr>
          <p:nvPr>
            <p:ph type="body" sz="quarter" idx="17"/>
          </p:nvPr>
        </p:nvSpPr>
        <p:spPr>
          <a:xfrm>
            <a:off x="486049" y="1171706"/>
            <a:ext cx="8169001" cy="3011768"/>
          </a:xfrm>
        </p:spPr>
        <p:txBody>
          <a:bodyPr/>
          <a:lstStyle/>
          <a:p>
            <a:r>
              <a:rPr lang="en-IE" sz="1800" i="1" dirty="0"/>
              <a:t>“Provide support to children and their families to help better manage their Diabetes“</a:t>
            </a:r>
          </a:p>
          <a:p>
            <a:r>
              <a:rPr lang="en-IE" sz="1800" i="1" dirty="0"/>
              <a:t>“Help with issues of parenting- neglect, school issues, attending appointments, stressors at home, illness, separation, financial issues, help and support. Child abuse, </a:t>
            </a:r>
            <a:r>
              <a:rPr lang="en-IE" sz="1800" i="1" dirty="0" err="1"/>
              <a:t>Tusla</a:t>
            </a:r>
            <a:r>
              <a:rPr lang="en-IE" sz="1800" i="1" dirty="0"/>
              <a:t> involvement. Assisting with discharges. “</a:t>
            </a:r>
          </a:p>
          <a:p>
            <a:r>
              <a:rPr lang="en-IE" sz="1800" i="1" dirty="0"/>
              <a:t>“Valuable member of the MDT. Provides support to the families in most need, at diagnosis and ongoing during times of difficulty “</a:t>
            </a:r>
          </a:p>
          <a:p>
            <a:r>
              <a:rPr lang="en-IE" sz="1800" i="1" dirty="0"/>
              <a:t>“As diabetes self-management is complex and technical it is very important that if families have other social, educative or practical difficulties attending or giving the diabetes management their full attention, we should know about it and help to solve these distractions”</a:t>
            </a:r>
          </a:p>
          <a:p>
            <a:endParaRPr lang="en-IE" dirty="0"/>
          </a:p>
        </p:txBody>
      </p:sp>
    </p:spTree>
    <p:extLst>
      <p:ext uri="{BB962C8B-B14F-4D97-AF65-F5344CB8AC3E}">
        <p14:creationId xmlns:p14="http://schemas.microsoft.com/office/powerpoint/2010/main" val="309004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MDT</a:t>
            </a:r>
            <a:endParaRPr lang="en-IE" dirty="0"/>
          </a:p>
        </p:txBody>
      </p:sp>
      <p:sp>
        <p:nvSpPr>
          <p:cNvPr id="3" name="Text Placeholder 2"/>
          <p:cNvSpPr>
            <a:spLocks noGrp="1"/>
          </p:cNvSpPr>
          <p:nvPr>
            <p:ph type="body" sz="quarter" idx="16"/>
          </p:nvPr>
        </p:nvSpPr>
        <p:spPr/>
        <p:txBody>
          <a:bodyPr/>
          <a:lstStyle/>
          <a:p>
            <a:r>
              <a:rPr lang="en-IE" dirty="0"/>
              <a:t>Question Four: How do you think the MSW adds to the service?</a:t>
            </a:r>
          </a:p>
          <a:p>
            <a:endParaRPr lang="en-IE" dirty="0"/>
          </a:p>
        </p:txBody>
      </p:sp>
      <p:sp>
        <p:nvSpPr>
          <p:cNvPr id="4" name="Text Placeholder 3"/>
          <p:cNvSpPr>
            <a:spLocks noGrp="1"/>
          </p:cNvSpPr>
          <p:nvPr>
            <p:ph type="body" sz="quarter" idx="17"/>
          </p:nvPr>
        </p:nvSpPr>
        <p:spPr>
          <a:xfrm>
            <a:off x="487050" y="1042397"/>
            <a:ext cx="8169001" cy="3011768"/>
          </a:xfrm>
        </p:spPr>
        <p:txBody>
          <a:bodyPr/>
          <a:lstStyle/>
          <a:p>
            <a:r>
              <a:rPr lang="en-IE" sz="1500" i="1" dirty="0"/>
              <a:t>“Provides huge value to the service. Provides help to families struggling to attend. Links with </a:t>
            </a:r>
            <a:r>
              <a:rPr lang="en-IE" sz="1500" i="1" dirty="0" err="1"/>
              <a:t>Tusla</a:t>
            </a:r>
            <a:r>
              <a:rPr lang="en-IE" sz="1500" i="1" dirty="0"/>
              <a:t>/community services. Regular updates in her area through presentations to MDT. Involved in running group programmes for teens and parents. Available for in-patients and out-patients.”</a:t>
            </a:r>
          </a:p>
          <a:p>
            <a:r>
              <a:rPr lang="en-IE" sz="1500" i="1" dirty="0"/>
              <a:t>“Knowledge of local services is helpful, putting supports in place. MSW counselling skills are a huge support particularly for parents who are having difficulties themselves. “</a:t>
            </a:r>
          </a:p>
          <a:p>
            <a:r>
              <a:rPr lang="en-IE" sz="1500" i="1" dirty="0"/>
              <a:t>“Helpful and supportive to families with ongoing issues and improves psychosocial functioning for families. Connects them with helpful community resources. “</a:t>
            </a:r>
          </a:p>
          <a:p>
            <a:r>
              <a:rPr lang="en-IE" sz="1500" i="1" dirty="0"/>
              <a:t>“It’s the only effective way of linking into the larger systems which are vital supports for lots of families”</a:t>
            </a:r>
          </a:p>
          <a:p>
            <a:r>
              <a:rPr lang="en-IE" sz="1500" i="1" dirty="0"/>
              <a:t>“A good social work can assist from all the practical issues and the difficulties that are causing poor control.  If we have the help of the social worker can get individuals HbA1C down from 10% to 9% that is much more beneficial to minimise the risk of complications than getting an individual from 8 % to 7 %”.</a:t>
            </a:r>
          </a:p>
          <a:p>
            <a:endParaRPr lang="en-IE" dirty="0"/>
          </a:p>
        </p:txBody>
      </p:sp>
    </p:spTree>
    <p:extLst>
      <p:ext uri="{BB962C8B-B14F-4D97-AF65-F5344CB8AC3E}">
        <p14:creationId xmlns:p14="http://schemas.microsoft.com/office/powerpoint/2010/main" val="277857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MDT</a:t>
            </a:r>
            <a:endParaRPr lang="en-IE" dirty="0"/>
          </a:p>
        </p:txBody>
      </p:sp>
      <p:sp>
        <p:nvSpPr>
          <p:cNvPr id="3" name="Text Placeholder 2"/>
          <p:cNvSpPr>
            <a:spLocks noGrp="1"/>
          </p:cNvSpPr>
          <p:nvPr>
            <p:ph type="body" sz="quarter" idx="16"/>
          </p:nvPr>
        </p:nvSpPr>
        <p:spPr/>
        <p:txBody>
          <a:bodyPr/>
          <a:lstStyle/>
          <a:p>
            <a:r>
              <a:rPr lang="en-IE" dirty="0"/>
              <a:t>Question Five: What does the MSW bring to MDT working?</a:t>
            </a:r>
          </a:p>
          <a:p>
            <a:endParaRPr lang="en-IE" dirty="0"/>
          </a:p>
        </p:txBody>
      </p:sp>
      <p:sp>
        <p:nvSpPr>
          <p:cNvPr id="4" name="Text Placeholder 3"/>
          <p:cNvSpPr>
            <a:spLocks noGrp="1"/>
          </p:cNvSpPr>
          <p:nvPr>
            <p:ph type="body" sz="quarter" idx="17"/>
          </p:nvPr>
        </p:nvSpPr>
        <p:spPr/>
        <p:txBody>
          <a:bodyPr/>
          <a:lstStyle/>
          <a:p>
            <a:r>
              <a:rPr lang="en-IE" sz="1800" i="1" dirty="0"/>
              <a:t>“Broader dimension. Advise re practical supports, legislation. Further knowledge of families and functioning. “</a:t>
            </a:r>
          </a:p>
          <a:p>
            <a:r>
              <a:rPr lang="en-IE" sz="1800" i="1" dirty="0"/>
              <a:t> “A good working relationship with MDT. A respect for each others’ roles. Counselling skills, organisational skills a good knowledge of family law.” </a:t>
            </a:r>
          </a:p>
          <a:p>
            <a:r>
              <a:rPr lang="en-IE" sz="1800" i="1" dirty="0"/>
              <a:t>“The real children who go on to get complications are those with the repeated high HbA1c.  Social workers on the team with CNS and Psychology are the life line for these people.  Hence we have the AIP.”</a:t>
            </a:r>
          </a:p>
          <a:p>
            <a:r>
              <a:rPr lang="en-IE" sz="1800" i="1" dirty="0"/>
              <a:t>“Other insight into psycho social issues affecting families and methods to tackle them.  Will coordinate whole team for complex/high input patients”</a:t>
            </a:r>
          </a:p>
          <a:p>
            <a:endParaRPr lang="en-IE" dirty="0"/>
          </a:p>
        </p:txBody>
      </p:sp>
    </p:spTree>
    <p:extLst>
      <p:ext uri="{BB962C8B-B14F-4D97-AF65-F5344CB8AC3E}">
        <p14:creationId xmlns:p14="http://schemas.microsoft.com/office/powerpoint/2010/main" val="87393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156997"/>
            <a:ext cx="8168000" cy="442700"/>
          </a:xfrm>
        </p:spPr>
        <p:txBody>
          <a:bodyPr/>
          <a:lstStyle/>
          <a:p>
            <a:r>
              <a:rPr lang="en-GB" dirty="0"/>
              <a:t>Findings- MDT</a:t>
            </a:r>
            <a:endParaRPr lang="en-IE" dirty="0"/>
          </a:p>
        </p:txBody>
      </p:sp>
      <p:sp>
        <p:nvSpPr>
          <p:cNvPr id="3" name="Text Placeholder 2"/>
          <p:cNvSpPr>
            <a:spLocks noGrp="1"/>
          </p:cNvSpPr>
          <p:nvPr>
            <p:ph type="body" sz="quarter" idx="16"/>
          </p:nvPr>
        </p:nvSpPr>
        <p:spPr>
          <a:xfrm>
            <a:off x="487000" y="481674"/>
            <a:ext cx="8168000" cy="432690"/>
          </a:xfrm>
        </p:spPr>
        <p:txBody>
          <a:bodyPr/>
          <a:lstStyle/>
          <a:p>
            <a:r>
              <a:rPr lang="en-IE" dirty="0"/>
              <a:t>Question 6: Is there anything further that you feel the MSW could do that isn’t currently offered?</a:t>
            </a:r>
          </a:p>
          <a:p>
            <a:endParaRPr lang="en-IE" dirty="0"/>
          </a:p>
        </p:txBody>
      </p:sp>
      <p:sp>
        <p:nvSpPr>
          <p:cNvPr id="4" name="Text Placeholder 3"/>
          <p:cNvSpPr>
            <a:spLocks noGrp="1"/>
          </p:cNvSpPr>
          <p:nvPr>
            <p:ph type="body" sz="quarter" idx="17"/>
          </p:nvPr>
        </p:nvSpPr>
        <p:spPr/>
        <p:txBody>
          <a:bodyPr/>
          <a:lstStyle/>
          <a:p>
            <a:r>
              <a:rPr lang="en-IE" sz="2000" i="1" dirty="0"/>
              <a:t>“Some families may have negative thoughts or preconceived ideas of a social worker. Info sheets to give to families at diagnosis may be useful. “</a:t>
            </a:r>
          </a:p>
          <a:p>
            <a:r>
              <a:rPr lang="en-IE" sz="2000" i="1" dirty="0"/>
              <a:t>“Doing great job but I hear it is not full time post- need to have it full time. Many families struggling and need more support Vulnerable population “</a:t>
            </a:r>
          </a:p>
          <a:p>
            <a:r>
              <a:rPr lang="en-IE" sz="2000" i="1" dirty="0"/>
              <a:t>“I often wonder about home visits or even meetings with community social workers, PHNs to see what the real difficulties at home are”</a:t>
            </a:r>
          </a:p>
          <a:p>
            <a:r>
              <a:rPr lang="en-IE" sz="2000" i="1" dirty="0"/>
              <a:t>“Provide comprehensive information/Leaflets for families that outline the different services and supports they can avail of and how they can access them”</a:t>
            </a:r>
          </a:p>
          <a:p>
            <a:endParaRPr lang="en-IE" dirty="0"/>
          </a:p>
        </p:txBody>
      </p:sp>
    </p:spTree>
    <p:extLst>
      <p:ext uri="{BB962C8B-B14F-4D97-AF65-F5344CB8AC3E}">
        <p14:creationId xmlns:p14="http://schemas.microsoft.com/office/powerpoint/2010/main" val="427179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618200"/>
            <a:ext cx="8168000" cy="442700"/>
          </a:xfrm>
        </p:spPr>
        <p:txBody>
          <a:bodyPr/>
          <a:lstStyle/>
          <a:p>
            <a:r>
              <a:rPr lang="en-GB" dirty="0"/>
              <a:t>Recommendations</a:t>
            </a:r>
            <a:endParaRPr lang="en-IE" dirty="0"/>
          </a:p>
        </p:txBody>
      </p:sp>
      <p:sp>
        <p:nvSpPr>
          <p:cNvPr id="4" name="Text Placeholder 3"/>
          <p:cNvSpPr>
            <a:spLocks noGrp="1"/>
          </p:cNvSpPr>
          <p:nvPr>
            <p:ph type="body" sz="quarter" idx="17"/>
          </p:nvPr>
        </p:nvSpPr>
        <p:spPr>
          <a:xfrm>
            <a:off x="421344" y="1127432"/>
            <a:ext cx="8169001" cy="3011768"/>
          </a:xfrm>
        </p:spPr>
        <p:txBody>
          <a:bodyPr/>
          <a:lstStyle/>
          <a:p>
            <a:r>
              <a:rPr lang="en-IE" sz="2000" dirty="0"/>
              <a:t>MSW to be provided with a space to sit at clinic</a:t>
            </a:r>
          </a:p>
          <a:p>
            <a:r>
              <a:rPr lang="en-IE" sz="2000" dirty="0"/>
              <a:t>A space for group work to be provided</a:t>
            </a:r>
          </a:p>
          <a:p>
            <a:r>
              <a:rPr lang="en-IE" sz="2000" dirty="0"/>
              <a:t>MSW to be advised of newly diagnosed patients and arrange an introduction with family</a:t>
            </a:r>
          </a:p>
          <a:p>
            <a:r>
              <a:rPr lang="en-IE" sz="2000" dirty="0"/>
              <a:t>Information booklet to be given to families at diagnosis explaining the role of MSW</a:t>
            </a:r>
          </a:p>
          <a:p>
            <a:r>
              <a:rPr lang="en-IE" sz="2000" dirty="0"/>
              <a:t>Provide supportive interventions as well as crisis interventions to families</a:t>
            </a:r>
          </a:p>
          <a:p>
            <a:r>
              <a:rPr lang="en-IE" sz="2000" dirty="0"/>
              <a:t>Minimum of 2 full time senior MSW posts for Diabetes team in the new hospital</a:t>
            </a:r>
          </a:p>
          <a:p>
            <a:pPr lvl="1"/>
            <a:endParaRPr lang="en-GB" sz="1800" dirty="0"/>
          </a:p>
        </p:txBody>
      </p:sp>
    </p:spTree>
    <p:extLst>
      <p:ext uri="{BB962C8B-B14F-4D97-AF65-F5344CB8AC3E}">
        <p14:creationId xmlns:p14="http://schemas.microsoft.com/office/powerpoint/2010/main" val="356757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2041" y="674763"/>
            <a:ext cx="5693473" cy="1942680"/>
          </a:xfrm>
        </p:spPr>
        <p:txBody>
          <a:bodyPr/>
          <a:lstStyle/>
          <a:p>
            <a:r>
              <a:rPr lang="en-US" sz="1400" u="sng" dirty="0"/>
              <a:t>Acknowledgements:</a:t>
            </a:r>
            <a:br>
              <a:rPr lang="en-US" sz="1400" dirty="0"/>
            </a:br>
            <a:br>
              <a:rPr lang="en-US" sz="1400" dirty="0"/>
            </a:br>
            <a:r>
              <a:rPr lang="en-GB" sz="1400" dirty="0"/>
              <a:t>Dr Ciara McDonnell, Paediatric Consultant Endocrinologist, CHI at Tallaght</a:t>
            </a:r>
            <a:br>
              <a:rPr lang="en-GB" sz="1400" dirty="0"/>
            </a:br>
            <a:r>
              <a:rPr lang="en-GB" sz="1400" dirty="0"/>
              <a:t>Prof Edna Roche, Paediatric Consultant Endocrinologist, CHI at Tallaght</a:t>
            </a:r>
            <a:br>
              <a:rPr lang="en-GB" sz="1400" dirty="0"/>
            </a:br>
            <a:r>
              <a:rPr lang="en-GB" sz="1400" dirty="0"/>
              <a:t>Dr Declan Cody, Paediatric Consultant Endocrinologist, CHI at Crumlin</a:t>
            </a:r>
            <a:br>
              <a:rPr lang="en-GB" sz="1400" dirty="0"/>
            </a:br>
            <a:r>
              <a:rPr lang="en-GB" sz="1400" dirty="0"/>
              <a:t>Dr Colm </a:t>
            </a:r>
            <a:r>
              <a:rPr lang="en-GB" sz="1400" dirty="0" err="1"/>
              <a:t>Costigan</a:t>
            </a:r>
            <a:r>
              <a:rPr lang="en-GB" sz="1400" dirty="0"/>
              <a:t>, Paediatric Consultant Endocrinologist, CHI at Crumlin</a:t>
            </a:r>
            <a:br>
              <a:rPr lang="en-GB" sz="1400" dirty="0"/>
            </a:br>
            <a:r>
              <a:rPr lang="en-GB" sz="1400" dirty="0"/>
              <a:t>Brenda Mehigan, Head of Medical Social Work, Tallaght University Hospital</a:t>
            </a:r>
            <a:br>
              <a:rPr lang="en-GB" sz="1400" dirty="0"/>
            </a:br>
            <a:r>
              <a:rPr lang="en-GB" sz="1400" dirty="0"/>
              <a:t>Sheila McCrory, Head Medical Social Worker, CHI at Crumlin</a:t>
            </a:r>
            <a:br>
              <a:rPr lang="en-GB" sz="1400" dirty="0"/>
            </a:br>
            <a:r>
              <a:rPr lang="en-GB" sz="1400" dirty="0"/>
              <a:t>Jean Roulston, Paediatric Social Work Team Leader, CHI at Tallaght</a:t>
            </a:r>
            <a:br>
              <a:rPr lang="en-IE" sz="1400" dirty="0"/>
            </a:br>
            <a:endParaRPr lang="en-US" sz="1400" dirty="0"/>
          </a:p>
        </p:txBody>
      </p:sp>
    </p:spTree>
    <p:extLst>
      <p:ext uri="{BB962C8B-B14F-4D97-AF65-F5344CB8AC3E}">
        <p14:creationId xmlns:p14="http://schemas.microsoft.com/office/powerpoint/2010/main" val="138010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
        <p:nvSpPr>
          <p:cNvPr id="7" name="Text Placeholder 6"/>
          <p:cNvSpPr>
            <a:spLocks noGrp="1"/>
          </p:cNvSpPr>
          <p:nvPr>
            <p:ph type="body" sz="quarter" idx="14"/>
          </p:nvPr>
        </p:nvSpPr>
        <p:spPr/>
        <p:txBody>
          <a:bodyPr/>
          <a:lstStyle/>
          <a:p>
            <a:r>
              <a:rPr lang="en-US" dirty="0"/>
              <a:t>Social Work Department</a:t>
            </a:r>
          </a:p>
          <a:p>
            <a:r>
              <a:rPr lang="en-US" dirty="0"/>
              <a:t>Children’s Health Ireland at </a:t>
            </a:r>
            <a:r>
              <a:rPr lang="en-US" dirty="0" err="1"/>
              <a:t>Tallaght</a:t>
            </a:r>
            <a:endParaRPr lang="en-US" dirty="0"/>
          </a:p>
        </p:txBody>
      </p:sp>
      <p:sp>
        <p:nvSpPr>
          <p:cNvPr id="8" name="Text Placeholder 7"/>
          <p:cNvSpPr>
            <a:spLocks noGrp="1"/>
          </p:cNvSpPr>
          <p:nvPr>
            <p:ph type="body" sz="quarter" idx="16"/>
          </p:nvPr>
        </p:nvSpPr>
        <p:spPr/>
        <p:txBody>
          <a:bodyPr/>
          <a:lstStyle/>
          <a:p>
            <a:r>
              <a:rPr lang="en-US" dirty="0"/>
              <a:t>01- 4142462</a:t>
            </a:r>
          </a:p>
        </p:txBody>
      </p:sp>
      <p:sp>
        <p:nvSpPr>
          <p:cNvPr id="9" name="Text Placeholder 8"/>
          <p:cNvSpPr>
            <a:spLocks noGrp="1"/>
          </p:cNvSpPr>
          <p:nvPr>
            <p:ph type="body" sz="quarter" idx="17"/>
          </p:nvPr>
        </p:nvSpPr>
        <p:spPr/>
        <p:txBody>
          <a:bodyPr/>
          <a:lstStyle/>
          <a:p>
            <a:r>
              <a:rPr lang="en-US" dirty="0"/>
              <a:t>helen.obyrne@tuh.ie</a:t>
            </a:r>
          </a:p>
        </p:txBody>
      </p:sp>
    </p:spTree>
    <p:extLst>
      <p:ext uri="{BB962C8B-B14F-4D97-AF65-F5344CB8AC3E}">
        <p14:creationId xmlns:p14="http://schemas.microsoft.com/office/powerpoint/2010/main" val="380777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563492"/>
            <a:ext cx="8168000" cy="442700"/>
          </a:xfrm>
        </p:spPr>
        <p:txBody>
          <a:bodyPr/>
          <a:lstStyle/>
          <a:p>
            <a:r>
              <a:rPr lang="en-GB" dirty="0"/>
              <a:t>Background</a:t>
            </a:r>
            <a:endParaRPr lang="en-US" dirty="0"/>
          </a:p>
        </p:txBody>
      </p:sp>
      <p:sp>
        <p:nvSpPr>
          <p:cNvPr id="4" name="Text Placeholder 3"/>
          <p:cNvSpPr>
            <a:spLocks noGrp="1"/>
          </p:cNvSpPr>
          <p:nvPr>
            <p:ph type="body" sz="quarter" idx="17"/>
          </p:nvPr>
        </p:nvSpPr>
        <p:spPr/>
        <p:txBody>
          <a:bodyPr/>
          <a:lstStyle/>
          <a:p>
            <a:r>
              <a:rPr lang="en-IE" sz="2000" dirty="0"/>
              <a:t>T1DM - Complex diagnosis</a:t>
            </a:r>
          </a:p>
          <a:p>
            <a:r>
              <a:rPr lang="en-IE" sz="2000" dirty="0"/>
              <a:t>Change in lifestyle and routine</a:t>
            </a:r>
          </a:p>
          <a:p>
            <a:r>
              <a:rPr lang="en-IE" sz="2000" dirty="0"/>
              <a:t>Traumatic and stressful</a:t>
            </a:r>
          </a:p>
          <a:p>
            <a:r>
              <a:rPr lang="en-IE" sz="2000" dirty="0"/>
              <a:t>Acceptance of diagnosis</a:t>
            </a:r>
          </a:p>
          <a:p>
            <a:r>
              <a:rPr lang="en-IE" sz="2000" dirty="0"/>
              <a:t>Research- Psychosocial input has a positive impact</a:t>
            </a:r>
          </a:p>
        </p:txBody>
      </p:sp>
    </p:spTree>
    <p:extLst>
      <p:ext uri="{BB962C8B-B14F-4D97-AF65-F5344CB8AC3E}">
        <p14:creationId xmlns:p14="http://schemas.microsoft.com/office/powerpoint/2010/main" val="155260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9" y="563492"/>
            <a:ext cx="8168000" cy="442700"/>
          </a:xfrm>
        </p:spPr>
        <p:txBody>
          <a:bodyPr/>
          <a:lstStyle/>
          <a:p>
            <a:r>
              <a:rPr lang="en-GB" dirty="0"/>
              <a:t>Aim of the Research</a:t>
            </a:r>
            <a:endParaRPr lang="en-IE" dirty="0"/>
          </a:p>
        </p:txBody>
      </p:sp>
      <p:sp>
        <p:nvSpPr>
          <p:cNvPr id="4" name="Text Placeholder 3"/>
          <p:cNvSpPr>
            <a:spLocks noGrp="1"/>
          </p:cNvSpPr>
          <p:nvPr>
            <p:ph type="body" sz="quarter" idx="17"/>
          </p:nvPr>
        </p:nvSpPr>
        <p:spPr>
          <a:xfrm>
            <a:off x="485999" y="1150878"/>
            <a:ext cx="8169001" cy="3011768"/>
          </a:xfrm>
        </p:spPr>
        <p:txBody>
          <a:bodyPr/>
          <a:lstStyle/>
          <a:p>
            <a:r>
              <a:rPr lang="en-IE" sz="2400" dirty="0"/>
              <a:t>Listen to patients, parents and MDT</a:t>
            </a:r>
          </a:p>
          <a:p>
            <a:r>
              <a:rPr lang="en-IE" sz="2400" dirty="0"/>
              <a:t>Develop the service</a:t>
            </a:r>
          </a:p>
          <a:p>
            <a:r>
              <a:rPr lang="en-IE" sz="2400" dirty="0"/>
              <a:t>Meet the client’s needs</a:t>
            </a:r>
          </a:p>
          <a:p>
            <a:r>
              <a:rPr lang="en-IE" sz="2400" dirty="0"/>
              <a:t>Explore general understanding of the role of MSW</a:t>
            </a:r>
          </a:p>
          <a:p>
            <a:r>
              <a:rPr lang="en-IE" sz="2400" dirty="0"/>
              <a:t>Help plan for the future- new Children’s Hospital</a:t>
            </a:r>
          </a:p>
        </p:txBody>
      </p:sp>
    </p:spTree>
    <p:extLst>
      <p:ext uri="{BB962C8B-B14F-4D97-AF65-F5344CB8AC3E}">
        <p14:creationId xmlns:p14="http://schemas.microsoft.com/office/powerpoint/2010/main" val="222169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9" y="532231"/>
            <a:ext cx="8168000" cy="442700"/>
          </a:xfrm>
        </p:spPr>
        <p:txBody>
          <a:bodyPr/>
          <a:lstStyle/>
          <a:p>
            <a:r>
              <a:rPr lang="en-GB" dirty="0"/>
              <a:t>Methodology</a:t>
            </a:r>
            <a:endParaRPr lang="en-IE" dirty="0"/>
          </a:p>
        </p:txBody>
      </p:sp>
      <p:sp>
        <p:nvSpPr>
          <p:cNvPr id="4" name="Text Placeholder 3"/>
          <p:cNvSpPr>
            <a:spLocks noGrp="1"/>
          </p:cNvSpPr>
          <p:nvPr>
            <p:ph type="body" sz="quarter" idx="17"/>
          </p:nvPr>
        </p:nvSpPr>
        <p:spPr/>
        <p:txBody>
          <a:bodyPr/>
          <a:lstStyle/>
          <a:p>
            <a:r>
              <a:rPr lang="en-IE" sz="2000" dirty="0"/>
              <a:t>Qualitative</a:t>
            </a:r>
          </a:p>
          <a:p>
            <a:r>
              <a:rPr lang="en-IE" sz="2000" dirty="0"/>
              <a:t>257 parents and patients participated out of a possible 373</a:t>
            </a:r>
          </a:p>
          <a:p>
            <a:r>
              <a:rPr lang="en-GB" sz="2000" dirty="0"/>
              <a:t>12 out of 18 MDT members participated</a:t>
            </a:r>
            <a:endParaRPr lang="en-IE" sz="2000" dirty="0"/>
          </a:p>
          <a:p>
            <a:r>
              <a:rPr lang="en-IE" sz="2000" dirty="0"/>
              <a:t>2 questionnaires (patient/parents and MDT)- 6 to 7 questions</a:t>
            </a:r>
          </a:p>
          <a:p>
            <a:r>
              <a:rPr lang="en-IE" sz="2000" dirty="0"/>
              <a:t>Knowledge and understanding of the role of MSW</a:t>
            </a:r>
          </a:p>
          <a:p>
            <a:r>
              <a:rPr lang="en-IE" sz="2000" dirty="0"/>
              <a:t>Aug-Oct 2017 (8 clinics)</a:t>
            </a:r>
          </a:p>
          <a:p>
            <a:r>
              <a:rPr lang="en-IE" sz="2000" dirty="0"/>
              <a:t>Anonymous</a:t>
            </a:r>
          </a:p>
        </p:txBody>
      </p:sp>
    </p:spTree>
    <p:extLst>
      <p:ext uri="{BB962C8B-B14F-4D97-AF65-F5344CB8AC3E}">
        <p14:creationId xmlns:p14="http://schemas.microsoft.com/office/powerpoint/2010/main" val="215179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9" y="641646"/>
            <a:ext cx="8168000" cy="442700"/>
          </a:xfrm>
        </p:spPr>
        <p:txBody>
          <a:bodyPr/>
          <a:lstStyle/>
          <a:p>
            <a:r>
              <a:rPr lang="en-GB" dirty="0"/>
              <a:t>Findings- Patient/Parent</a:t>
            </a:r>
            <a:endParaRPr lang="en-IE"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729215364"/>
              </p:ext>
            </p:extLst>
          </p:nvPr>
        </p:nvGraphicFramePr>
        <p:xfrm>
          <a:off x="-319607" y="1156658"/>
          <a:ext cx="3872933" cy="2661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696542610"/>
              </p:ext>
            </p:extLst>
          </p:nvPr>
        </p:nvGraphicFramePr>
        <p:xfrm>
          <a:off x="2223963" y="1927765"/>
          <a:ext cx="4692071" cy="3051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763205083"/>
              </p:ext>
            </p:extLst>
          </p:nvPr>
        </p:nvGraphicFramePr>
        <p:xfrm>
          <a:off x="5826779" y="1156658"/>
          <a:ext cx="3457075" cy="2661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0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00" y="641646"/>
            <a:ext cx="8168000" cy="442700"/>
          </a:xfrm>
        </p:spPr>
        <p:txBody>
          <a:bodyPr/>
          <a:lstStyle/>
          <a:p>
            <a:r>
              <a:rPr lang="en-GB" dirty="0"/>
              <a:t>Findings- Patient/Parent</a:t>
            </a:r>
            <a:endParaRPr lang="en-IE"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015547187"/>
              </p:ext>
            </p:extLst>
          </p:nvPr>
        </p:nvGraphicFramePr>
        <p:xfrm>
          <a:off x="-185977" y="960114"/>
          <a:ext cx="3289089" cy="3103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293083641"/>
              </p:ext>
            </p:extLst>
          </p:nvPr>
        </p:nvGraphicFramePr>
        <p:xfrm>
          <a:off x="2088474" y="1293019"/>
          <a:ext cx="4965051" cy="37262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30970145"/>
              </p:ext>
            </p:extLst>
          </p:nvPr>
        </p:nvGraphicFramePr>
        <p:xfrm>
          <a:off x="5977066" y="1041714"/>
          <a:ext cx="3459655" cy="3308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498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Patient/Parent</a:t>
            </a:r>
            <a:endParaRPr lang="en-IE" dirty="0"/>
          </a:p>
        </p:txBody>
      </p:sp>
      <p:sp>
        <p:nvSpPr>
          <p:cNvPr id="3" name="Text Placeholder 2"/>
          <p:cNvSpPr>
            <a:spLocks noGrp="1"/>
          </p:cNvSpPr>
          <p:nvPr>
            <p:ph type="body" sz="quarter" idx="16"/>
          </p:nvPr>
        </p:nvSpPr>
        <p:spPr/>
        <p:txBody>
          <a:bodyPr/>
          <a:lstStyle/>
          <a:p>
            <a:r>
              <a:rPr lang="en-IE" dirty="0"/>
              <a:t>Question One: Did you know there was an MSW on the Diabetes team?</a:t>
            </a:r>
          </a:p>
          <a:p>
            <a:endParaRPr lang="en-IE" dirty="0"/>
          </a:p>
        </p:txBody>
      </p:sp>
      <p:graphicFrame>
        <p:nvGraphicFramePr>
          <p:cNvPr id="5" name="Chart 4"/>
          <p:cNvGraphicFramePr/>
          <p:nvPr>
            <p:extLst>
              <p:ext uri="{D42A27DB-BD31-4B8C-83A1-F6EECF244321}">
                <p14:modId xmlns:p14="http://schemas.microsoft.com/office/powerpoint/2010/main" val="3847041116"/>
              </p:ext>
            </p:extLst>
          </p:nvPr>
        </p:nvGraphicFramePr>
        <p:xfrm>
          <a:off x="-705440" y="964534"/>
          <a:ext cx="4363042" cy="317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591616713"/>
              </p:ext>
            </p:extLst>
          </p:nvPr>
        </p:nvGraphicFramePr>
        <p:xfrm>
          <a:off x="1847569" y="1502354"/>
          <a:ext cx="5186856" cy="3578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910443738"/>
              </p:ext>
            </p:extLst>
          </p:nvPr>
        </p:nvGraphicFramePr>
        <p:xfrm>
          <a:off x="5659820" y="964534"/>
          <a:ext cx="3484180" cy="32538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895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Patient/Parent</a:t>
            </a:r>
            <a:endParaRPr lang="en-IE" dirty="0"/>
          </a:p>
        </p:txBody>
      </p:sp>
      <p:sp>
        <p:nvSpPr>
          <p:cNvPr id="3" name="Text Placeholder 2"/>
          <p:cNvSpPr>
            <a:spLocks noGrp="1"/>
          </p:cNvSpPr>
          <p:nvPr>
            <p:ph type="body" sz="quarter" idx="16"/>
          </p:nvPr>
        </p:nvSpPr>
        <p:spPr/>
        <p:txBody>
          <a:bodyPr/>
          <a:lstStyle/>
          <a:p>
            <a:r>
              <a:rPr lang="en-IE" dirty="0"/>
              <a:t>Question Two: What do you think the role of an MSW is? </a:t>
            </a:r>
          </a:p>
          <a:p>
            <a:endParaRPr lang="en-IE" dirty="0"/>
          </a:p>
        </p:txBody>
      </p:sp>
      <p:graphicFrame>
        <p:nvGraphicFramePr>
          <p:cNvPr id="5" name="Chart 4"/>
          <p:cNvGraphicFramePr/>
          <p:nvPr>
            <p:extLst>
              <p:ext uri="{D42A27DB-BD31-4B8C-83A1-F6EECF244321}">
                <p14:modId xmlns:p14="http://schemas.microsoft.com/office/powerpoint/2010/main" val="3571473695"/>
              </p:ext>
            </p:extLst>
          </p:nvPr>
        </p:nvGraphicFramePr>
        <p:xfrm>
          <a:off x="1581361" y="1042397"/>
          <a:ext cx="6531207" cy="3858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 Patient/Parent</a:t>
            </a:r>
            <a:endParaRPr lang="en-IE" dirty="0"/>
          </a:p>
        </p:txBody>
      </p:sp>
      <p:sp>
        <p:nvSpPr>
          <p:cNvPr id="3" name="Text Placeholder 2"/>
          <p:cNvSpPr>
            <a:spLocks noGrp="1"/>
          </p:cNvSpPr>
          <p:nvPr>
            <p:ph type="body" sz="quarter" idx="16"/>
          </p:nvPr>
        </p:nvSpPr>
        <p:spPr/>
        <p:txBody>
          <a:bodyPr/>
          <a:lstStyle/>
          <a:p>
            <a:r>
              <a:rPr lang="en-IE" dirty="0"/>
              <a:t>Question Three: Have you met an MSW?</a:t>
            </a:r>
          </a:p>
          <a:p>
            <a:endParaRPr lang="en-IE" dirty="0"/>
          </a:p>
        </p:txBody>
      </p:sp>
      <p:graphicFrame>
        <p:nvGraphicFramePr>
          <p:cNvPr id="5" name="Chart 4"/>
          <p:cNvGraphicFramePr/>
          <p:nvPr>
            <p:extLst>
              <p:ext uri="{D42A27DB-BD31-4B8C-83A1-F6EECF244321}">
                <p14:modId xmlns:p14="http://schemas.microsoft.com/office/powerpoint/2010/main" val="1410889383"/>
              </p:ext>
            </p:extLst>
          </p:nvPr>
        </p:nvGraphicFramePr>
        <p:xfrm>
          <a:off x="1671782" y="1042397"/>
          <a:ext cx="7058492" cy="3828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9311333"/>
      </p:ext>
    </p:extLst>
  </p:cSld>
  <p:clrMapOvr>
    <a:masterClrMapping/>
  </p:clrMapOvr>
</p:sld>
</file>

<file path=ppt/theme/theme1.xml><?xml version="1.0" encoding="utf-8"?>
<a:theme xmlns:a="http://schemas.openxmlformats.org/drawingml/2006/main" name="PowerPoint Template - Standard White Background">
  <a:themeElements>
    <a:clrScheme name="Smurfit Kappa">
      <a:dk1>
        <a:srgbClr val="000000"/>
      </a:dk1>
      <a:lt1>
        <a:srgbClr val="FFFFFF"/>
      </a:lt1>
      <a:dk2>
        <a:srgbClr val="01A1DD"/>
      </a:dk2>
      <a:lt2>
        <a:srgbClr val="FFFFFF"/>
      </a:lt2>
      <a:accent1>
        <a:srgbClr val="01A1DD"/>
      </a:accent1>
      <a:accent2>
        <a:srgbClr val="FDD900"/>
      </a:accent2>
      <a:accent3>
        <a:srgbClr val="727F85"/>
      </a:accent3>
      <a:accent4>
        <a:srgbClr val="CEC3BA"/>
      </a:accent4>
      <a:accent5>
        <a:srgbClr val="199CA6"/>
      </a:accent5>
      <a:accent6>
        <a:srgbClr val="00596F"/>
      </a:accent6>
      <a:hlink>
        <a:srgbClr val="6FC4E8"/>
      </a:hlink>
      <a:folHlink>
        <a:srgbClr val="005589"/>
      </a:folHlink>
    </a:clrScheme>
    <a:fontScheme name="Smurfit Kappa">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spPr>
      <a:bodyPr lIns="108000" tIns="72000" rIns="108000" bIns="108000" rtlCol="0" anchor="t" anchorCtr="0"/>
      <a:lstStyle>
        <a:defPPr algn="l">
          <a:defRPr sz="1200" baseline="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marL="171450" indent="-171450">
          <a:lnSpc>
            <a:spcPct val="90000"/>
          </a:lnSpc>
          <a:spcAft>
            <a:spcPts val="600"/>
          </a:spcAft>
          <a:buClr>
            <a:srgbClr val="01A1DD"/>
          </a:buClr>
          <a:buSzPct val="80000"/>
          <a:buFont typeface="Wingdings 3" panose="05040102010807070707" pitchFamily="18" charset="2"/>
          <a:buChar char="}"/>
          <a:defRPr sz="1200" dirty="0" err="1" smtClean="0"/>
        </a:defPPr>
      </a:lstStyle>
    </a:txDef>
  </a:objectDefaults>
  <a:extraClrSchemeLst/>
  <a:extLst>
    <a:ext uri="{05A4C25C-085E-4340-85A3-A5531E510DB2}">
      <thm15:themeFamily xmlns:thm15="http://schemas.microsoft.com/office/thememl/2012/main" name="Smurfit Kappa template_09 Sep" id="{C454857C-B94E-4842-9CB1-8E06B0F93BF8}" vid="{BCAAB695-2207-49E5-84F4-2B8F684966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EC3D4F87397E47BBF61D830C3E0540" ma:contentTypeVersion="" ma:contentTypeDescription="Create a new document." ma:contentTypeScope="" ma:versionID="7a9cae7e72621d97ad9802f62aea5b85">
  <xsd:schema xmlns:xsd="http://www.w3.org/2001/XMLSchema" xmlns:xs="http://www.w3.org/2001/XMLSchema" xmlns:p="http://schemas.microsoft.com/office/2006/metadata/properties" xmlns:ns1="http://schemas.microsoft.com/sharepoint/v3" xmlns:ns2="b68c3d04-0bcd-40e2-9c6e-6a3f33e89cc9" targetNamespace="http://schemas.microsoft.com/office/2006/metadata/properties" ma:root="true" ma:fieldsID="75b8166ff5cf5721e579dd15c3439fbc" ns1:_="" ns2:_="">
    <xsd:import namespace="http://schemas.microsoft.com/sharepoint/v3"/>
    <xsd:import namespace="b68c3d04-0bcd-40e2-9c6e-6a3f33e89cc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8c3d04-0bcd-40e2-9c6e-6a3f33e89cc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B7820E-B228-48A8-84DB-CB4C4DFD7DD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b68c3d04-0bcd-40e2-9c6e-6a3f33e89cc9"/>
    <ds:schemaRef ds:uri="http://www.w3.org/XML/1998/namespace"/>
  </ds:schemaRefs>
</ds:datastoreItem>
</file>

<file path=customXml/itemProps2.xml><?xml version="1.0" encoding="utf-8"?>
<ds:datastoreItem xmlns:ds="http://schemas.openxmlformats.org/officeDocument/2006/customXml" ds:itemID="{25F9D68C-F928-41F0-8528-4D342C0D58DA}">
  <ds:schemaRefs>
    <ds:schemaRef ds:uri="http://schemas.microsoft.com/sharepoint/v3/contenttype/forms"/>
  </ds:schemaRefs>
</ds:datastoreItem>
</file>

<file path=customXml/itemProps3.xml><?xml version="1.0" encoding="utf-8"?>
<ds:datastoreItem xmlns:ds="http://schemas.openxmlformats.org/officeDocument/2006/customXml" ds:itemID="{3415C353-1E89-46F8-B78A-3E1053867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8c3d04-0bcd-40e2-9c6e-6a3f33e89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 Standard White Background.potx</Template>
  <TotalTime>528</TotalTime>
  <Words>919</Words>
  <Application>Microsoft Office PowerPoint</Application>
  <PresentationFormat>On-screen Show (16:9)</PresentationFormat>
  <Paragraphs>80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 3</vt:lpstr>
      <vt:lpstr>PowerPoint Template - Standard White Background</vt:lpstr>
      <vt:lpstr>The Role of the Medical Social Worker in Paediatric Diabetes The Views of Patients, their Parents and the Multi-disciplinary Team </vt:lpstr>
      <vt:lpstr>Background</vt:lpstr>
      <vt:lpstr>Aim of the Research</vt:lpstr>
      <vt:lpstr>Methodology</vt:lpstr>
      <vt:lpstr>Findings- Patient/Parent</vt:lpstr>
      <vt:lpstr>Findings- Patient/Parent</vt:lpstr>
      <vt:lpstr>Findings- Patient/Parent</vt:lpstr>
      <vt:lpstr>Findings- Patient/Parent</vt:lpstr>
      <vt:lpstr>Findings- Patient/Parent</vt:lpstr>
      <vt:lpstr>Findings- Patient/Parent</vt:lpstr>
      <vt:lpstr>Findings- MDT</vt:lpstr>
      <vt:lpstr>Findings- MDT</vt:lpstr>
      <vt:lpstr>Findings- MDT</vt:lpstr>
      <vt:lpstr>Findings- MDT</vt:lpstr>
      <vt:lpstr>Recommendations</vt:lpstr>
      <vt:lpstr>Acknowledgements:  Dr Ciara McDonnell, Paediatric Consultant Endocrinologist, CHI at Tallaght Prof Edna Roche, Paediatric Consultant Endocrinologist, CHI at Tallaght Dr Declan Cody, Paediatric Consultant Endocrinologist, CHI at Crumlin Dr Colm Costigan, Paediatric Consultant Endocrinologist, CHI at Crumlin Brenda Mehigan, Head of Medical Social Work, Tallaght University Hospital Sheila McCrory, Head Medical Social Worker, CHI at Crumlin Jean Roulston, Paediatric Social Work Team Leader, CHI at Tallaght </vt:lpstr>
      <vt:lpstr>Questions?</vt:lpstr>
    </vt:vector>
  </TitlesOfParts>
  <Company>FleishmanHillard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Nienke.Odekerken@smurfitkappa.com</dc:creator>
  <cp:lastModifiedBy>CPD Officer</cp:lastModifiedBy>
  <cp:revision>201</cp:revision>
  <dcterms:created xsi:type="dcterms:W3CDTF">2016-07-26T15:41:43Z</dcterms:created>
  <dcterms:modified xsi:type="dcterms:W3CDTF">2019-06-13T11:09:20Z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0x01010052EC3D4F87397E47BBF61D830C3E0540</vt:lpwstr>
  </property>
</Properties>
</file>