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28" r:id="rId1"/>
  </p:sldMasterIdLst>
  <p:sldIdLst>
    <p:sldId id="256" r:id="rId2"/>
    <p:sldId id="265" r:id="rId3"/>
    <p:sldId id="266" r:id="rId4"/>
    <p:sldId id="281" r:id="rId5"/>
    <p:sldId id="267" r:id="rId6"/>
    <p:sldId id="275" r:id="rId7"/>
    <p:sldId id="277" r:id="rId8"/>
    <p:sldId id="270" r:id="rId9"/>
    <p:sldId id="279" r:id="rId10"/>
    <p:sldId id="287" r:id="rId11"/>
    <p:sldId id="272" r:id="rId12"/>
    <p:sldId id="288" r:id="rId13"/>
    <p:sldId id="290" r:id="rId14"/>
    <p:sldId id="296" r:id="rId15"/>
    <p:sldId id="292" r:id="rId16"/>
    <p:sldId id="297" r:id="rId17"/>
    <p:sldId id="293" r:id="rId18"/>
    <p:sldId id="298" r:id="rId19"/>
    <p:sldId id="294" r:id="rId20"/>
    <p:sldId id="299" r:id="rId21"/>
    <p:sldId id="273" r:id="rId22"/>
    <p:sldId id="28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81" autoAdjust="0"/>
    <p:restoredTop sz="94694"/>
  </p:normalViewPr>
  <p:slideViewPr>
    <p:cSldViewPr snapToGrid="0" snapToObjects="1">
      <p:cViewPr varScale="1">
        <p:scale>
          <a:sx n="63" d="100"/>
          <a:sy n="63" d="100"/>
        </p:scale>
        <p:origin x="114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347189-1582-364F-BF6E-3F4380358819}" type="doc">
      <dgm:prSet loTypeId="urn:microsoft.com/office/officeart/2005/8/layout/cycle5" loCatId="" qsTypeId="urn:microsoft.com/office/officeart/2005/8/quickstyle/simple4" qsCatId="simple" csTypeId="urn:microsoft.com/office/officeart/2005/8/colors/colorful1" csCatId="colorful" phldr="1"/>
      <dgm:spPr/>
      <dgm:t>
        <a:bodyPr/>
        <a:lstStyle/>
        <a:p>
          <a:endParaRPr lang="en-US"/>
        </a:p>
      </dgm:t>
    </dgm:pt>
    <dgm:pt modelId="{484365EA-9D92-6744-B4EF-E61C6B05CD0A}">
      <dgm:prSet phldrT="[Text]" custT="1"/>
      <dgm:spPr/>
      <dgm:t>
        <a:bodyPr/>
        <a:lstStyle/>
        <a:p>
          <a:r>
            <a:rPr lang="en-US" sz="1000">
              <a:solidFill>
                <a:schemeClr val="tx1"/>
              </a:solidFill>
            </a:rPr>
            <a:t>QUESTIONING</a:t>
          </a:r>
          <a:endParaRPr lang="en-US" sz="1000" dirty="0">
            <a:solidFill>
              <a:schemeClr val="tx1"/>
            </a:solidFill>
          </a:endParaRPr>
        </a:p>
      </dgm:t>
    </dgm:pt>
    <dgm:pt modelId="{5B00B0B8-3A44-1443-AADD-8A752F780074}" type="parTrans" cxnId="{92C72B94-3E44-E447-89E7-E08EF2CCCF14}">
      <dgm:prSet/>
      <dgm:spPr/>
      <dgm:t>
        <a:bodyPr/>
        <a:lstStyle/>
        <a:p>
          <a:endParaRPr lang="en-US"/>
        </a:p>
      </dgm:t>
    </dgm:pt>
    <dgm:pt modelId="{E7F04388-5BF1-294B-8FD6-C4108778C411}" type="sibTrans" cxnId="{92C72B94-3E44-E447-89E7-E08EF2CCCF14}">
      <dgm:prSet/>
      <dgm:spPr/>
      <dgm:t>
        <a:bodyPr/>
        <a:lstStyle/>
        <a:p>
          <a:endParaRPr lang="en-US"/>
        </a:p>
      </dgm:t>
    </dgm:pt>
    <dgm:pt modelId="{28703657-DACD-2C4E-8F59-F54F05B3A492}">
      <dgm:prSet phldrT="[Text]" custT="1"/>
      <dgm:spPr/>
      <dgm:t>
        <a:bodyPr/>
        <a:lstStyle/>
        <a:p>
          <a:r>
            <a:rPr lang="en-US" sz="1000">
              <a:solidFill>
                <a:schemeClr val="tx1"/>
              </a:solidFill>
            </a:rPr>
            <a:t>MODELING THE NEW SOLUTION</a:t>
          </a:r>
          <a:endParaRPr lang="en-US" sz="1000" dirty="0">
            <a:solidFill>
              <a:schemeClr val="tx1"/>
            </a:solidFill>
          </a:endParaRPr>
        </a:p>
      </dgm:t>
    </dgm:pt>
    <dgm:pt modelId="{7ADCF8A2-33D0-6249-A987-4E6700BB93A6}" type="parTrans" cxnId="{B2159009-02DC-7649-97D7-A51C91F7C0DB}">
      <dgm:prSet/>
      <dgm:spPr/>
      <dgm:t>
        <a:bodyPr/>
        <a:lstStyle/>
        <a:p>
          <a:endParaRPr lang="en-US"/>
        </a:p>
      </dgm:t>
    </dgm:pt>
    <dgm:pt modelId="{275A32BE-35F4-A044-A9B8-6C7795EEB14A}" type="sibTrans" cxnId="{B2159009-02DC-7649-97D7-A51C91F7C0DB}">
      <dgm:prSet/>
      <dgm:spPr/>
      <dgm:t>
        <a:bodyPr/>
        <a:lstStyle/>
        <a:p>
          <a:endParaRPr lang="en-US"/>
        </a:p>
      </dgm:t>
    </dgm:pt>
    <dgm:pt modelId="{291D6A71-5135-1F43-B7D6-54C503A56FAA}">
      <dgm:prSet phldrT="[Text]" custT="1"/>
      <dgm:spPr/>
      <dgm:t>
        <a:bodyPr/>
        <a:lstStyle/>
        <a:p>
          <a:r>
            <a:rPr lang="en-US" sz="1000" dirty="0">
              <a:solidFill>
                <a:schemeClr val="tx1"/>
              </a:solidFill>
            </a:rPr>
            <a:t>EXAMINING AND TESTINNG THE NEW MODEL</a:t>
          </a:r>
        </a:p>
      </dgm:t>
    </dgm:pt>
    <dgm:pt modelId="{A0A796D6-3607-9E42-99E4-F763F41AACF0}" type="parTrans" cxnId="{798E0199-C30C-AB49-BC7D-2231EC2860E4}">
      <dgm:prSet/>
      <dgm:spPr/>
      <dgm:t>
        <a:bodyPr/>
        <a:lstStyle/>
        <a:p>
          <a:endParaRPr lang="en-US"/>
        </a:p>
      </dgm:t>
    </dgm:pt>
    <dgm:pt modelId="{F20A81B0-C219-7C44-A3CF-C3FF204F9953}" type="sibTrans" cxnId="{798E0199-C30C-AB49-BC7D-2231EC2860E4}">
      <dgm:prSet/>
      <dgm:spPr/>
      <dgm:t>
        <a:bodyPr/>
        <a:lstStyle/>
        <a:p>
          <a:endParaRPr lang="en-US"/>
        </a:p>
      </dgm:t>
    </dgm:pt>
    <dgm:pt modelId="{8459A88D-948B-A044-8A5C-0C579F79281A}">
      <dgm:prSet phldrT="[Text]" custT="1"/>
      <dgm:spPr/>
      <dgm:t>
        <a:bodyPr/>
        <a:lstStyle/>
        <a:p>
          <a:r>
            <a:rPr lang="en-US" sz="1000" dirty="0">
              <a:solidFill>
                <a:schemeClr val="tx1"/>
              </a:solidFill>
            </a:rPr>
            <a:t>IMPLEMENTING THE NEW MODEL</a:t>
          </a:r>
        </a:p>
      </dgm:t>
    </dgm:pt>
    <dgm:pt modelId="{F9A0D0FC-E67F-B149-8757-4B9B3CA0B504}" type="parTrans" cxnId="{50E4F8CD-4F5C-B848-9416-FD107F846E2D}">
      <dgm:prSet/>
      <dgm:spPr/>
      <dgm:t>
        <a:bodyPr/>
        <a:lstStyle/>
        <a:p>
          <a:endParaRPr lang="en-US"/>
        </a:p>
      </dgm:t>
    </dgm:pt>
    <dgm:pt modelId="{13176CE6-E601-4449-B5C2-DBA1C3A9DF54}" type="sibTrans" cxnId="{50E4F8CD-4F5C-B848-9416-FD107F846E2D}">
      <dgm:prSet/>
      <dgm:spPr/>
      <dgm:t>
        <a:bodyPr/>
        <a:lstStyle/>
        <a:p>
          <a:endParaRPr lang="en-US"/>
        </a:p>
      </dgm:t>
    </dgm:pt>
    <dgm:pt modelId="{98D28635-21C1-5E41-9D1B-969335D0393A}">
      <dgm:prSet phldrT="[Text]" custT="1"/>
      <dgm:spPr/>
      <dgm:t>
        <a:bodyPr/>
        <a:lstStyle/>
        <a:p>
          <a:r>
            <a:rPr lang="en-US" sz="1000">
              <a:solidFill>
                <a:schemeClr val="tx1"/>
              </a:solidFill>
            </a:rPr>
            <a:t>REFLECTING ON THE PROCESS</a:t>
          </a:r>
          <a:endParaRPr lang="en-US" sz="1000" dirty="0">
            <a:solidFill>
              <a:schemeClr val="tx1"/>
            </a:solidFill>
          </a:endParaRPr>
        </a:p>
      </dgm:t>
    </dgm:pt>
    <dgm:pt modelId="{24BF8ADF-FA14-9E41-A643-843DE183D168}" type="parTrans" cxnId="{6B4A3579-EE1A-6043-8ECC-D6B11F9C7472}">
      <dgm:prSet/>
      <dgm:spPr/>
      <dgm:t>
        <a:bodyPr/>
        <a:lstStyle/>
        <a:p>
          <a:endParaRPr lang="en-US"/>
        </a:p>
      </dgm:t>
    </dgm:pt>
    <dgm:pt modelId="{E7063C5F-340A-6A4F-B64C-5463CD7BA4D4}" type="sibTrans" cxnId="{6B4A3579-EE1A-6043-8ECC-D6B11F9C7472}">
      <dgm:prSet/>
      <dgm:spPr/>
      <dgm:t>
        <a:bodyPr/>
        <a:lstStyle/>
        <a:p>
          <a:endParaRPr lang="en-US"/>
        </a:p>
      </dgm:t>
    </dgm:pt>
    <dgm:pt modelId="{D5210ACC-ECF9-A64B-AD27-E79A30B7E322}">
      <dgm:prSet phldrT="[Text]" custT="1"/>
      <dgm:spPr/>
      <dgm:t>
        <a:bodyPr/>
        <a:lstStyle/>
        <a:p>
          <a:r>
            <a:rPr lang="en-US" sz="1000">
              <a:solidFill>
                <a:schemeClr val="tx1"/>
              </a:solidFill>
            </a:rPr>
            <a:t>ANALYSIS</a:t>
          </a:r>
          <a:endParaRPr lang="en-US" sz="1000" dirty="0">
            <a:solidFill>
              <a:schemeClr val="tx1"/>
            </a:solidFill>
          </a:endParaRPr>
        </a:p>
      </dgm:t>
    </dgm:pt>
    <dgm:pt modelId="{D2B189C6-213E-8A47-B751-87D93185E617}" type="parTrans" cxnId="{D0E4C0DC-280E-7045-A2D9-726C4740DD01}">
      <dgm:prSet/>
      <dgm:spPr/>
      <dgm:t>
        <a:bodyPr/>
        <a:lstStyle/>
        <a:p>
          <a:endParaRPr lang="en-US"/>
        </a:p>
      </dgm:t>
    </dgm:pt>
    <dgm:pt modelId="{9EAA65B7-D85B-BC4A-8A10-6D198023B943}" type="sibTrans" cxnId="{D0E4C0DC-280E-7045-A2D9-726C4740DD01}">
      <dgm:prSet/>
      <dgm:spPr/>
      <dgm:t>
        <a:bodyPr/>
        <a:lstStyle/>
        <a:p>
          <a:endParaRPr lang="en-US"/>
        </a:p>
      </dgm:t>
    </dgm:pt>
    <dgm:pt modelId="{1031D81D-25B2-FB43-A6F6-33FCB148C50C}">
      <dgm:prSet phldrT="[Text]" custT="1"/>
      <dgm:spPr/>
      <dgm:t>
        <a:bodyPr/>
        <a:lstStyle/>
        <a:p>
          <a:r>
            <a:rPr lang="en-US" sz="1000" dirty="0">
              <a:solidFill>
                <a:schemeClr val="tx1"/>
              </a:solidFill>
            </a:rPr>
            <a:t>CONSOLIDATING AND GENERALIZING THE NEW PRACTICE</a:t>
          </a:r>
        </a:p>
      </dgm:t>
    </dgm:pt>
    <dgm:pt modelId="{F4727E4A-0476-924A-85EB-16440A4B7805}" type="sibTrans" cxnId="{F0A8871B-521A-D449-9ED7-8710DE67E4F5}">
      <dgm:prSet/>
      <dgm:spPr/>
      <dgm:t>
        <a:bodyPr/>
        <a:lstStyle/>
        <a:p>
          <a:endParaRPr lang="en-US"/>
        </a:p>
      </dgm:t>
    </dgm:pt>
    <dgm:pt modelId="{F1828602-8201-7D43-92EE-4E5DAD5485FA}" type="parTrans" cxnId="{F0A8871B-521A-D449-9ED7-8710DE67E4F5}">
      <dgm:prSet/>
      <dgm:spPr/>
      <dgm:t>
        <a:bodyPr/>
        <a:lstStyle/>
        <a:p>
          <a:endParaRPr lang="en-US"/>
        </a:p>
      </dgm:t>
    </dgm:pt>
    <dgm:pt modelId="{D0D1E1F0-9CF4-854D-AFE6-CB64D84951E7}">
      <dgm:prSet phldrT="[Text]" custT="1"/>
      <dgm:spPr>
        <a:noFill/>
      </dgm:spPr>
      <dgm:t>
        <a:bodyPr/>
        <a:lstStyle/>
        <a:p>
          <a:endParaRPr lang="en-US" sz="1050" dirty="0">
            <a:solidFill>
              <a:schemeClr val="tx1"/>
            </a:solidFill>
          </a:endParaRPr>
        </a:p>
      </dgm:t>
    </dgm:pt>
    <dgm:pt modelId="{1C512736-5375-7F4B-98B8-2804543E869F}" type="sibTrans" cxnId="{3CCADCD7-C80B-1741-950D-D866623D6A30}">
      <dgm:prSet/>
      <dgm:spPr>
        <a:solidFill>
          <a:schemeClr val="bg1"/>
        </a:solidFill>
        <a:ln>
          <a:noFill/>
        </a:ln>
      </dgm:spPr>
      <dgm:t>
        <a:bodyPr/>
        <a:lstStyle/>
        <a:p>
          <a:endParaRPr lang="en-US"/>
        </a:p>
      </dgm:t>
    </dgm:pt>
    <dgm:pt modelId="{25B879F3-FA4D-C645-BBC3-2518EA3BEF1F}" type="parTrans" cxnId="{3CCADCD7-C80B-1741-950D-D866623D6A30}">
      <dgm:prSet/>
      <dgm:spPr/>
      <dgm:t>
        <a:bodyPr/>
        <a:lstStyle/>
        <a:p>
          <a:endParaRPr lang="en-US"/>
        </a:p>
      </dgm:t>
    </dgm:pt>
    <dgm:pt modelId="{00B8F65A-A17F-9547-BE06-3B499CCA8177}" type="pres">
      <dgm:prSet presAssocID="{A5347189-1582-364F-BF6E-3F4380358819}" presName="cycle" presStyleCnt="0">
        <dgm:presLayoutVars>
          <dgm:dir/>
          <dgm:resizeHandles val="exact"/>
        </dgm:presLayoutVars>
      </dgm:prSet>
      <dgm:spPr/>
    </dgm:pt>
    <dgm:pt modelId="{70457993-284A-8341-AF9E-095DEFC1CBAA}" type="pres">
      <dgm:prSet presAssocID="{484365EA-9D92-6744-B4EF-E61C6B05CD0A}" presName="node" presStyleLbl="node1" presStyleIdx="0" presStyleCnt="8" custScaleX="126516">
        <dgm:presLayoutVars>
          <dgm:bulletEnabled val="1"/>
        </dgm:presLayoutVars>
      </dgm:prSet>
      <dgm:spPr/>
    </dgm:pt>
    <dgm:pt modelId="{0C935FC7-326A-2545-9198-53E2E4E8CE5D}" type="pres">
      <dgm:prSet presAssocID="{484365EA-9D92-6744-B4EF-E61C6B05CD0A}" presName="spNode" presStyleCnt="0"/>
      <dgm:spPr/>
    </dgm:pt>
    <dgm:pt modelId="{8CD60083-A6D7-C645-A5BB-36438C754464}" type="pres">
      <dgm:prSet presAssocID="{E7F04388-5BF1-294B-8FD6-C4108778C411}" presName="sibTrans" presStyleLbl="sibTrans1D1" presStyleIdx="0" presStyleCnt="8"/>
      <dgm:spPr/>
    </dgm:pt>
    <dgm:pt modelId="{56473504-5D7E-4A43-B6D0-ADE062F618DF}" type="pres">
      <dgm:prSet presAssocID="{D5210ACC-ECF9-A64B-AD27-E79A30B7E322}" presName="node" presStyleLbl="node1" presStyleIdx="1" presStyleCnt="8" custScaleX="126516">
        <dgm:presLayoutVars>
          <dgm:bulletEnabled val="1"/>
        </dgm:presLayoutVars>
      </dgm:prSet>
      <dgm:spPr/>
    </dgm:pt>
    <dgm:pt modelId="{79E297A8-3E6A-D548-BFA4-AA203CC4C5A1}" type="pres">
      <dgm:prSet presAssocID="{D5210ACC-ECF9-A64B-AD27-E79A30B7E322}" presName="spNode" presStyleCnt="0"/>
      <dgm:spPr/>
    </dgm:pt>
    <dgm:pt modelId="{AD199F7B-98C8-294B-9DD7-625B32586C5F}" type="pres">
      <dgm:prSet presAssocID="{9EAA65B7-D85B-BC4A-8A10-6D198023B943}" presName="sibTrans" presStyleLbl="sibTrans1D1" presStyleIdx="1" presStyleCnt="8"/>
      <dgm:spPr/>
    </dgm:pt>
    <dgm:pt modelId="{92C51E55-FE5F-CC4A-9C4A-6CA56DEF408F}" type="pres">
      <dgm:prSet presAssocID="{28703657-DACD-2C4E-8F59-F54F05B3A492}" presName="node" presStyleLbl="node1" presStyleIdx="2" presStyleCnt="8" custScaleX="126516">
        <dgm:presLayoutVars>
          <dgm:bulletEnabled val="1"/>
        </dgm:presLayoutVars>
      </dgm:prSet>
      <dgm:spPr/>
    </dgm:pt>
    <dgm:pt modelId="{76A7202F-74E9-CC4C-88BA-93C05D0E95E4}" type="pres">
      <dgm:prSet presAssocID="{28703657-DACD-2C4E-8F59-F54F05B3A492}" presName="spNode" presStyleCnt="0"/>
      <dgm:spPr/>
    </dgm:pt>
    <dgm:pt modelId="{453E297F-9135-1647-96E4-E213977C9A05}" type="pres">
      <dgm:prSet presAssocID="{275A32BE-35F4-A044-A9B8-6C7795EEB14A}" presName="sibTrans" presStyleLbl="sibTrans1D1" presStyleIdx="2" presStyleCnt="8"/>
      <dgm:spPr/>
    </dgm:pt>
    <dgm:pt modelId="{FC07B27A-4367-8A4F-9607-0D0093B24EEB}" type="pres">
      <dgm:prSet presAssocID="{291D6A71-5135-1F43-B7D6-54C503A56FAA}" presName="node" presStyleLbl="node1" presStyleIdx="3" presStyleCnt="8" custScaleX="126516">
        <dgm:presLayoutVars>
          <dgm:bulletEnabled val="1"/>
        </dgm:presLayoutVars>
      </dgm:prSet>
      <dgm:spPr/>
    </dgm:pt>
    <dgm:pt modelId="{D7184224-7CE7-D74F-976D-513A9D34797A}" type="pres">
      <dgm:prSet presAssocID="{291D6A71-5135-1F43-B7D6-54C503A56FAA}" presName="spNode" presStyleCnt="0"/>
      <dgm:spPr/>
    </dgm:pt>
    <dgm:pt modelId="{750E1FF4-9199-F24F-9F32-F47E53110258}" type="pres">
      <dgm:prSet presAssocID="{F20A81B0-C219-7C44-A3CF-C3FF204F9953}" presName="sibTrans" presStyleLbl="sibTrans1D1" presStyleIdx="3" presStyleCnt="8"/>
      <dgm:spPr/>
    </dgm:pt>
    <dgm:pt modelId="{42764FDA-D041-854B-994B-55E28F4E45F3}" type="pres">
      <dgm:prSet presAssocID="{8459A88D-948B-A044-8A5C-0C579F79281A}" presName="node" presStyleLbl="node1" presStyleIdx="4" presStyleCnt="8" custScaleX="126516">
        <dgm:presLayoutVars>
          <dgm:bulletEnabled val="1"/>
        </dgm:presLayoutVars>
      </dgm:prSet>
      <dgm:spPr/>
    </dgm:pt>
    <dgm:pt modelId="{6E6FE036-C6FB-6146-A9EF-DD0E88A41564}" type="pres">
      <dgm:prSet presAssocID="{8459A88D-948B-A044-8A5C-0C579F79281A}" presName="spNode" presStyleCnt="0"/>
      <dgm:spPr/>
    </dgm:pt>
    <dgm:pt modelId="{17388F38-9301-D44E-9BFC-E542ADA288E0}" type="pres">
      <dgm:prSet presAssocID="{13176CE6-E601-4449-B5C2-DBA1C3A9DF54}" presName="sibTrans" presStyleLbl="sibTrans1D1" presStyleIdx="4" presStyleCnt="8"/>
      <dgm:spPr/>
    </dgm:pt>
    <dgm:pt modelId="{5333E4EA-F938-BA42-85C3-AFC4AD2C0374}" type="pres">
      <dgm:prSet presAssocID="{98D28635-21C1-5E41-9D1B-969335D0393A}" presName="node" presStyleLbl="node1" presStyleIdx="5" presStyleCnt="8" custScaleX="126516">
        <dgm:presLayoutVars>
          <dgm:bulletEnabled val="1"/>
        </dgm:presLayoutVars>
      </dgm:prSet>
      <dgm:spPr/>
    </dgm:pt>
    <dgm:pt modelId="{E7471A92-21D0-7743-ACDD-166F549658CD}" type="pres">
      <dgm:prSet presAssocID="{98D28635-21C1-5E41-9D1B-969335D0393A}" presName="spNode" presStyleCnt="0"/>
      <dgm:spPr/>
    </dgm:pt>
    <dgm:pt modelId="{CD13270C-7736-EA43-A2AA-FD918124DC88}" type="pres">
      <dgm:prSet presAssocID="{E7063C5F-340A-6A4F-B64C-5463CD7BA4D4}" presName="sibTrans" presStyleLbl="sibTrans1D1" presStyleIdx="5" presStyleCnt="8"/>
      <dgm:spPr/>
    </dgm:pt>
    <dgm:pt modelId="{8E5A803A-476E-2A4B-B151-6D185D64F076}" type="pres">
      <dgm:prSet presAssocID="{1031D81D-25B2-FB43-A6F6-33FCB148C50C}" presName="node" presStyleLbl="node1" presStyleIdx="6" presStyleCnt="8" custScaleX="126516">
        <dgm:presLayoutVars>
          <dgm:bulletEnabled val="1"/>
        </dgm:presLayoutVars>
      </dgm:prSet>
      <dgm:spPr/>
    </dgm:pt>
    <dgm:pt modelId="{33E3E071-2D39-9D4E-BF03-90AFCFE39021}" type="pres">
      <dgm:prSet presAssocID="{1031D81D-25B2-FB43-A6F6-33FCB148C50C}" presName="spNode" presStyleCnt="0"/>
      <dgm:spPr/>
    </dgm:pt>
    <dgm:pt modelId="{87E81939-10CF-894A-A158-162C612C7574}" type="pres">
      <dgm:prSet presAssocID="{F4727E4A-0476-924A-85EB-16440A4B7805}" presName="sibTrans" presStyleLbl="sibTrans1D1" presStyleIdx="6" presStyleCnt="8"/>
      <dgm:spPr/>
    </dgm:pt>
    <dgm:pt modelId="{661B59DC-7D24-8044-ABF5-D6E943CFE3ED}" type="pres">
      <dgm:prSet presAssocID="{D0D1E1F0-9CF4-854D-AFE6-CB64D84951E7}" presName="node" presStyleLbl="node1" presStyleIdx="7" presStyleCnt="8" custFlipVert="1" custFlipHor="1" custScaleX="4930" custScaleY="8784" custRadScaleRad="132788" custRadScaleInc="120003">
        <dgm:presLayoutVars>
          <dgm:bulletEnabled val="1"/>
        </dgm:presLayoutVars>
      </dgm:prSet>
      <dgm:spPr/>
    </dgm:pt>
    <dgm:pt modelId="{55DBE64D-B1C7-D24C-B267-7B55EA6B3347}" type="pres">
      <dgm:prSet presAssocID="{D0D1E1F0-9CF4-854D-AFE6-CB64D84951E7}" presName="spNode" presStyleCnt="0"/>
      <dgm:spPr/>
    </dgm:pt>
    <dgm:pt modelId="{9133BFB8-524C-E942-A782-36F3375F9D5F}" type="pres">
      <dgm:prSet presAssocID="{1C512736-5375-7F4B-98B8-2804543E869F}" presName="sibTrans" presStyleLbl="sibTrans1D1" presStyleIdx="7" presStyleCnt="8"/>
      <dgm:spPr/>
    </dgm:pt>
  </dgm:ptLst>
  <dgm:cxnLst>
    <dgm:cxn modelId="{84EEDD08-0E6C-F948-B99F-61E071A23C63}" type="presOf" srcId="{291D6A71-5135-1F43-B7D6-54C503A56FAA}" destId="{FC07B27A-4367-8A4F-9607-0D0093B24EEB}" srcOrd="0" destOrd="0" presId="urn:microsoft.com/office/officeart/2005/8/layout/cycle5"/>
    <dgm:cxn modelId="{B2159009-02DC-7649-97D7-A51C91F7C0DB}" srcId="{A5347189-1582-364F-BF6E-3F4380358819}" destId="{28703657-DACD-2C4E-8F59-F54F05B3A492}" srcOrd="2" destOrd="0" parTransId="{7ADCF8A2-33D0-6249-A987-4E6700BB93A6}" sibTransId="{275A32BE-35F4-A044-A9B8-6C7795EEB14A}"/>
    <dgm:cxn modelId="{DECA0C17-1471-6645-BEDC-F83D66F1E1F2}" type="presOf" srcId="{A5347189-1582-364F-BF6E-3F4380358819}" destId="{00B8F65A-A17F-9547-BE06-3B499CCA8177}" srcOrd="0" destOrd="0" presId="urn:microsoft.com/office/officeart/2005/8/layout/cycle5"/>
    <dgm:cxn modelId="{F0A8871B-521A-D449-9ED7-8710DE67E4F5}" srcId="{A5347189-1582-364F-BF6E-3F4380358819}" destId="{1031D81D-25B2-FB43-A6F6-33FCB148C50C}" srcOrd="6" destOrd="0" parTransId="{F1828602-8201-7D43-92EE-4E5DAD5485FA}" sibTransId="{F4727E4A-0476-924A-85EB-16440A4B7805}"/>
    <dgm:cxn modelId="{01755126-8339-3E40-8E08-A8D15FD2A437}" type="presOf" srcId="{484365EA-9D92-6744-B4EF-E61C6B05CD0A}" destId="{70457993-284A-8341-AF9E-095DEFC1CBAA}" srcOrd="0" destOrd="0" presId="urn:microsoft.com/office/officeart/2005/8/layout/cycle5"/>
    <dgm:cxn modelId="{C85A2F28-5B71-6847-AD62-449F987501E7}" type="presOf" srcId="{D5210ACC-ECF9-A64B-AD27-E79A30B7E322}" destId="{56473504-5D7E-4A43-B6D0-ADE062F618DF}" srcOrd="0" destOrd="0" presId="urn:microsoft.com/office/officeart/2005/8/layout/cycle5"/>
    <dgm:cxn modelId="{B54DAC2B-F46D-0743-8039-B9A3AF40C076}" type="presOf" srcId="{1031D81D-25B2-FB43-A6F6-33FCB148C50C}" destId="{8E5A803A-476E-2A4B-B151-6D185D64F076}" srcOrd="0" destOrd="0" presId="urn:microsoft.com/office/officeart/2005/8/layout/cycle5"/>
    <dgm:cxn modelId="{53A71A42-E7AD-7A49-AC0D-4CA3AEA16126}" type="presOf" srcId="{E7063C5F-340A-6A4F-B64C-5463CD7BA4D4}" destId="{CD13270C-7736-EA43-A2AA-FD918124DC88}" srcOrd="0" destOrd="0" presId="urn:microsoft.com/office/officeart/2005/8/layout/cycle5"/>
    <dgm:cxn modelId="{673C446E-9F2A-0446-B36A-323B9666ADD2}" type="presOf" srcId="{9EAA65B7-D85B-BC4A-8A10-6D198023B943}" destId="{AD199F7B-98C8-294B-9DD7-625B32586C5F}" srcOrd="0" destOrd="0" presId="urn:microsoft.com/office/officeart/2005/8/layout/cycle5"/>
    <dgm:cxn modelId="{D49C2671-7E22-BF4F-9D2A-FCA93B1082FD}" type="presOf" srcId="{1C512736-5375-7F4B-98B8-2804543E869F}" destId="{9133BFB8-524C-E942-A782-36F3375F9D5F}" srcOrd="0" destOrd="0" presId="urn:microsoft.com/office/officeart/2005/8/layout/cycle5"/>
    <dgm:cxn modelId="{6B4A3579-EE1A-6043-8ECC-D6B11F9C7472}" srcId="{A5347189-1582-364F-BF6E-3F4380358819}" destId="{98D28635-21C1-5E41-9D1B-969335D0393A}" srcOrd="5" destOrd="0" parTransId="{24BF8ADF-FA14-9E41-A643-843DE183D168}" sibTransId="{E7063C5F-340A-6A4F-B64C-5463CD7BA4D4}"/>
    <dgm:cxn modelId="{D563238C-C44C-7D41-9C41-04F8D3156444}" type="presOf" srcId="{F4727E4A-0476-924A-85EB-16440A4B7805}" destId="{87E81939-10CF-894A-A158-162C612C7574}" srcOrd="0" destOrd="0" presId="urn:microsoft.com/office/officeart/2005/8/layout/cycle5"/>
    <dgm:cxn modelId="{6946808D-9982-FA4A-8AD2-D2038D14146F}" type="presOf" srcId="{E7F04388-5BF1-294B-8FD6-C4108778C411}" destId="{8CD60083-A6D7-C645-A5BB-36438C754464}" srcOrd="0" destOrd="0" presId="urn:microsoft.com/office/officeart/2005/8/layout/cycle5"/>
    <dgm:cxn modelId="{92C72B94-3E44-E447-89E7-E08EF2CCCF14}" srcId="{A5347189-1582-364F-BF6E-3F4380358819}" destId="{484365EA-9D92-6744-B4EF-E61C6B05CD0A}" srcOrd="0" destOrd="0" parTransId="{5B00B0B8-3A44-1443-AADD-8A752F780074}" sibTransId="{E7F04388-5BF1-294B-8FD6-C4108778C411}"/>
    <dgm:cxn modelId="{798E0199-C30C-AB49-BC7D-2231EC2860E4}" srcId="{A5347189-1582-364F-BF6E-3F4380358819}" destId="{291D6A71-5135-1F43-B7D6-54C503A56FAA}" srcOrd="3" destOrd="0" parTransId="{A0A796D6-3607-9E42-99E4-F763F41AACF0}" sibTransId="{F20A81B0-C219-7C44-A3CF-C3FF204F9953}"/>
    <dgm:cxn modelId="{3BF5919A-D753-AD49-B974-76D36D57A60B}" type="presOf" srcId="{28703657-DACD-2C4E-8F59-F54F05B3A492}" destId="{92C51E55-FE5F-CC4A-9C4A-6CA56DEF408F}" srcOrd="0" destOrd="0" presId="urn:microsoft.com/office/officeart/2005/8/layout/cycle5"/>
    <dgm:cxn modelId="{D8ED4A9F-199D-8E4B-962E-4BF4080DAD99}" type="presOf" srcId="{98D28635-21C1-5E41-9D1B-969335D0393A}" destId="{5333E4EA-F938-BA42-85C3-AFC4AD2C0374}" srcOrd="0" destOrd="0" presId="urn:microsoft.com/office/officeart/2005/8/layout/cycle5"/>
    <dgm:cxn modelId="{588A01A0-DDDD-CD48-BBA4-7B51DB68D1E9}" type="presOf" srcId="{275A32BE-35F4-A044-A9B8-6C7795EEB14A}" destId="{453E297F-9135-1647-96E4-E213977C9A05}" srcOrd="0" destOrd="0" presId="urn:microsoft.com/office/officeart/2005/8/layout/cycle5"/>
    <dgm:cxn modelId="{9E7593B4-5E8D-2F4C-83E5-E17472F4168B}" type="presOf" srcId="{13176CE6-E601-4449-B5C2-DBA1C3A9DF54}" destId="{17388F38-9301-D44E-9BFC-E542ADA288E0}" srcOrd="0" destOrd="0" presId="urn:microsoft.com/office/officeart/2005/8/layout/cycle5"/>
    <dgm:cxn modelId="{E8D057C8-690A-8143-BF91-1FC086454FAA}" type="presOf" srcId="{F20A81B0-C219-7C44-A3CF-C3FF204F9953}" destId="{750E1FF4-9199-F24F-9F32-F47E53110258}" srcOrd="0" destOrd="0" presId="urn:microsoft.com/office/officeart/2005/8/layout/cycle5"/>
    <dgm:cxn modelId="{50E4F8CD-4F5C-B848-9416-FD107F846E2D}" srcId="{A5347189-1582-364F-BF6E-3F4380358819}" destId="{8459A88D-948B-A044-8A5C-0C579F79281A}" srcOrd="4" destOrd="0" parTransId="{F9A0D0FC-E67F-B149-8757-4B9B3CA0B504}" sibTransId="{13176CE6-E601-4449-B5C2-DBA1C3A9DF54}"/>
    <dgm:cxn modelId="{3CCADCD7-C80B-1741-950D-D866623D6A30}" srcId="{A5347189-1582-364F-BF6E-3F4380358819}" destId="{D0D1E1F0-9CF4-854D-AFE6-CB64D84951E7}" srcOrd="7" destOrd="0" parTransId="{25B879F3-FA4D-C645-BBC3-2518EA3BEF1F}" sibTransId="{1C512736-5375-7F4B-98B8-2804543E869F}"/>
    <dgm:cxn modelId="{16A8B8DA-76E5-8D45-B0A9-53857FDF1FA3}" type="presOf" srcId="{D0D1E1F0-9CF4-854D-AFE6-CB64D84951E7}" destId="{661B59DC-7D24-8044-ABF5-D6E943CFE3ED}" srcOrd="0" destOrd="0" presId="urn:microsoft.com/office/officeart/2005/8/layout/cycle5"/>
    <dgm:cxn modelId="{D0E4C0DC-280E-7045-A2D9-726C4740DD01}" srcId="{A5347189-1582-364F-BF6E-3F4380358819}" destId="{D5210ACC-ECF9-A64B-AD27-E79A30B7E322}" srcOrd="1" destOrd="0" parTransId="{D2B189C6-213E-8A47-B751-87D93185E617}" sibTransId="{9EAA65B7-D85B-BC4A-8A10-6D198023B943}"/>
    <dgm:cxn modelId="{7FF420E1-0C93-634F-B290-DA2C29B1E1D3}" type="presOf" srcId="{8459A88D-948B-A044-8A5C-0C579F79281A}" destId="{42764FDA-D041-854B-994B-55E28F4E45F3}" srcOrd="0" destOrd="0" presId="urn:microsoft.com/office/officeart/2005/8/layout/cycle5"/>
    <dgm:cxn modelId="{00704451-B47C-7940-A4A9-8CB2227CB74D}" type="presParOf" srcId="{00B8F65A-A17F-9547-BE06-3B499CCA8177}" destId="{70457993-284A-8341-AF9E-095DEFC1CBAA}" srcOrd="0" destOrd="0" presId="urn:microsoft.com/office/officeart/2005/8/layout/cycle5"/>
    <dgm:cxn modelId="{D57ACC3D-3665-AF49-9E1D-16B8C90143E6}" type="presParOf" srcId="{00B8F65A-A17F-9547-BE06-3B499CCA8177}" destId="{0C935FC7-326A-2545-9198-53E2E4E8CE5D}" srcOrd="1" destOrd="0" presId="urn:microsoft.com/office/officeart/2005/8/layout/cycle5"/>
    <dgm:cxn modelId="{AB10C088-276A-D942-9AA9-14A5643D96AC}" type="presParOf" srcId="{00B8F65A-A17F-9547-BE06-3B499CCA8177}" destId="{8CD60083-A6D7-C645-A5BB-36438C754464}" srcOrd="2" destOrd="0" presId="urn:microsoft.com/office/officeart/2005/8/layout/cycle5"/>
    <dgm:cxn modelId="{9A128D81-A5CF-5548-890B-1FD06F1CCAE4}" type="presParOf" srcId="{00B8F65A-A17F-9547-BE06-3B499CCA8177}" destId="{56473504-5D7E-4A43-B6D0-ADE062F618DF}" srcOrd="3" destOrd="0" presId="urn:microsoft.com/office/officeart/2005/8/layout/cycle5"/>
    <dgm:cxn modelId="{049F8E2A-6351-A947-ADDC-7F7F557BEB85}" type="presParOf" srcId="{00B8F65A-A17F-9547-BE06-3B499CCA8177}" destId="{79E297A8-3E6A-D548-BFA4-AA203CC4C5A1}" srcOrd="4" destOrd="0" presId="urn:microsoft.com/office/officeart/2005/8/layout/cycle5"/>
    <dgm:cxn modelId="{E1F1827C-AEDD-8A48-8E9B-93FC595785BB}" type="presParOf" srcId="{00B8F65A-A17F-9547-BE06-3B499CCA8177}" destId="{AD199F7B-98C8-294B-9DD7-625B32586C5F}" srcOrd="5" destOrd="0" presId="urn:microsoft.com/office/officeart/2005/8/layout/cycle5"/>
    <dgm:cxn modelId="{BA5C20B4-C508-904F-9B23-8F5CEAA0A92F}" type="presParOf" srcId="{00B8F65A-A17F-9547-BE06-3B499CCA8177}" destId="{92C51E55-FE5F-CC4A-9C4A-6CA56DEF408F}" srcOrd="6" destOrd="0" presId="urn:microsoft.com/office/officeart/2005/8/layout/cycle5"/>
    <dgm:cxn modelId="{C5D7C49B-FED6-6440-96FC-7D13449FB662}" type="presParOf" srcId="{00B8F65A-A17F-9547-BE06-3B499CCA8177}" destId="{76A7202F-74E9-CC4C-88BA-93C05D0E95E4}" srcOrd="7" destOrd="0" presId="urn:microsoft.com/office/officeart/2005/8/layout/cycle5"/>
    <dgm:cxn modelId="{1739AC6C-4B48-6D4A-81A4-92A9D0A5E956}" type="presParOf" srcId="{00B8F65A-A17F-9547-BE06-3B499CCA8177}" destId="{453E297F-9135-1647-96E4-E213977C9A05}" srcOrd="8" destOrd="0" presId="urn:microsoft.com/office/officeart/2005/8/layout/cycle5"/>
    <dgm:cxn modelId="{ABA909F6-7B6A-4840-990C-C2E8456639D4}" type="presParOf" srcId="{00B8F65A-A17F-9547-BE06-3B499CCA8177}" destId="{FC07B27A-4367-8A4F-9607-0D0093B24EEB}" srcOrd="9" destOrd="0" presId="urn:microsoft.com/office/officeart/2005/8/layout/cycle5"/>
    <dgm:cxn modelId="{78DC504A-9DAE-5943-BD9D-742DD8561CDE}" type="presParOf" srcId="{00B8F65A-A17F-9547-BE06-3B499CCA8177}" destId="{D7184224-7CE7-D74F-976D-513A9D34797A}" srcOrd="10" destOrd="0" presId="urn:microsoft.com/office/officeart/2005/8/layout/cycle5"/>
    <dgm:cxn modelId="{A24DA979-232D-3F4B-A2A5-E9B04F67F8F8}" type="presParOf" srcId="{00B8F65A-A17F-9547-BE06-3B499CCA8177}" destId="{750E1FF4-9199-F24F-9F32-F47E53110258}" srcOrd="11" destOrd="0" presId="urn:microsoft.com/office/officeart/2005/8/layout/cycle5"/>
    <dgm:cxn modelId="{4F6E7B64-F454-B34B-979D-75838645FAC3}" type="presParOf" srcId="{00B8F65A-A17F-9547-BE06-3B499CCA8177}" destId="{42764FDA-D041-854B-994B-55E28F4E45F3}" srcOrd="12" destOrd="0" presId="urn:microsoft.com/office/officeart/2005/8/layout/cycle5"/>
    <dgm:cxn modelId="{CB80F11F-4112-AF46-9331-DCBC94B8CAD2}" type="presParOf" srcId="{00B8F65A-A17F-9547-BE06-3B499CCA8177}" destId="{6E6FE036-C6FB-6146-A9EF-DD0E88A41564}" srcOrd="13" destOrd="0" presId="urn:microsoft.com/office/officeart/2005/8/layout/cycle5"/>
    <dgm:cxn modelId="{90B76849-EFA2-264A-A986-566F7CBD0339}" type="presParOf" srcId="{00B8F65A-A17F-9547-BE06-3B499CCA8177}" destId="{17388F38-9301-D44E-9BFC-E542ADA288E0}" srcOrd="14" destOrd="0" presId="urn:microsoft.com/office/officeart/2005/8/layout/cycle5"/>
    <dgm:cxn modelId="{3402A7F3-9F89-0242-866D-4EB5D0FCDD26}" type="presParOf" srcId="{00B8F65A-A17F-9547-BE06-3B499CCA8177}" destId="{5333E4EA-F938-BA42-85C3-AFC4AD2C0374}" srcOrd="15" destOrd="0" presId="urn:microsoft.com/office/officeart/2005/8/layout/cycle5"/>
    <dgm:cxn modelId="{8490A343-1397-6A45-BCC9-F6BF771ECF98}" type="presParOf" srcId="{00B8F65A-A17F-9547-BE06-3B499CCA8177}" destId="{E7471A92-21D0-7743-ACDD-166F549658CD}" srcOrd="16" destOrd="0" presId="urn:microsoft.com/office/officeart/2005/8/layout/cycle5"/>
    <dgm:cxn modelId="{2AF306F0-0497-8C48-AC56-FD92F9548CC7}" type="presParOf" srcId="{00B8F65A-A17F-9547-BE06-3B499CCA8177}" destId="{CD13270C-7736-EA43-A2AA-FD918124DC88}" srcOrd="17" destOrd="0" presId="urn:microsoft.com/office/officeart/2005/8/layout/cycle5"/>
    <dgm:cxn modelId="{45D81191-C1BA-4E47-A98F-E6E6FA4026DF}" type="presParOf" srcId="{00B8F65A-A17F-9547-BE06-3B499CCA8177}" destId="{8E5A803A-476E-2A4B-B151-6D185D64F076}" srcOrd="18" destOrd="0" presId="urn:microsoft.com/office/officeart/2005/8/layout/cycle5"/>
    <dgm:cxn modelId="{E691D2EA-3E0A-F149-834D-217EEBF68F3B}" type="presParOf" srcId="{00B8F65A-A17F-9547-BE06-3B499CCA8177}" destId="{33E3E071-2D39-9D4E-BF03-90AFCFE39021}" srcOrd="19" destOrd="0" presId="urn:microsoft.com/office/officeart/2005/8/layout/cycle5"/>
    <dgm:cxn modelId="{E9BD7323-F7F1-EA40-B9DA-70CFF2737230}" type="presParOf" srcId="{00B8F65A-A17F-9547-BE06-3B499CCA8177}" destId="{87E81939-10CF-894A-A158-162C612C7574}" srcOrd="20" destOrd="0" presId="urn:microsoft.com/office/officeart/2005/8/layout/cycle5"/>
    <dgm:cxn modelId="{1F51850B-5870-7D43-89F6-04AF72598545}" type="presParOf" srcId="{00B8F65A-A17F-9547-BE06-3B499CCA8177}" destId="{661B59DC-7D24-8044-ABF5-D6E943CFE3ED}" srcOrd="21" destOrd="0" presId="urn:microsoft.com/office/officeart/2005/8/layout/cycle5"/>
    <dgm:cxn modelId="{9F5AB284-100D-AA4D-81ED-684DEC63DFDB}" type="presParOf" srcId="{00B8F65A-A17F-9547-BE06-3B499CCA8177}" destId="{55DBE64D-B1C7-D24C-B267-7B55EA6B3347}" srcOrd="22" destOrd="0" presId="urn:microsoft.com/office/officeart/2005/8/layout/cycle5"/>
    <dgm:cxn modelId="{1A441663-EAC5-AD46-A3FE-730ECA1747E4}" type="presParOf" srcId="{00B8F65A-A17F-9547-BE06-3B499CCA8177}" destId="{9133BFB8-524C-E942-A782-36F3375F9D5F}" srcOrd="23"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57993-284A-8341-AF9E-095DEFC1CBAA}">
      <dsp:nvSpPr>
        <dsp:cNvPr id="0" name=""/>
        <dsp:cNvSpPr/>
      </dsp:nvSpPr>
      <dsp:spPr>
        <a:xfrm>
          <a:off x="3753489" y="2267"/>
          <a:ext cx="1174500" cy="603422"/>
        </a:xfrm>
        <a:prstGeom prst="roundRect">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solidFill>
                <a:schemeClr val="tx1"/>
              </a:solidFill>
            </a:rPr>
            <a:t>QUESTIONING</a:t>
          </a:r>
          <a:endParaRPr lang="en-US" sz="1000" kern="1200" dirty="0">
            <a:solidFill>
              <a:schemeClr val="tx1"/>
            </a:solidFill>
          </a:endParaRPr>
        </a:p>
      </dsp:txBody>
      <dsp:txXfrm>
        <a:off x="3782946" y="31724"/>
        <a:ext cx="1115586" cy="544508"/>
      </dsp:txXfrm>
    </dsp:sp>
    <dsp:sp modelId="{8CD60083-A6D7-C645-A5BB-36438C754464}">
      <dsp:nvSpPr>
        <dsp:cNvPr id="0" name=""/>
        <dsp:cNvSpPr/>
      </dsp:nvSpPr>
      <dsp:spPr>
        <a:xfrm>
          <a:off x="2247406" y="303978"/>
          <a:ext cx="4186666" cy="4186666"/>
        </a:xfrm>
        <a:custGeom>
          <a:avLst/>
          <a:gdLst/>
          <a:ahLst/>
          <a:cxnLst/>
          <a:rect l="0" t="0" r="0" b="0"/>
          <a:pathLst>
            <a:path>
              <a:moveTo>
                <a:pt x="2787112" y="118310"/>
              </a:moveTo>
              <a:arcTo wR="2093333" hR="2093333" stAng="17361310" swAng="554119"/>
            </a:path>
          </a:pathLst>
        </a:custGeom>
        <a:noFill/>
        <a:ln w="1000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473504-5D7E-4A43-B6D0-ADE062F618DF}">
      <dsp:nvSpPr>
        <dsp:cNvPr id="0" name=""/>
        <dsp:cNvSpPr/>
      </dsp:nvSpPr>
      <dsp:spPr>
        <a:xfrm>
          <a:off x="5233699" y="615390"/>
          <a:ext cx="1174500" cy="603422"/>
        </a:xfrm>
        <a:prstGeom prst="roundRect">
          <a:avLst/>
        </a:prstGeom>
        <a:solidFill>
          <a:schemeClr val="accent3">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solidFill>
                <a:schemeClr val="tx1"/>
              </a:solidFill>
            </a:rPr>
            <a:t>ANALYSIS</a:t>
          </a:r>
          <a:endParaRPr lang="en-US" sz="1000" kern="1200" dirty="0">
            <a:solidFill>
              <a:schemeClr val="tx1"/>
            </a:solidFill>
          </a:endParaRPr>
        </a:p>
      </dsp:txBody>
      <dsp:txXfrm>
        <a:off x="5263156" y="644847"/>
        <a:ext cx="1115586" cy="544508"/>
      </dsp:txXfrm>
    </dsp:sp>
    <dsp:sp modelId="{AD199F7B-98C8-294B-9DD7-625B32586C5F}">
      <dsp:nvSpPr>
        <dsp:cNvPr id="0" name=""/>
        <dsp:cNvSpPr/>
      </dsp:nvSpPr>
      <dsp:spPr>
        <a:xfrm>
          <a:off x="2247406" y="303978"/>
          <a:ext cx="4186666" cy="4186666"/>
        </a:xfrm>
        <a:custGeom>
          <a:avLst/>
          <a:gdLst/>
          <a:ahLst/>
          <a:cxnLst/>
          <a:rect l="0" t="0" r="0" b="0"/>
          <a:pathLst>
            <a:path>
              <a:moveTo>
                <a:pt x="3922229" y="1074910"/>
              </a:moveTo>
              <a:arcTo wR="2093333" hR="2093333" stAng="19853322" swAng="940428"/>
            </a:path>
          </a:pathLst>
        </a:custGeom>
        <a:noFill/>
        <a:ln w="100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2C51E55-FE5F-CC4A-9C4A-6CA56DEF408F}">
      <dsp:nvSpPr>
        <dsp:cNvPr id="0" name=""/>
        <dsp:cNvSpPr/>
      </dsp:nvSpPr>
      <dsp:spPr>
        <a:xfrm>
          <a:off x="5846822" y="2095600"/>
          <a:ext cx="1174500" cy="603422"/>
        </a:xfrm>
        <a:prstGeom prst="roundRect">
          <a:avLst/>
        </a:prstGeom>
        <a:solidFill>
          <a:schemeClr val="accent4">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solidFill>
                <a:schemeClr val="tx1"/>
              </a:solidFill>
            </a:rPr>
            <a:t>MODELING THE NEW SOLUTION</a:t>
          </a:r>
          <a:endParaRPr lang="en-US" sz="1000" kern="1200" dirty="0">
            <a:solidFill>
              <a:schemeClr val="tx1"/>
            </a:solidFill>
          </a:endParaRPr>
        </a:p>
      </dsp:txBody>
      <dsp:txXfrm>
        <a:off x="5876279" y="2125057"/>
        <a:ext cx="1115586" cy="544508"/>
      </dsp:txXfrm>
    </dsp:sp>
    <dsp:sp modelId="{453E297F-9135-1647-96E4-E213977C9A05}">
      <dsp:nvSpPr>
        <dsp:cNvPr id="0" name=""/>
        <dsp:cNvSpPr/>
      </dsp:nvSpPr>
      <dsp:spPr>
        <a:xfrm>
          <a:off x="2247406" y="303978"/>
          <a:ext cx="4186666" cy="4186666"/>
        </a:xfrm>
        <a:custGeom>
          <a:avLst/>
          <a:gdLst/>
          <a:ahLst/>
          <a:cxnLst/>
          <a:rect l="0" t="0" r="0" b="0"/>
          <a:pathLst>
            <a:path>
              <a:moveTo>
                <a:pt x="4129359" y="2579792"/>
              </a:moveTo>
              <a:arcTo wR="2093333" hR="2093333" stAng="806251" swAng="940428"/>
            </a:path>
          </a:pathLst>
        </a:custGeom>
        <a:noFill/>
        <a:ln w="10000"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C07B27A-4367-8A4F-9607-0D0093B24EEB}">
      <dsp:nvSpPr>
        <dsp:cNvPr id="0" name=""/>
        <dsp:cNvSpPr/>
      </dsp:nvSpPr>
      <dsp:spPr>
        <a:xfrm>
          <a:off x="5233699" y="3575811"/>
          <a:ext cx="1174500" cy="603422"/>
        </a:xfrm>
        <a:prstGeom prst="roundRect">
          <a:avLst/>
        </a:prstGeom>
        <a:solidFill>
          <a:schemeClr val="accent5">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EXAMINING AND TESTINNG THE NEW MODEL</a:t>
          </a:r>
        </a:p>
      </dsp:txBody>
      <dsp:txXfrm>
        <a:off x="5263156" y="3605268"/>
        <a:ext cx="1115586" cy="544508"/>
      </dsp:txXfrm>
    </dsp:sp>
    <dsp:sp modelId="{750E1FF4-9199-F24F-9F32-F47E53110258}">
      <dsp:nvSpPr>
        <dsp:cNvPr id="0" name=""/>
        <dsp:cNvSpPr/>
      </dsp:nvSpPr>
      <dsp:spPr>
        <a:xfrm>
          <a:off x="2247406" y="303978"/>
          <a:ext cx="4186666" cy="4186666"/>
        </a:xfrm>
        <a:custGeom>
          <a:avLst/>
          <a:gdLst/>
          <a:ahLst/>
          <a:cxnLst/>
          <a:rect l="0" t="0" r="0" b="0"/>
          <a:pathLst>
            <a:path>
              <a:moveTo>
                <a:pt x="3095090" y="3931410"/>
              </a:moveTo>
              <a:arcTo wR="2093333" hR="2093333" stAng="3684570" swAng="554119"/>
            </a:path>
          </a:pathLst>
        </a:custGeom>
        <a:noFill/>
        <a:ln w="10000"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2764FDA-D041-854B-994B-55E28F4E45F3}">
      <dsp:nvSpPr>
        <dsp:cNvPr id="0" name=""/>
        <dsp:cNvSpPr/>
      </dsp:nvSpPr>
      <dsp:spPr>
        <a:xfrm>
          <a:off x="3753489" y="4188934"/>
          <a:ext cx="1174500" cy="603422"/>
        </a:xfrm>
        <a:prstGeom prst="roundRect">
          <a:avLst/>
        </a:prstGeom>
        <a:solidFill>
          <a:schemeClr val="accent6">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IMPLEMENTING THE NEW MODEL</a:t>
          </a:r>
        </a:p>
      </dsp:txBody>
      <dsp:txXfrm>
        <a:off x="3782946" y="4218391"/>
        <a:ext cx="1115586" cy="544508"/>
      </dsp:txXfrm>
    </dsp:sp>
    <dsp:sp modelId="{17388F38-9301-D44E-9BFC-E542ADA288E0}">
      <dsp:nvSpPr>
        <dsp:cNvPr id="0" name=""/>
        <dsp:cNvSpPr/>
      </dsp:nvSpPr>
      <dsp:spPr>
        <a:xfrm>
          <a:off x="2247406" y="303978"/>
          <a:ext cx="4186666" cy="4186666"/>
        </a:xfrm>
        <a:custGeom>
          <a:avLst/>
          <a:gdLst/>
          <a:ahLst/>
          <a:cxnLst/>
          <a:rect l="0" t="0" r="0" b="0"/>
          <a:pathLst>
            <a:path>
              <a:moveTo>
                <a:pt x="1399554" y="4068356"/>
              </a:moveTo>
              <a:arcTo wR="2093333" hR="2093333" stAng="6561310" swAng="554119"/>
            </a:path>
          </a:pathLst>
        </a:custGeom>
        <a:noFill/>
        <a:ln w="10000"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333E4EA-F938-BA42-85C3-AFC4AD2C0374}">
      <dsp:nvSpPr>
        <dsp:cNvPr id="0" name=""/>
        <dsp:cNvSpPr/>
      </dsp:nvSpPr>
      <dsp:spPr>
        <a:xfrm>
          <a:off x="2273279" y="3575811"/>
          <a:ext cx="1174500" cy="603422"/>
        </a:xfrm>
        <a:prstGeom prst="roundRect">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solidFill>
                <a:schemeClr val="tx1"/>
              </a:solidFill>
            </a:rPr>
            <a:t>REFLECTING ON THE PROCESS</a:t>
          </a:r>
          <a:endParaRPr lang="en-US" sz="1000" kern="1200" dirty="0">
            <a:solidFill>
              <a:schemeClr val="tx1"/>
            </a:solidFill>
          </a:endParaRPr>
        </a:p>
      </dsp:txBody>
      <dsp:txXfrm>
        <a:off x="2302736" y="3605268"/>
        <a:ext cx="1115586" cy="544508"/>
      </dsp:txXfrm>
    </dsp:sp>
    <dsp:sp modelId="{CD13270C-7736-EA43-A2AA-FD918124DC88}">
      <dsp:nvSpPr>
        <dsp:cNvPr id="0" name=""/>
        <dsp:cNvSpPr/>
      </dsp:nvSpPr>
      <dsp:spPr>
        <a:xfrm>
          <a:off x="2247406" y="303978"/>
          <a:ext cx="4186666" cy="4186666"/>
        </a:xfrm>
        <a:custGeom>
          <a:avLst/>
          <a:gdLst/>
          <a:ahLst/>
          <a:cxnLst/>
          <a:rect l="0" t="0" r="0" b="0"/>
          <a:pathLst>
            <a:path>
              <a:moveTo>
                <a:pt x="264437" y="3111756"/>
              </a:moveTo>
              <a:arcTo wR="2093333" hR="2093333" stAng="9053322" swAng="940428"/>
            </a:path>
          </a:pathLst>
        </a:custGeom>
        <a:noFill/>
        <a:ln w="1000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E5A803A-476E-2A4B-B151-6D185D64F076}">
      <dsp:nvSpPr>
        <dsp:cNvPr id="0" name=""/>
        <dsp:cNvSpPr/>
      </dsp:nvSpPr>
      <dsp:spPr>
        <a:xfrm>
          <a:off x="1660156" y="2095600"/>
          <a:ext cx="1174500" cy="603422"/>
        </a:xfrm>
        <a:prstGeom prst="roundRect">
          <a:avLst/>
        </a:prstGeom>
        <a:solidFill>
          <a:schemeClr val="accent3">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CONSOLIDATING AND GENERALIZING THE NEW PRACTICE</a:t>
          </a:r>
        </a:p>
      </dsp:txBody>
      <dsp:txXfrm>
        <a:off x="1689613" y="2125057"/>
        <a:ext cx="1115586" cy="544508"/>
      </dsp:txXfrm>
    </dsp:sp>
    <dsp:sp modelId="{87E81939-10CF-894A-A158-162C612C7574}">
      <dsp:nvSpPr>
        <dsp:cNvPr id="0" name=""/>
        <dsp:cNvSpPr/>
      </dsp:nvSpPr>
      <dsp:spPr>
        <a:xfrm>
          <a:off x="2232160" y="-390108"/>
          <a:ext cx="4186666" cy="4186666"/>
        </a:xfrm>
        <a:custGeom>
          <a:avLst/>
          <a:gdLst/>
          <a:ahLst/>
          <a:cxnLst/>
          <a:rect l="0" t="0" r="0" b="0"/>
          <a:pathLst>
            <a:path>
              <a:moveTo>
                <a:pt x="498" y="2047631"/>
              </a:moveTo>
              <a:arcTo wR="2093333" hR="2093333" stAng="10875059" swAng="2361530"/>
            </a:path>
          </a:pathLst>
        </a:custGeom>
        <a:noFill/>
        <a:ln w="100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61B59DC-7D24-8044-ABF5-D6E943CFE3ED}">
      <dsp:nvSpPr>
        <dsp:cNvPr id="0" name=""/>
        <dsp:cNvSpPr/>
      </dsp:nvSpPr>
      <dsp:spPr>
        <a:xfrm flipH="1" flipV="1">
          <a:off x="3055920" y="0"/>
          <a:ext cx="45767" cy="53004"/>
        </a:xfrm>
        <a:prstGeom prst="roundRect">
          <a:avLst/>
        </a:prstGeom>
        <a:no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endParaRPr lang="en-US" sz="1050" kern="1200" dirty="0">
            <a:solidFill>
              <a:schemeClr val="tx1"/>
            </a:solidFill>
          </a:endParaRPr>
        </a:p>
      </dsp:txBody>
      <dsp:txXfrm rot="10800000">
        <a:off x="3058154" y="2234"/>
        <a:ext cx="41299" cy="48536"/>
      </dsp:txXfrm>
    </dsp:sp>
    <dsp:sp modelId="{9133BFB8-524C-E942-A782-36F3375F9D5F}">
      <dsp:nvSpPr>
        <dsp:cNvPr id="0" name=""/>
        <dsp:cNvSpPr/>
      </dsp:nvSpPr>
      <dsp:spPr>
        <a:xfrm>
          <a:off x="310221" y="-105382"/>
          <a:ext cx="4186666" cy="4186666"/>
        </a:xfrm>
        <a:custGeom>
          <a:avLst/>
          <a:gdLst/>
          <a:ahLst/>
          <a:cxnLst/>
          <a:rect l="0" t="0" r="0" b="0"/>
          <a:pathLst>
            <a:path>
              <a:moveTo>
                <a:pt x="2931198" y="174993"/>
              </a:moveTo>
              <a:arcTo wR="2093333" hR="2093333" stAng="17615644" swAng="746975"/>
            </a:path>
          </a:pathLst>
        </a:custGeom>
        <a:noFill/>
        <a:ln w="10000" cap="flat" cmpd="sng" algn="ctr">
          <a:no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GB"/>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251665B-C24A-4702-B522-6A4334602E03}" type="datetimeFigureOut">
              <a:rPr lang="en-US" smtClean="0"/>
              <a:t>6/13/2019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739C4FB-7D33-419B-8833-D1372BFD11C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US"/>
          </a:p>
        </p:txBody>
      </p:sp>
      <p:sp>
        <p:nvSpPr>
          <p:cNvPr id="4" name="Date Placeholder 3"/>
          <p:cNvSpPr>
            <a:spLocks noGrp="1"/>
          </p:cNvSpPr>
          <p:nvPr>
            <p:ph type="dt" sz="half" idx="10"/>
          </p:nvPr>
        </p:nvSpPr>
        <p:spPr/>
        <p:txBody>
          <a:bodyPr/>
          <a:lstStyle/>
          <a:p>
            <a:fld id="{4251665B-C24A-4702-B522-6A4334602E03}" type="datetimeFigureOut">
              <a:rPr lang="en-US" smtClean="0"/>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GB"/>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251665B-C24A-4702-B522-6A4334602E03}" type="datetimeFigureOut">
              <a:rPr lang="en-US" smtClean="0"/>
              <a:t>6/13/2019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FD889E0-CAB2-4699-909D-B9A88D47ACB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GB"/>
              <a:t>Click to edit Master title style</a:t>
            </a:r>
            <a:endParaRPr kumimoji="0" lang="en-US"/>
          </a:p>
        </p:txBody>
      </p:sp>
      <p:sp>
        <p:nvSpPr>
          <p:cNvPr id="4" name="Date Placeholder 3"/>
          <p:cNvSpPr>
            <a:spLocks noGrp="1"/>
          </p:cNvSpPr>
          <p:nvPr>
            <p:ph type="dt" sz="half" idx="10"/>
          </p:nvPr>
        </p:nvSpPr>
        <p:spPr/>
        <p:txBody>
          <a:bodyPr/>
          <a:lstStyle/>
          <a:p>
            <a:fld id="{4251665B-C24A-4702-B522-6A4334602E03}" type="datetimeFigureOut">
              <a:rPr lang="en-US" smtClean="0"/>
              <a:t>6/13/2019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FD889E0-CAB2-4699-909D-B9A88D47ACBE}"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GB"/>
              <a:t>Click to edit Master title style</a:t>
            </a:r>
            <a:endParaRPr kumimoji="0" lang="en-US"/>
          </a:p>
        </p:txBody>
      </p:sp>
      <p:sp>
        <p:nvSpPr>
          <p:cNvPr id="12" name="Date Placeholder 11"/>
          <p:cNvSpPr>
            <a:spLocks noGrp="1"/>
          </p:cNvSpPr>
          <p:nvPr>
            <p:ph type="dt" sz="half" idx="10"/>
          </p:nvPr>
        </p:nvSpPr>
        <p:spPr/>
        <p:txBody>
          <a:bodyPr/>
          <a:lstStyle/>
          <a:p>
            <a:fld id="{4251665B-C24A-4702-B522-6A4334602E03}" type="datetimeFigureOut">
              <a:rPr lang="en-US" smtClean="0"/>
              <a:t>6/13/2019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7AF16DE-A0D5-4438-950F-5B1E159C2C28}"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US"/>
          </a:p>
        </p:txBody>
      </p:sp>
      <p:sp>
        <p:nvSpPr>
          <p:cNvPr id="8" name="Date Placeholder 7"/>
          <p:cNvSpPr>
            <a:spLocks noGrp="1"/>
          </p:cNvSpPr>
          <p:nvPr>
            <p:ph type="dt" sz="half" idx="15"/>
          </p:nvPr>
        </p:nvSpPr>
        <p:spPr/>
        <p:txBody>
          <a:bodyPr rtlCol="0"/>
          <a:lstStyle/>
          <a:p>
            <a:fld id="{4251665B-C24A-4702-B522-6A4334602E03}" type="datetimeFigureOut">
              <a:rPr lang="en-US" smtClean="0"/>
              <a:t>6/13/2019</a:t>
            </a:fld>
            <a:endParaRPr lang="en-US"/>
          </a:p>
        </p:txBody>
      </p:sp>
      <p:sp>
        <p:nvSpPr>
          <p:cNvPr id="10" name="Slide Number Placeholder 9"/>
          <p:cNvSpPr>
            <a:spLocks noGrp="1"/>
          </p:cNvSpPr>
          <p:nvPr>
            <p:ph type="sldNum" sz="quarter" idx="16"/>
          </p:nvPr>
        </p:nvSpPr>
        <p:spPr/>
        <p:txBody>
          <a:bodyPr rtlCol="0"/>
          <a:lstStyle/>
          <a:p>
            <a:fld id="{5FD889E0-CAB2-4699-909D-B9A88D47ACBE}"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GB"/>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US"/>
          </a:p>
        </p:txBody>
      </p:sp>
      <p:sp>
        <p:nvSpPr>
          <p:cNvPr id="10" name="Date Placeholder 9"/>
          <p:cNvSpPr>
            <a:spLocks noGrp="1"/>
          </p:cNvSpPr>
          <p:nvPr>
            <p:ph type="dt" sz="half" idx="15"/>
          </p:nvPr>
        </p:nvSpPr>
        <p:spPr/>
        <p:txBody>
          <a:bodyPr rtlCol="0"/>
          <a:lstStyle/>
          <a:p>
            <a:fld id="{4251665B-C24A-4702-B522-6A4334602E03}" type="datetimeFigureOut">
              <a:rPr lang="en-US" smtClean="0"/>
              <a:t>6/13/2019</a:t>
            </a:fld>
            <a:endParaRPr lang="en-US"/>
          </a:p>
        </p:txBody>
      </p:sp>
      <p:sp>
        <p:nvSpPr>
          <p:cNvPr id="12" name="Slide Number Placeholder 11"/>
          <p:cNvSpPr>
            <a:spLocks noGrp="1"/>
          </p:cNvSpPr>
          <p:nvPr>
            <p:ph type="sldNum" sz="quarter" idx="16"/>
          </p:nvPr>
        </p:nvSpPr>
        <p:spPr/>
        <p:txBody>
          <a:bodyPr rtlCol="0"/>
          <a:lstStyle/>
          <a:p>
            <a:fld id="{5FD889E0-CAB2-4699-909D-B9A88D47ACBE}"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GB"/>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GB"/>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a:t>Click to edit Master title style</a:t>
            </a:r>
            <a:endParaRPr kumimoji="0" lang="en-US"/>
          </a:p>
        </p:txBody>
      </p:sp>
      <p:sp>
        <p:nvSpPr>
          <p:cNvPr id="3" name="Date Placeholder 2"/>
          <p:cNvSpPr>
            <a:spLocks noGrp="1"/>
          </p:cNvSpPr>
          <p:nvPr>
            <p:ph type="dt" sz="half" idx="10"/>
          </p:nvPr>
        </p:nvSpPr>
        <p:spPr/>
        <p:txBody>
          <a:bodyPr/>
          <a:lstStyle/>
          <a:p>
            <a:fld id="{4251665B-C24A-4702-B522-6A4334602E03}" type="datetimeFigureOut">
              <a:rPr lang="en-US" smtClean="0"/>
              <a:t>6/13/2019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FD889E0-CAB2-4699-909D-B9A88D47ACB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6/13/2019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FD889E0-CAB2-4699-909D-B9A88D47ACB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GB"/>
              <a:t>Click to edit Master title style</a:t>
            </a:r>
            <a:endParaRPr kumimoji="0" lang="en-US"/>
          </a:p>
        </p:txBody>
      </p:sp>
      <p:sp>
        <p:nvSpPr>
          <p:cNvPr id="5" name="Date Placeholder 4"/>
          <p:cNvSpPr>
            <a:spLocks noGrp="1"/>
          </p:cNvSpPr>
          <p:nvPr>
            <p:ph type="dt" sz="half" idx="10"/>
          </p:nvPr>
        </p:nvSpPr>
        <p:spPr/>
        <p:txBody>
          <a:bodyPr/>
          <a:lstStyle/>
          <a:p>
            <a:fld id="{4251665B-C24A-4702-B522-6A4334602E03}" type="datetimeFigureOut">
              <a:rPr lang="en-US" smtClean="0"/>
              <a:t>6/13/2019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754ED01-E2A0-4C1E-8E21-014B99041579}"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GB"/>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GB"/>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251665B-C24A-4702-B522-6A4334602E03}" type="datetimeFigureOut">
              <a:rPr lang="en-US" smtClean="0"/>
              <a:t>6/13/2019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FD889E0-CAB2-4699-909D-B9A88D47ACBE}"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GB"/>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GB"/>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GB"/>
              <a:t>Click to edit Master text styles</a:t>
            </a:r>
          </a:p>
          <a:p>
            <a:pPr lvl="1" eaLnBrk="1" latinLnBrk="0" hangingPunct="1"/>
            <a:r>
              <a:rPr kumimoji="0" lang="en-GB"/>
              <a:t>Second level</a:t>
            </a:r>
          </a:p>
          <a:p>
            <a:pPr lvl="2" eaLnBrk="1" latinLnBrk="0" hangingPunct="1"/>
            <a:r>
              <a:rPr kumimoji="0" lang="en-GB"/>
              <a:t>Third level</a:t>
            </a:r>
          </a:p>
          <a:p>
            <a:pPr lvl="3" eaLnBrk="1" latinLnBrk="0" hangingPunct="1"/>
            <a:r>
              <a:rPr kumimoji="0" lang="en-GB"/>
              <a:t>Fourth level</a:t>
            </a:r>
          </a:p>
          <a:p>
            <a:pPr lvl="4" eaLnBrk="1" latinLnBrk="0" hangingPunct="1"/>
            <a:r>
              <a:rPr kumimoji="0" lang="en-GB"/>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251665B-C24A-4702-B522-6A4334602E03}" type="datetimeFigureOut">
              <a:rPr lang="en-US" smtClean="0"/>
              <a:t>6/13/2019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FD889E0-CAB2-4699-909D-B9A88D47ACB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2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 y="1454227"/>
            <a:ext cx="9067800" cy="4413173"/>
          </a:xfrm>
          <a:ln>
            <a:noFill/>
          </a:ln>
        </p:spPr>
        <p:txBody>
          <a:bodyPr>
            <a:noAutofit/>
          </a:bodyPr>
          <a:lstStyle/>
          <a:p>
            <a:r>
              <a:rPr lang="en-IE" sz="3200" b="1" dirty="0">
                <a:solidFill>
                  <a:schemeClr val="bg1"/>
                </a:solidFill>
              </a:rPr>
              <a:t>The Change Laboratory: </a:t>
            </a:r>
            <a:br>
              <a:rPr lang="en-IE" sz="3200" b="1" dirty="0">
                <a:solidFill>
                  <a:schemeClr val="bg1"/>
                </a:solidFill>
              </a:rPr>
            </a:br>
            <a:r>
              <a:rPr lang="en-IE" sz="3200" i="1" dirty="0">
                <a:solidFill>
                  <a:schemeClr val="bg1"/>
                </a:solidFill>
              </a:rPr>
              <a:t>Social Workers, Addiction Counsellors and Community Based Project Workers experiences of training, implementation and accreditation in evidence-based interventions for problem substance misuse </a:t>
            </a:r>
          </a:p>
        </p:txBody>
      </p:sp>
      <p:sp>
        <p:nvSpPr>
          <p:cNvPr id="3" name="Subtitle 2"/>
          <p:cNvSpPr>
            <a:spLocks noGrp="1"/>
          </p:cNvSpPr>
          <p:nvPr>
            <p:ph type="subTitle" idx="1"/>
          </p:nvPr>
        </p:nvSpPr>
        <p:spPr/>
        <p:txBody>
          <a:bodyPr>
            <a:normAutofit/>
          </a:bodyPr>
          <a:lstStyle/>
          <a:p>
            <a:r>
              <a:rPr lang="en-US" b="1" dirty="0">
                <a:ln>
                  <a:solidFill>
                    <a:schemeClr val="bg1">
                      <a:lumMod val="50000"/>
                      <a:lumOff val="50000"/>
                      <a:alpha val="46000"/>
                    </a:schemeClr>
                  </a:solidFill>
                </a:ln>
              </a:rPr>
              <a:t>Robert O’Driscoll			</a:t>
            </a:r>
            <a:fld id="{AAD11681-368E-D749-B081-9E1DA6A7F38F}" type="datetime2">
              <a:rPr lang="en-IE" sz="1400" b="1" smtClean="0">
                <a:ln>
                  <a:solidFill>
                    <a:schemeClr val="bg1">
                      <a:lumMod val="50000"/>
                      <a:lumOff val="50000"/>
                      <a:alpha val="46000"/>
                    </a:schemeClr>
                  </a:solidFill>
                </a:ln>
              </a:rPr>
              <a:t>Thursday 13 June 2019</a:t>
            </a:fld>
            <a:endParaRPr lang="en-US" sz="1400" b="1" dirty="0">
              <a:ln>
                <a:solidFill>
                  <a:schemeClr val="bg1">
                    <a:lumMod val="50000"/>
                    <a:lumOff val="50000"/>
                    <a:alpha val="46000"/>
                  </a:schemeClr>
                </a:solidFill>
              </a:ln>
            </a:endParaRPr>
          </a:p>
        </p:txBody>
      </p:sp>
    </p:spTree>
    <p:extLst>
      <p:ext uri="{BB962C8B-B14F-4D97-AF65-F5344CB8AC3E}">
        <p14:creationId xmlns:p14="http://schemas.microsoft.com/office/powerpoint/2010/main" val="4258773549"/>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Thematic Map of the Findings</a:t>
            </a:r>
          </a:p>
        </p:txBody>
      </p:sp>
      <p:grpSp>
        <p:nvGrpSpPr>
          <p:cNvPr id="5" name="Group 4">
            <a:extLst>
              <a:ext uri="{FF2B5EF4-FFF2-40B4-BE49-F238E27FC236}">
                <a16:creationId xmlns:a16="http://schemas.microsoft.com/office/drawing/2014/main" id="{EC0C9DB9-D25E-423F-A665-72DBD830E8B4}"/>
              </a:ext>
            </a:extLst>
          </p:cNvPr>
          <p:cNvGrpSpPr>
            <a:grpSpLocks noChangeAspect="1"/>
          </p:cNvGrpSpPr>
          <p:nvPr/>
        </p:nvGrpSpPr>
        <p:grpSpPr>
          <a:xfrm>
            <a:off x="1064587" y="1710313"/>
            <a:ext cx="6391059" cy="5053687"/>
            <a:chOff x="2768743" y="6293483"/>
            <a:chExt cx="6482458" cy="4127340"/>
          </a:xfrm>
        </p:grpSpPr>
        <p:sp>
          <p:nvSpPr>
            <p:cNvPr id="6" name="Arrow: Down 105">
              <a:extLst>
                <a:ext uri="{FF2B5EF4-FFF2-40B4-BE49-F238E27FC236}">
                  <a16:creationId xmlns:a16="http://schemas.microsoft.com/office/drawing/2014/main" id="{2DC34406-692A-4E0D-BC95-1C5D21EF4E34}"/>
                </a:ext>
              </a:extLst>
            </p:cNvPr>
            <p:cNvSpPr/>
            <p:nvPr/>
          </p:nvSpPr>
          <p:spPr>
            <a:xfrm>
              <a:off x="8340013" y="6823682"/>
              <a:ext cx="187762" cy="1862752"/>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v</a:t>
              </a:r>
            </a:p>
          </p:txBody>
        </p:sp>
        <p:sp>
          <p:nvSpPr>
            <p:cNvPr id="7" name="Arrow: Down 106">
              <a:extLst>
                <a:ext uri="{FF2B5EF4-FFF2-40B4-BE49-F238E27FC236}">
                  <a16:creationId xmlns:a16="http://schemas.microsoft.com/office/drawing/2014/main" id="{D8F06F46-E9E3-444A-AF83-7404F8A4B472}"/>
                </a:ext>
              </a:extLst>
            </p:cNvPr>
            <p:cNvSpPr/>
            <p:nvPr/>
          </p:nvSpPr>
          <p:spPr>
            <a:xfrm>
              <a:off x="6666048" y="6823682"/>
              <a:ext cx="187762" cy="1862752"/>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v</a:t>
              </a:r>
            </a:p>
          </p:txBody>
        </p:sp>
        <p:sp>
          <p:nvSpPr>
            <p:cNvPr id="8" name="Arrow: Down 107">
              <a:extLst>
                <a:ext uri="{FF2B5EF4-FFF2-40B4-BE49-F238E27FC236}">
                  <a16:creationId xmlns:a16="http://schemas.microsoft.com/office/drawing/2014/main" id="{86D59D34-4659-4EA6-BF8B-87A415D0B3B3}"/>
                </a:ext>
              </a:extLst>
            </p:cNvPr>
            <p:cNvSpPr/>
            <p:nvPr/>
          </p:nvSpPr>
          <p:spPr>
            <a:xfrm>
              <a:off x="5039929" y="6797018"/>
              <a:ext cx="187762" cy="1889416"/>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v</a:t>
              </a:r>
            </a:p>
          </p:txBody>
        </p:sp>
        <p:sp>
          <p:nvSpPr>
            <p:cNvPr id="9" name="Arrow: Down 108">
              <a:extLst>
                <a:ext uri="{FF2B5EF4-FFF2-40B4-BE49-F238E27FC236}">
                  <a16:creationId xmlns:a16="http://schemas.microsoft.com/office/drawing/2014/main" id="{92C34ED0-E3A2-4A12-971E-01D7F05200D6}"/>
                </a:ext>
              </a:extLst>
            </p:cNvPr>
            <p:cNvSpPr/>
            <p:nvPr/>
          </p:nvSpPr>
          <p:spPr>
            <a:xfrm>
              <a:off x="3436319" y="6498691"/>
              <a:ext cx="187762" cy="2187743"/>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v</a:t>
              </a:r>
            </a:p>
          </p:txBody>
        </p:sp>
        <p:sp>
          <p:nvSpPr>
            <p:cNvPr id="10" name="TextBox 9">
              <a:extLst>
                <a:ext uri="{FF2B5EF4-FFF2-40B4-BE49-F238E27FC236}">
                  <a16:creationId xmlns:a16="http://schemas.microsoft.com/office/drawing/2014/main" id="{0B512879-D6FE-44DE-980A-DB10B3C32900}"/>
                </a:ext>
              </a:extLst>
            </p:cNvPr>
            <p:cNvSpPr txBox="1"/>
            <p:nvPr/>
          </p:nvSpPr>
          <p:spPr>
            <a:xfrm>
              <a:off x="2768743" y="7052293"/>
              <a:ext cx="1503477" cy="1502299"/>
            </a:xfrm>
            <a:prstGeom prst="rect">
              <a:avLst/>
            </a:prstGeom>
            <a:solidFill>
              <a:schemeClr val="accent2">
                <a:lumMod val="20000"/>
                <a:lumOff val="80000"/>
              </a:schemeClr>
            </a:solidFill>
            <a:ln w="6350">
              <a:solidFill>
                <a:schemeClr val="tx1"/>
              </a:solidFill>
            </a:ln>
          </p:spPr>
          <p:txBody>
            <a:bodyPr wrap="square" rtlCol="0">
              <a:spAutoFit/>
            </a:bodyPr>
            <a:lstStyle/>
            <a:p>
              <a:r>
                <a:rPr lang="en-IE" altLang="ja-JP" sz="1400" b="1" u="sng" dirty="0">
                  <a:cs typeface="Times New Roman" panose="02020603050405020304" pitchFamily="18" charset="0"/>
                </a:rPr>
                <a:t>Main</a:t>
              </a:r>
              <a:r>
                <a:rPr lang="en-US" altLang="ja-JP" sz="1400" b="1" u="sng" dirty="0">
                  <a:cs typeface="Times New Roman" panose="02020603050405020304" pitchFamily="18" charset="0"/>
                </a:rPr>
                <a:t> theme 1:</a:t>
              </a:r>
            </a:p>
            <a:p>
              <a:pPr>
                <a:spcAft>
                  <a:spcPts val="424"/>
                </a:spcAft>
              </a:pPr>
              <a:r>
                <a:rPr lang="en-GB" sz="1200" b="1" dirty="0">
                  <a:cs typeface="Times New Roman" panose="02020603050405020304" pitchFamily="18" charset="0"/>
                </a:rPr>
                <a:t>Implementation stage:</a:t>
              </a:r>
            </a:p>
            <a:p>
              <a:pPr marL="121267" indent="-57265">
                <a:buFont typeface="Arial" panose="020B0604020202020204" pitchFamily="34" charset="0"/>
                <a:buChar char="•"/>
              </a:pPr>
              <a:r>
                <a:rPr lang="en-GB" sz="1200" dirty="0">
                  <a:cs typeface="Times New Roman" panose="02020603050405020304" pitchFamily="18" charset="0"/>
                </a:rPr>
                <a:t>Pre-implementation</a:t>
              </a:r>
            </a:p>
            <a:p>
              <a:pPr marL="121267" indent="-57265">
                <a:buFont typeface="Arial" panose="020B0604020202020204" pitchFamily="34" charset="0"/>
                <a:buChar char="•"/>
              </a:pPr>
              <a:r>
                <a:rPr lang="en-GB" sz="1200" dirty="0">
                  <a:cs typeface="Times New Roman" panose="02020603050405020304" pitchFamily="18" charset="0"/>
                </a:rPr>
                <a:t>Early implementation</a:t>
              </a:r>
            </a:p>
            <a:p>
              <a:pPr marL="121267" indent="-57265">
                <a:buFont typeface="Arial" panose="020B0604020202020204" pitchFamily="34" charset="0"/>
                <a:buChar char="•"/>
              </a:pPr>
              <a:r>
                <a:rPr lang="en-GB" sz="1200" dirty="0">
                  <a:cs typeface="Times New Roman" panose="02020603050405020304" pitchFamily="18" charset="0"/>
                </a:rPr>
                <a:t>Advanced implementation</a:t>
              </a:r>
            </a:p>
            <a:p>
              <a:pPr marL="64002"/>
              <a:endParaRPr lang="en-GB" sz="1200" dirty="0">
                <a:cs typeface="Times New Roman" panose="02020603050405020304" pitchFamily="18" charset="0"/>
              </a:endParaRPr>
            </a:p>
          </p:txBody>
        </p:sp>
        <p:sp>
          <p:nvSpPr>
            <p:cNvPr id="11" name="TextBox 10">
              <a:extLst>
                <a:ext uri="{FF2B5EF4-FFF2-40B4-BE49-F238E27FC236}">
                  <a16:creationId xmlns:a16="http://schemas.microsoft.com/office/drawing/2014/main" id="{48DBEC69-1C28-4756-B57B-1FAE66237D36}"/>
                </a:ext>
              </a:extLst>
            </p:cNvPr>
            <p:cNvSpPr txBox="1"/>
            <p:nvPr/>
          </p:nvSpPr>
          <p:spPr>
            <a:xfrm>
              <a:off x="4355148" y="7052293"/>
              <a:ext cx="1598136" cy="1502299"/>
            </a:xfrm>
            <a:prstGeom prst="rect">
              <a:avLst/>
            </a:prstGeom>
            <a:solidFill>
              <a:schemeClr val="accent2">
                <a:lumMod val="20000"/>
                <a:lumOff val="80000"/>
              </a:schemeClr>
            </a:solidFill>
            <a:ln w="6350">
              <a:solidFill>
                <a:schemeClr val="tx1"/>
              </a:solidFill>
            </a:ln>
          </p:spPr>
          <p:txBody>
            <a:bodyPr wrap="square" rtlCol="0">
              <a:spAutoFit/>
            </a:bodyPr>
            <a:lstStyle/>
            <a:p>
              <a:r>
                <a:rPr lang="en-IE" altLang="ja-JP" sz="1400" b="1" u="sng" dirty="0">
                  <a:cs typeface="Times New Roman" panose="02020603050405020304" pitchFamily="18" charset="0"/>
                </a:rPr>
                <a:t>Main</a:t>
              </a:r>
              <a:r>
                <a:rPr lang="en-US" altLang="ja-JP" sz="1400" b="1" u="sng" dirty="0">
                  <a:cs typeface="Times New Roman" panose="02020603050405020304" pitchFamily="18" charset="0"/>
                </a:rPr>
                <a:t> theme 2</a:t>
              </a:r>
              <a:r>
                <a:rPr lang="en-US" altLang="ja-JP" sz="1400" b="1" dirty="0">
                  <a:cs typeface="Times New Roman" panose="02020603050405020304" pitchFamily="18" charset="0"/>
                </a:rPr>
                <a:t>:</a:t>
              </a:r>
            </a:p>
            <a:p>
              <a:r>
                <a:rPr lang="en-GB" altLang="ja-JP" sz="1200" b="1" dirty="0">
                  <a:cs typeface="Times New Roman" panose="02020603050405020304" pitchFamily="18" charset="0"/>
                </a:rPr>
                <a:t>Leadership</a:t>
              </a:r>
            </a:p>
            <a:p>
              <a:endParaRPr lang="en-GB" sz="1200" b="1" dirty="0">
                <a:cs typeface="Times New Roman" panose="02020603050405020304" pitchFamily="18" charset="0"/>
              </a:endParaRPr>
            </a:p>
            <a:p>
              <a:endParaRPr lang="en-GB" sz="1200" b="1" dirty="0">
                <a:cs typeface="Times New Roman" panose="02020603050405020304" pitchFamily="18" charset="0"/>
              </a:endParaRPr>
            </a:p>
            <a:p>
              <a:endParaRPr lang="en-GB" sz="1200" b="1" dirty="0">
                <a:cs typeface="Times New Roman" panose="02020603050405020304" pitchFamily="18" charset="0"/>
              </a:endParaRPr>
            </a:p>
            <a:p>
              <a:endParaRPr lang="en-GB" sz="1200" b="1" dirty="0">
                <a:cs typeface="Times New Roman" panose="02020603050405020304" pitchFamily="18" charset="0"/>
              </a:endParaRPr>
            </a:p>
            <a:p>
              <a:endParaRPr lang="en-GB" sz="1200" b="1" dirty="0">
                <a:cs typeface="Times New Roman" panose="02020603050405020304" pitchFamily="18" charset="0"/>
              </a:endParaRPr>
            </a:p>
            <a:p>
              <a:endParaRPr lang="en-GB" sz="1200" b="1" dirty="0">
                <a:cs typeface="Times New Roman" panose="02020603050405020304" pitchFamily="18" charset="0"/>
              </a:endParaRPr>
            </a:p>
            <a:p>
              <a:endParaRPr lang="en-GB" sz="1200" b="1" dirty="0">
                <a:cs typeface="Times New Roman" panose="02020603050405020304" pitchFamily="18" charset="0"/>
              </a:endParaRPr>
            </a:p>
          </p:txBody>
        </p:sp>
        <p:sp>
          <p:nvSpPr>
            <p:cNvPr id="12" name="TextBox 11">
              <a:extLst>
                <a:ext uri="{FF2B5EF4-FFF2-40B4-BE49-F238E27FC236}">
                  <a16:creationId xmlns:a16="http://schemas.microsoft.com/office/drawing/2014/main" id="{1F69F510-9ABA-4F48-8519-32A736F2589F}"/>
                </a:ext>
              </a:extLst>
            </p:cNvPr>
            <p:cNvSpPr txBox="1"/>
            <p:nvPr/>
          </p:nvSpPr>
          <p:spPr>
            <a:xfrm>
              <a:off x="6022078" y="7052293"/>
              <a:ext cx="1512000" cy="1523665"/>
            </a:xfrm>
            <a:prstGeom prst="rect">
              <a:avLst/>
            </a:prstGeom>
            <a:solidFill>
              <a:schemeClr val="accent2">
                <a:lumMod val="20000"/>
                <a:lumOff val="80000"/>
              </a:schemeClr>
            </a:solidFill>
            <a:ln w="6350">
              <a:solidFill>
                <a:schemeClr val="tx1"/>
              </a:solidFill>
            </a:ln>
          </p:spPr>
          <p:txBody>
            <a:bodyPr wrap="square" rtlCol="0">
              <a:spAutoFit/>
            </a:bodyPr>
            <a:lstStyle/>
            <a:p>
              <a:pPr>
                <a:lnSpc>
                  <a:spcPct val="90000"/>
                </a:lnSpc>
              </a:pPr>
              <a:r>
                <a:rPr lang="en-IE" altLang="ja-JP" sz="1400" b="1" u="sng" dirty="0">
                  <a:cs typeface="Times New Roman" panose="02020603050405020304" pitchFamily="18" charset="0"/>
                </a:rPr>
                <a:t>Main</a:t>
              </a:r>
              <a:r>
                <a:rPr lang="en-US" altLang="ja-JP" sz="1400" b="1" u="sng" dirty="0">
                  <a:cs typeface="Times New Roman" panose="02020603050405020304" pitchFamily="18" charset="0"/>
                </a:rPr>
                <a:t> theme 3:</a:t>
              </a:r>
            </a:p>
            <a:p>
              <a:pPr>
                <a:lnSpc>
                  <a:spcPct val="90000"/>
                </a:lnSpc>
                <a:spcAft>
                  <a:spcPts val="424"/>
                </a:spcAft>
              </a:pPr>
              <a:r>
                <a:rPr lang="en-IE" altLang="ja-JP" sz="1200" b="1" dirty="0">
                  <a:cs typeface="Times New Roman" panose="02020603050405020304" pitchFamily="18" charset="0"/>
                </a:rPr>
                <a:t>C</a:t>
              </a:r>
              <a:r>
                <a:rPr lang="en-IE" sz="1200" b="1" dirty="0">
                  <a:cs typeface="Times New Roman" panose="02020603050405020304" pitchFamily="18" charset="0"/>
                </a:rPr>
                <a:t>haracteristics of </a:t>
              </a:r>
            </a:p>
            <a:p>
              <a:pPr>
                <a:lnSpc>
                  <a:spcPct val="90000"/>
                </a:lnSpc>
                <a:spcAft>
                  <a:spcPts val="424"/>
                </a:spcAft>
              </a:pPr>
              <a:r>
                <a:rPr lang="en-IE" sz="1200" b="1" dirty="0">
                  <a:cs typeface="Times New Roman" panose="02020603050405020304" pitchFamily="18" charset="0"/>
                </a:rPr>
                <a:t>A/CRA and CRAFT:</a:t>
              </a:r>
            </a:p>
            <a:p>
              <a:pPr marL="121267" indent="-57265">
                <a:lnSpc>
                  <a:spcPct val="90000"/>
                </a:lnSpc>
                <a:buFont typeface="Arial" panose="020B0604020202020204" pitchFamily="34" charset="0"/>
                <a:buChar char="•"/>
              </a:pPr>
              <a:r>
                <a:rPr lang="en-IE" sz="1200" dirty="0">
                  <a:cs typeface="Times New Roman" panose="02020603050405020304" pitchFamily="18" charset="0"/>
                </a:rPr>
                <a:t>Compatibility</a:t>
              </a:r>
            </a:p>
            <a:p>
              <a:pPr marL="121267" indent="-57265">
                <a:lnSpc>
                  <a:spcPct val="90000"/>
                </a:lnSpc>
                <a:buFont typeface="Arial" panose="020B0604020202020204" pitchFamily="34" charset="0"/>
                <a:buChar char="•"/>
              </a:pPr>
              <a:r>
                <a:rPr lang="en-IE" sz="1200" dirty="0">
                  <a:cs typeface="Times New Roman" panose="02020603050405020304" pitchFamily="18" charset="0"/>
                </a:rPr>
                <a:t>Complexity</a:t>
              </a:r>
            </a:p>
            <a:p>
              <a:pPr marL="121267" indent="-57265">
                <a:lnSpc>
                  <a:spcPct val="90000"/>
                </a:lnSpc>
                <a:buFont typeface="Arial" panose="020B0604020202020204" pitchFamily="34" charset="0"/>
                <a:buChar char="•"/>
              </a:pPr>
              <a:r>
                <a:rPr lang="en-IE" sz="1200" dirty="0">
                  <a:cs typeface="Times New Roman" panose="02020603050405020304" pitchFamily="18" charset="0"/>
                </a:rPr>
                <a:t>Observability</a:t>
              </a:r>
            </a:p>
            <a:p>
              <a:pPr marL="121267" indent="-57265">
                <a:lnSpc>
                  <a:spcPct val="90000"/>
                </a:lnSpc>
                <a:buFont typeface="Arial" panose="020B0604020202020204" pitchFamily="34" charset="0"/>
                <a:buChar char="•"/>
              </a:pPr>
              <a:r>
                <a:rPr lang="en-IE" sz="1200" dirty="0">
                  <a:cs typeface="Times New Roman" panose="02020603050405020304" pitchFamily="18" charset="0"/>
                </a:rPr>
                <a:t>Relative advantage</a:t>
              </a:r>
            </a:p>
            <a:p>
              <a:pPr marL="121267" indent="-57265">
                <a:lnSpc>
                  <a:spcPct val="90000"/>
                </a:lnSpc>
                <a:buFont typeface="Arial" panose="020B0604020202020204" pitchFamily="34" charset="0"/>
                <a:buChar char="•"/>
              </a:pPr>
              <a:r>
                <a:rPr lang="en-IE" sz="1200" dirty="0">
                  <a:cs typeface="Times New Roman" panose="02020603050405020304" pitchFamily="18" charset="0"/>
                </a:rPr>
                <a:t>Reinvention</a:t>
              </a:r>
            </a:p>
            <a:p>
              <a:pPr marL="121267" indent="-57265">
                <a:lnSpc>
                  <a:spcPct val="90000"/>
                </a:lnSpc>
                <a:buFont typeface="Arial" panose="020B0604020202020204" pitchFamily="34" charset="0"/>
                <a:buChar char="•"/>
              </a:pPr>
              <a:r>
                <a:rPr lang="en-IE" sz="1200" dirty="0">
                  <a:cs typeface="Times New Roman" panose="02020603050405020304" pitchFamily="18" charset="0"/>
                </a:rPr>
                <a:t>Trialability</a:t>
              </a:r>
            </a:p>
            <a:p>
              <a:pPr marL="121267" indent="-57265">
                <a:lnSpc>
                  <a:spcPct val="90000"/>
                </a:lnSpc>
                <a:buFont typeface="Arial" panose="020B0604020202020204" pitchFamily="34" charset="0"/>
                <a:buChar char="•"/>
              </a:pPr>
              <a:endParaRPr lang="en-IE" sz="1000" dirty="0">
                <a:cs typeface="Times New Roman" panose="02020603050405020304" pitchFamily="18" charset="0"/>
              </a:endParaRPr>
            </a:p>
          </p:txBody>
        </p:sp>
        <p:sp>
          <p:nvSpPr>
            <p:cNvPr id="13" name="TextBox 12">
              <a:extLst>
                <a:ext uri="{FF2B5EF4-FFF2-40B4-BE49-F238E27FC236}">
                  <a16:creationId xmlns:a16="http://schemas.microsoft.com/office/drawing/2014/main" id="{83F9953D-470B-452B-A81C-E5E5CF8F4F88}"/>
                </a:ext>
              </a:extLst>
            </p:cNvPr>
            <p:cNvSpPr txBox="1"/>
            <p:nvPr/>
          </p:nvSpPr>
          <p:spPr>
            <a:xfrm>
              <a:off x="7613200" y="7048275"/>
              <a:ext cx="1638000" cy="1502299"/>
            </a:xfrm>
            <a:prstGeom prst="rect">
              <a:avLst/>
            </a:prstGeom>
            <a:solidFill>
              <a:schemeClr val="accent2">
                <a:lumMod val="20000"/>
                <a:lumOff val="80000"/>
              </a:schemeClr>
            </a:solidFill>
            <a:ln w="6350">
              <a:solidFill>
                <a:schemeClr val="tx1"/>
              </a:solidFill>
            </a:ln>
          </p:spPr>
          <p:txBody>
            <a:bodyPr wrap="square" rtlCol="0">
              <a:spAutoFit/>
            </a:bodyPr>
            <a:lstStyle/>
            <a:p>
              <a:r>
                <a:rPr lang="en-IE" altLang="ja-JP" sz="1400" b="1" u="sng" dirty="0">
                  <a:cs typeface="Times New Roman" panose="02020603050405020304" pitchFamily="18" charset="0"/>
                </a:rPr>
                <a:t>Main</a:t>
              </a:r>
              <a:r>
                <a:rPr lang="en-US" altLang="ja-JP" sz="1400" b="1" u="sng" dirty="0">
                  <a:cs typeface="Times New Roman" panose="02020603050405020304" pitchFamily="18" charset="0"/>
                </a:rPr>
                <a:t> theme 4:  </a:t>
              </a:r>
            </a:p>
            <a:p>
              <a:pPr>
                <a:spcAft>
                  <a:spcPts val="424"/>
                </a:spcAft>
              </a:pPr>
              <a:r>
                <a:rPr lang="en-IE" sz="1200" b="1" dirty="0">
                  <a:cs typeface="Times New Roman" panose="02020603050405020304" pitchFamily="18" charset="0"/>
                </a:rPr>
                <a:t>Pros and cons of training:</a:t>
              </a:r>
              <a:endParaRPr lang="en-IE" sz="1200" dirty="0">
                <a:cs typeface="Times New Roman" panose="02020603050405020304" pitchFamily="18" charset="0"/>
              </a:endParaRPr>
            </a:p>
            <a:p>
              <a:pPr marL="121267" indent="-57265">
                <a:buFont typeface="Arial" panose="020B0604020202020204" pitchFamily="34" charset="0"/>
                <a:buChar char="•"/>
              </a:pPr>
              <a:r>
                <a:rPr lang="en-GB" sz="1200" dirty="0">
                  <a:cs typeface="Times New Roman" panose="02020603050405020304" pitchFamily="18" charset="0"/>
                </a:rPr>
                <a:t>Training negative</a:t>
              </a:r>
            </a:p>
            <a:p>
              <a:pPr marL="121267" indent="-57265">
                <a:buFont typeface="Arial" panose="020B0604020202020204" pitchFamily="34" charset="0"/>
                <a:buChar char="•"/>
              </a:pPr>
              <a:r>
                <a:rPr lang="en-GB" sz="1200" dirty="0">
                  <a:cs typeface="Times New Roman" panose="02020603050405020304" pitchFamily="18" charset="0"/>
                </a:rPr>
                <a:t>Training positive</a:t>
              </a:r>
            </a:p>
            <a:p>
              <a:pPr marL="121267" indent="-121267">
                <a:buFont typeface="Arial" panose="020B0604020202020204" pitchFamily="34" charset="0"/>
                <a:buChar char="•"/>
              </a:pPr>
              <a:endParaRPr lang="en-GB" sz="1200" dirty="0">
                <a:cs typeface="Times New Roman" panose="02020603050405020304" pitchFamily="18" charset="0"/>
              </a:endParaRPr>
            </a:p>
            <a:p>
              <a:endParaRPr lang="en-GB" sz="1200" dirty="0">
                <a:cs typeface="Times New Roman" panose="02020603050405020304" pitchFamily="18" charset="0"/>
              </a:endParaRPr>
            </a:p>
            <a:p>
              <a:pPr marL="121267" indent="-121267">
                <a:buFont typeface="Arial" panose="020B0604020202020204" pitchFamily="34" charset="0"/>
                <a:buChar char="•"/>
              </a:pPr>
              <a:endParaRPr lang="en-GB" sz="1200" dirty="0">
                <a:cs typeface="Times New Roman" panose="02020603050405020304" pitchFamily="18" charset="0"/>
              </a:endParaRPr>
            </a:p>
            <a:p>
              <a:endParaRPr lang="en-GB" sz="1200" dirty="0">
                <a:cs typeface="Times New Roman" panose="02020603050405020304" pitchFamily="18" charset="0"/>
              </a:endParaRPr>
            </a:p>
          </p:txBody>
        </p:sp>
        <p:sp>
          <p:nvSpPr>
            <p:cNvPr id="14" name="TextBox 13">
              <a:extLst>
                <a:ext uri="{FF2B5EF4-FFF2-40B4-BE49-F238E27FC236}">
                  <a16:creationId xmlns:a16="http://schemas.microsoft.com/office/drawing/2014/main" id="{1588D91D-7C5A-48A9-89AB-69D37DBAADE9}"/>
                </a:ext>
              </a:extLst>
            </p:cNvPr>
            <p:cNvSpPr txBox="1"/>
            <p:nvPr/>
          </p:nvSpPr>
          <p:spPr>
            <a:xfrm>
              <a:off x="2768743" y="8686434"/>
              <a:ext cx="1503477" cy="1734389"/>
            </a:xfrm>
            <a:prstGeom prst="rect">
              <a:avLst/>
            </a:prstGeom>
            <a:solidFill>
              <a:schemeClr val="accent2">
                <a:lumMod val="20000"/>
                <a:lumOff val="80000"/>
              </a:schemeClr>
            </a:solidFill>
            <a:ln w="6350">
              <a:solidFill>
                <a:schemeClr val="tx1"/>
              </a:solidFill>
            </a:ln>
          </p:spPr>
          <p:txBody>
            <a:bodyPr wrap="square" rtlCol="0">
              <a:spAutoFit/>
            </a:bodyPr>
            <a:lstStyle/>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 1.1: </a:t>
              </a:r>
            </a:p>
            <a:p>
              <a:pPr marL="445767" indent="-445767" defTabSz="646755" eaLnBrk="0" fontAlgn="base" hangingPunct="0">
                <a:spcBef>
                  <a:spcPct val="0"/>
                </a:spcBef>
                <a:spcAft>
                  <a:spcPct val="0"/>
                </a:spcAft>
                <a:tabLst>
                  <a:tab pos="3725579" algn="r"/>
                </a:tabLst>
              </a:pPr>
              <a:r>
                <a:rPr lang="en-IE" altLang="ja-JP" sz="1200" dirty="0">
                  <a:cs typeface="Times New Roman" panose="02020603050405020304" pitchFamily="18" charset="0"/>
                </a:rPr>
                <a:t>Recording Practic</a:t>
              </a:r>
              <a:r>
                <a:rPr lang="en-IE" altLang="ja-JP" sz="1200" dirty="0">
                  <a:ea typeface="Times New Roman" panose="02020603050405020304" pitchFamily="18" charset="0"/>
                  <a:cs typeface="Times New Roman" panose="02020603050405020304" pitchFamily="18" charset="0"/>
                </a:rPr>
                <a:t>e</a:t>
              </a:r>
              <a:endParaRPr lang="en-US" altLang="ja-JP" sz="1200" dirty="0">
                <a:ea typeface="Times New Roman" panose="02020603050405020304" pitchFamily="18" charset="0"/>
                <a:cs typeface="Times New Roman" panose="02020603050405020304" pitchFamily="18" charset="0"/>
              </a:endParaRPr>
            </a:p>
            <a:p>
              <a:pPr marL="442398" indent="-442398"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US" altLang="ja-JP" sz="1200" b="1" dirty="0">
                  <a:ea typeface="Times New Roman" panose="02020603050405020304" pitchFamily="18" charset="0"/>
                  <a:cs typeface="Times New Roman" panose="02020603050405020304" pitchFamily="18" charset="0"/>
                </a:rPr>
                <a:t> 1.2:</a:t>
              </a:r>
              <a:r>
                <a:rPr lang="en-US" altLang="ja-JP" sz="1200" dirty="0">
                  <a:ea typeface="Times New Roman" panose="02020603050405020304" pitchFamily="18" charset="0"/>
                  <a:cs typeface="Times New Roman" panose="02020603050405020304" pitchFamily="18" charset="0"/>
                </a:rPr>
                <a:t> </a:t>
              </a:r>
            </a:p>
            <a:p>
              <a:pPr marL="442398" indent="-442398"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Suitable clients</a:t>
              </a:r>
              <a:endParaRPr lang="en-GB" altLang="ja-JP" sz="1200" dirty="0">
                <a:cs typeface="Times New Roman" panose="02020603050405020304" pitchFamily="18" charset="0"/>
              </a:endParaRPr>
            </a:p>
            <a:p>
              <a:pPr marL="442398" indent="-442398"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IE" altLang="ja-JP" sz="1200" b="1" dirty="0">
                  <a:ea typeface="Times New Roman" panose="02020603050405020304" pitchFamily="18" charset="0"/>
                  <a:cs typeface="Times New Roman" panose="02020603050405020304" pitchFamily="18" charset="0"/>
                </a:rPr>
                <a:t> 1.3:</a:t>
              </a:r>
              <a:r>
                <a:rPr lang="en-IE" altLang="ja-JP" sz="1200" dirty="0">
                  <a:ea typeface="Times New Roman" panose="02020603050405020304" pitchFamily="18" charset="0"/>
                  <a:cs typeface="Times New Roman" panose="02020603050405020304" pitchFamily="18" charset="0"/>
                </a:rPr>
                <a:t> </a:t>
              </a:r>
            </a:p>
            <a:p>
              <a:pPr marL="442398" indent="-442398" defTabSz="646755" eaLnBrk="0" fontAlgn="base" hangingPunct="0">
                <a:spcBef>
                  <a:spcPct val="0"/>
                </a:spcBef>
                <a:spcAft>
                  <a:spcPct val="0"/>
                </a:spcAft>
                <a:tabLst>
                  <a:tab pos="3725579" algn="r"/>
                </a:tabLst>
              </a:pPr>
              <a:r>
                <a:rPr lang="en-IE" altLang="ja-JP" sz="1200" dirty="0">
                  <a:ea typeface="Times New Roman" panose="02020603050405020304" pitchFamily="18" charset="0"/>
                  <a:cs typeface="Times New Roman" panose="02020603050405020304" pitchFamily="18" charset="0"/>
                </a:rPr>
                <a:t>Staff attitude</a:t>
              </a:r>
              <a:endParaRPr lang="en-US" altLang="ja-JP" sz="1200" dirty="0">
                <a:ea typeface="Times New Roman" panose="02020603050405020304" pitchFamily="18" charset="0"/>
                <a:cs typeface="Times New Roman" panose="02020603050405020304" pitchFamily="18" charset="0"/>
              </a:endParaRPr>
            </a:p>
            <a:p>
              <a:pPr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IE" altLang="ja-JP" sz="1200" b="1" dirty="0">
                  <a:ea typeface="Times New Roman" panose="02020603050405020304" pitchFamily="18" charset="0"/>
                  <a:cs typeface="Times New Roman" panose="02020603050405020304" pitchFamily="18" charset="0"/>
                </a:rPr>
                <a:t> 1.4:</a:t>
              </a:r>
              <a:r>
                <a:rPr lang="en-IE" altLang="ja-JP" sz="1200" dirty="0">
                  <a:ea typeface="Times New Roman" panose="02020603050405020304" pitchFamily="18" charset="0"/>
                  <a:cs typeface="Times New Roman" panose="02020603050405020304" pitchFamily="18" charset="0"/>
                </a:rPr>
                <a:t> </a:t>
              </a:r>
            </a:p>
            <a:p>
              <a:pPr defTabSz="646755" eaLnBrk="0" fontAlgn="base" hangingPunct="0">
                <a:spcBef>
                  <a:spcPct val="0"/>
                </a:spcBef>
                <a:spcAft>
                  <a:spcPct val="0"/>
                </a:spcAft>
                <a:tabLst>
                  <a:tab pos="3725579" algn="r"/>
                </a:tabLst>
              </a:pPr>
              <a:r>
                <a:rPr lang="en-IE" altLang="ja-JP" sz="1200" dirty="0">
                  <a:ea typeface="Times New Roman" panose="02020603050405020304" pitchFamily="18" charset="0"/>
                  <a:cs typeface="Times New Roman" panose="02020603050405020304" pitchFamily="18" charset="0"/>
                </a:rPr>
                <a:t>Time</a:t>
              </a:r>
            </a:p>
            <a:p>
              <a:pPr defTabSz="646755" eaLnBrk="0" fontAlgn="base" hangingPunct="0">
                <a:spcBef>
                  <a:spcPct val="0"/>
                </a:spcBef>
                <a:spcAft>
                  <a:spcPct val="0"/>
                </a:spcAft>
                <a:tabLst>
                  <a:tab pos="3725579" algn="r"/>
                </a:tabLst>
              </a:pPr>
              <a:endParaRPr lang="en-IE" sz="1200" b="1" dirty="0">
                <a:solidFill>
                  <a:srgbClr val="C00000"/>
                </a:solidFill>
                <a:cs typeface="Times New Roman" panose="02020603050405020304" pitchFamily="18" charset="0"/>
              </a:endParaRPr>
            </a:p>
            <a:p>
              <a:pPr defTabSz="646755" eaLnBrk="0" fontAlgn="base" hangingPunct="0">
                <a:spcBef>
                  <a:spcPct val="0"/>
                </a:spcBef>
                <a:spcAft>
                  <a:spcPct val="0"/>
                </a:spcAft>
                <a:tabLst>
                  <a:tab pos="3725579" algn="r"/>
                </a:tabLst>
              </a:pPr>
              <a:endParaRPr lang="en-IE" sz="1200" b="1" dirty="0">
                <a:solidFill>
                  <a:srgbClr val="C00000"/>
                </a:solidFill>
                <a:cs typeface="Times New Roman" panose="02020603050405020304" pitchFamily="18" charset="0"/>
              </a:endParaRPr>
            </a:p>
            <a:p>
              <a:pPr defTabSz="646755" eaLnBrk="0" fontAlgn="base" hangingPunct="0">
                <a:spcBef>
                  <a:spcPct val="0"/>
                </a:spcBef>
                <a:spcAft>
                  <a:spcPct val="0"/>
                </a:spcAft>
                <a:tabLst>
                  <a:tab pos="3725579" algn="r"/>
                </a:tabLst>
              </a:pPr>
              <a:endParaRPr lang="en-IE" sz="1200" b="1" dirty="0">
                <a:solidFill>
                  <a:srgbClr val="C00000"/>
                </a:solidFill>
                <a:cs typeface="Times New Roman" panose="02020603050405020304" pitchFamily="18" charset="0"/>
              </a:endParaRPr>
            </a:p>
          </p:txBody>
        </p:sp>
        <p:sp>
          <p:nvSpPr>
            <p:cNvPr id="15" name="TextBox 14">
              <a:extLst>
                <a:ext uri="{FF2B5EF4-FFF2-40B4-BE49-F238E27FC236}">
                  <a16:creationId xmlns:a16="http://schemas.microsoft.com/office/drawing/2014/main" id="{03DAB0BF-E9F0-4E3A-9818-72DF85B5F2F1}"/>
                </a:ext>
              </a:extLst>
            </p:cNvPr>
            <p:cNvSpPr txBox="1"/>
            <p:nvPr/>
          </p:nvSpPr>
          <p:spPr>
            <a:xfrm>
              <a:off x="4374298" y="8686434"/>
              <a:ext cx="1578986" cy="1734389"/>
            </a:xfrm>
            <a:prstGeom prst="rect">
              <a:avLst/>
            </a:prstGeom>
            <a:solidFill>
              <a:schemeClr val="accent2">
                <a:lumMod val="20000"/>
                <a:lumOff val="80000"/>
              </a:schemeClr>
            </a:solidFill>
            <a:ln w="6350">
              <a:solidFill>
                <a:schemeClr val="tx1"/>
              </a:solidFill>
            </a:ln>
          </p:spPr>
          <p:txBody>
            <a:bodyPr wrap="square" rtlCol="0">
              <a:spAutoFit/>
            </a:bodyPr>
            <a:lstStyle/>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IE" altLang="ja-JP" sz="1200" b="1" dirty="0">
                  <a:ea typeface="Times New Roman" panose="02020603050405020304" pitchFamily="18" charset="0"/>
                  <a:cs typeface="Times New Roman" panose="02020603050405020304" pitchFamily="18" charset="0"/>
                </a:rPr>
                <a:t> 2.1:</a:t>
              </a:r>
              <a:r>
                <a:rPr lang="en-IE" altLang="ja-JP" sz="1200" dirty="0">
                  <a:ea typeface="Times New Roman" panose="02020603050405020304" pitchFamily="18" charset="0"/>
                  <a:cs typeface="Times New Roman" panose="02020603050405020304" pitchFamily="18" charset="0"/>
                </a:rPr>
                <a:t> </a:t>
              </a:r>
            </a:p>
            <a:p>
              <a:pPr defTabSz="646755" eaLnBrk="0" fontAlgn="base" hangingPunct="0">
                <a:spcBef>
                  <a:spcPct val="0"/>
                </a:spcBef>
                <a:spcAft>
                  <a:spcPct val="0"/>
                </a:spcAft>
                <a:tabLst>
                  <a:tab pos="3725579" algn="r"/>
                </a:tabLst>
              </a:pPr>
              <a:r>
                <a:rPr lang="en-IE" altLang="ja-JP" sz="1200" dirty="0">
                  <a:ea typeface="Times New Roman" panose="02020603050405020304" pitchFamily="18" charset="0"/>
                  <a:cs typeface="Times New Roman" panose="02020603050405020304" pitchFamily="18" charset="0"/>
                </a:rPr>
                <a:t>Working on different things</a:t>
              </a:r>
              <a:endParaRPr lang="en-US" altLang="ja-JP" sz="1200" dirty="0">
                <a:ea typeface="Times New Roman" panose="02020603050405020304" pitchFamily="18" charset="0"/>
                <a:cs typeface="Times New Roman" panose="02020603050405020304" pitchFamily="18" charset="0"/>
              </a:endParaRPr>
            </a:p>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US" altLang="ja-JP" sz="1200" b="1" dirty="0">
                  <a:ea typeface="Times New Roman" panose="02020603050405020304" pitchFamily="18" charset="0"/>
                  <a:cs typeface="Times New Roman" panose="02020603050405020304" pitchFamily="18" charset="0"/>
                </a:rPr>
                <a:t> 2.2: </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Case management</a:t>
              </a:r>
            </a:p>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US" altLang="ja-JP" sz="1200" b="1" dirty="0">
                  <a:ea typeface="Times New Roman" panose="02020603050405020304" pitchFamily="18" charset="0"/>
                  <a:cs typeface="Times New Roman" panose="02020603050405020304" pitchFamily="18" charset="0"/>
                </a:rPr>
                <a:t> 2.3</a:t>
              </a:r>
              <a:r>
                <a:rPr lang="en-US" altLang="ja-JP" sz="1200" dirty="0">
                  <a:ea typeface="Times New Roman" panose="02020603050405020304" pitchFamily="18" charset="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The role of supervision</a:t>
              </a:r>
            </a:p>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 </a:t>
              </a:r>
              <a:r>
                <a:rPr lang="en-US" altLang="ja-JP" sz="1200" b="1" dirty="0">
                  <a:ea typeface="Times New Roman" panose="02020603050405020304" pitchFamily="18" charset="0"/>
                  <a:cs typeface="Times New Roman" panose="02020603050405020304" pitchFamily="18" charset="0"/>
                </a:rPr>
                <a:t>2.4:</a:t>
              </a:r>
              <a:r>
                <a:rPr lang="en-US" altLang="ja-JP" sz="1200" dirty="0">
                  <a:ea typeface="Times New Roman" panose="02020603050405020304" pitchFamily="18" charset="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CRA v Psychotherapy</a:t>
              </a:r>
            </a:p>
            <a:p>
              <a:pPr marL="445767" indent="-445767" defTabSz="646755" eaLnBrk="0" fontAlgn="base" hangingPunct="0">
                <a:spcBef>
                  <a:spcPct val="0"/>
                </a:spcBef>
                <a:spcAft>
                  <a:spcPct val="0"/>
                </a:spcAft>
                <a:tabLst>
                  <a:tab pos="3725579" algn="r"/>
                </a:tabLst>
              </a:pPr>
              <a:endParaRPr lang="en-US" altLang="ja-JP" sz="1200" dirty="0">
                <a:ea typeface="Times New Roman" panose="02020603050405020304" pitchFamily="18" charset="0"/>
                <a:cs typeface="Times New Roman" panose="02020603050405020304" pitchFamily="18" charset="0"/>
              </a:endParaRPr>
            </a:p>
            <a:p>
              <a:pPr marL="445767" indent="-445767" defTabSz="646755" eaLnBrk="0" fontAlgn="base" hangingPunct="0">
                <a:spcBef>
                  <a:spcPct val="0"/>
                </a:spcBef>
                <a:spcAft>
                  <a:spcPct val="0"/>
                </a:spcAft>
                <a:tabLst>
                  <a:tab pos="3725579" algn="r"/>
                </a:tabLst>
              </a:pPr>
              <a:endParaRPr lang="en-US" altLang="ja-JP" sz="1200" dirty="0">
                <a:ea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16F62EE9-04B8-46E3-B09C-B66227EF2B8D}"/>
                </a:ext>
              </a:extLst>
            </p:cNvPr>
            <p:cNvSpPr txBox="1"/>
            <p:nvPr/>
          </p:nvSpPr>
          <p:spPr>
            <a:xfrm>
              <a:off x="6052651" y="8686434"/>
              <a:ext cx="1512000" cy="1734389"/>
            </a:xfrm>
            <a:prstGeom prst="rect">
              <a:avLst/>
            </a:prstGeom>
            <a:solidFill>
              <a:schemeClr val="accent2">
                <a:lumMod val="20000"/>
                <a:lumOff val="80000"/>
              </a:schemeClr>
            </a:solidFill>
            <a:ln w="6350">
              <a:solidFill>
                <a:schemeClr val="tx1"/>
              </a:solidFill>
            </a:ln>
          </p:spPr>
          <p:txBody>
            <a:bodyPr wrap="square" rtlCol="0">
              <a:spAutoFit/>
            </a:bodyPr>
            <a:lstStyle/>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US" altLang="ja-JP" sz="1200" b="1" dirty="0">
                  <a:ea typeface="Times New Roman" panose="02020603050405020304" pitchFamily="18" charset="0"/>
                  <a:cs typeface="Times New Roman" panose="02020603050405020304" pitchFamily="18" charset="0"/>
                </a:rPr>
                <a:t> 3.1:</a:t>
              </a:r>
              <a:r>
                <a:rPr lang="en-US" altLang="ja-JP" sz="1200" dirty="0">
                  <a:ea typeface="Times New Roman" panose="02020603050405020304" pitchFamily="18" charset="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We’re doing it already</a:t>
              </a:r>
            </a:p>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 </a:t>
              </a:r>
              <a:r>
                <a:rPr lang="en-US" altLang="ja-JP" sz="1200" b="1" dirty="0">
                  <a:ea typeface="Times New Roman" panose="02020603050405020304" pitchFamily="18" charset="0"/>
                  <a:cs typeface="Times New Roman" panose="02020603050405020304" pitchFamily="18" charset="0"/>
                </a:rPr>
                <a:t>3.2:</a:t>
              </a:r>
              <a:r>
                <a:rPr lang="en-US" altLang="ja-JP" sz="1200" dirty="0">
                  <a:ea typeface="Times New Roman" panose="02020603050405020304" pitchFamily="18" charset="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Overlooking</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professional</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expertise</a:t>
              </a:r>
            </a:p>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IE" altLang="ja-JP" sz="1200" b="1" dirty="0">
                  <a:ea typeface="Times New Roman" panose="02020603050405020304" pitchFamily="18" charset="0"/>
                  <a:cs typeface="Times New Roman" panose="02020603050405020304" pitchFamily="18" charset="0"/>
                </a:rPr>
                <a:t> 3.3:</a:t>
              </a:r>
              <a:r>
                <a:rPr lang="en-IE" altLang="ja-JP" sz="1200" dirty="0">
                  <a:ea typeface="Times New Roman" panose="02020603050405020304" pitchFamily="18" charset="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r>
                <a:rPr lang="en-IE" altLang="ja-JP" sz="1200" dirty="0">
                  <a:ea typeface="Times New Roman" panose="02020603050405020304" pitchFamily="18" charset="0"/>
                  <a:cs typeface="Times New Roman" panose="02020603050405020304" pitchFamily="18" charset="0"/>
                </a:rPr>
                <a:t>Cultural relevance</a:t>
              </a:r>
              <a:endParaRPr lang="en-US" altLang="ja-JP" sz="1200" dirty="0">
                <a:ea typeface="Times New Roman" panose="02020603050405020304" pitchFamily="18" charset="0"/>
                <a:cs typeface="Times New Roman" panose="02020603050405020304" pitchFamily="18" charset="0"/>
              </a:endParaRPr>
            </a:p>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US" altLang="ja-JP" sz="1200" b="1" dirty="0">
                  <a:ea typeface="Times New Roman" panose="02020603050405020304" pitchFamily="18" charset="0"/>
                  <a:cs typeface="Times New Roman" panose="02020603050405020304" pitchFamily="18" charset="0"/>
                </a:rPr>
                <a:t> 3.4:</a:t>
              </a:r>
              <a:r>
                <a:rPr lang="en-US" altLang="ja-JP" sz="1200" dirty="0">
                  <a:ea typeface="Times New Roman" panose="02020603050405020304" pitchFamily="18" charset="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Why get accredited?</a:t>
              </a:r>
              <a:endParaRPr lang="en-GB" sz="1200" b="1" dirty="0">
                <a:solidFill>
                  <a:srgbClr val="C00000"/>
                </a:solidFill>
                <a:cs typeface="Times New Roman" panose="02020603050405020304" pitchFamily="18" charset="0"/>
              </a:endParaRPr>
            </a:p>
          </p:txBody>
        </p:sp>
        <p:sp>
          <p:nvSpPr>
            <p:cNvPr id="17" name="TextBox 16">
              <a:extLst>
                <a:ext uri="{FF2B5EF4-FFF2-40B4-BE49-F238E27FC236}">
                  <a16:creationId xmlns:a16="http://schemas.microsoft.com/office/drawing/2014/main" id="{3CD4D90B-11D2-431D-972E-1221D2D4F95D}"/>
                </a:ext>
              </a:extLst>
            </p:cNvPr>
            <p:cNvSpPr txBox="1"/>
            <p:nvPr/>
          </p:nvSpPr>
          <p:spPr>
            <a:xfrm>
              <a:off x="7613201" y="8686434"/>
              <a:ext cx="1638000" cy="1734389"/>
            </a:xfrm>
            <a:prstGeom prst="rect">
              <a:avLst/>
            </a:prstGeom>
            <a:solidFill>
              <a:schemeClr val="accent2">
                <a:lumMod val="20000"/>
                <a:lumOff val="80000"/>
              </a:schemeClr>
            </a:solidFill>
            <a:ln w="6350">
              <a:solidFill>
                <a:schemeClr val="tx1"/>
              </a:solidFill>
            </a:ln>
          </p:spPr>
          <p:txBody>
            <a:bodyPr wrap="square" rtlCol="0">
              <a:spAutoFit/>
            </a:bodyPr>
            <a:lstStyle/>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US" altLang="ja-JP" sz="1200" b="1" dirty="0">
                  <a:ea typeface="Times New Roman" panose="02020603050405020304" pitchFamily="18" charset="0"/>
                  <a:cs typeface="Times New Roman" panose="02020603050405020304" pitchFamily="18" charset="0"/>
                </a:rPr>
                <a:t> 4.1:</a:t>
              </a:r>
              <a:r>
                <a:rPr lang="en-US" altLang="ja-JP" sz="1200" dirty="0">
                  <a:ea typeface="Times New Roman" panose="02020603050405020304" pitchFamily="18" charset="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Refresher training</a:t>
              </a:r>
              <a:endParaRPr lang="en-GB" altLang="ja-JP" sz="1200" dirty="0">
                <a:cs typeface="Times New Roman" panose="02020603050405020304" pitchFamily="18" charset="0"/>
              </a:endParaRPr>
            </a:p>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US" altLang="ja-JP" sz="1200" b="1" dirty="0">
                  <a:ea typeface="Times New Roman" panose="02020603050405020304" pitchFamily="18" charset="0"/>
                  <a:cs typeface="Times New Roman" panose="02020603050405020304" pitchFamily="18" charset="0"/>
                </a:rPr>
                <a:t> 4.2</a:t>
              </a:r>
              <a:r>
                <a:rPr lang="en-US" altLang="ja-JP" sz="1200" dirty="0">
                  <a:ea typeface="Times New Roman" panose="02020603050405020304" pitchFamily="18" charset="0"/>
                  <a:cs typeface="Times New Roman" panose="02020603050405020304" pitchFamily="18" charset="0"/>
                </a:rPr>
                <a:t>:</a:t>
              </a:r>
            </a:p>
            <a:p>
              <a:pPr defTabSz="646755" eaLnBrk="0" fontAlgn="base" hangingPunct="0">
                <a:spcBef>
                  <a:spcPct val="0"/>
                </a:spcBef>
                <a:spcAft>
                  <a:spcPct val="0"/>
                </a:spcAft>
                <a:tabLst>
                  <a:tab pos="3725579" algn="r"/>
                </a:tabLst>
              </a:pPr>
              <a:r>
                <a:rPr lang="en-US" altLang="ja-JP" sz="1200" dirty="0">
                  <a:ea typeface="Times New Roman" panose="02020603050405020304" pitchFamily="18" charset="0"/>
                  <a:cs typeface="Times New Roman" panose="02020603050405020304" pitchFamily="18" charset="0"/>
                </a:rPr>
                <a:t>Communication about training</a:t>
              </a:r>
              <a:endParaRPr lang="en-IE" altLang="ja-JP" sz="1200" dirty="0">
                <a:ea typeface="Times New Roman" panose="02020603050405020304" pitchFamily="18" charset="0"/>
                <a:cs typeface="Times New Roman" panose="02020603050405020304" pitchFamily="18" charset="0"/>
              </a:endParaRPr>
            </a:p>
            <a:p>
              <a:pPr marL="445767" indent="-445767" defTabSz="646755" eaLnBrk="0" fontAlgn="base" hangingPunct="0">
                <a:spcBef>
                  <a:spcPct val="0"/>
                </a:spcBef>
                <a:spcAft>
                  <a:spcPct val="0"/>
                </a:spcAft>
                <a:tabLst>
                  <a:tab pos="3725579" algn="r"/>
                </a:tabLst>
              </a:pPr>
              <a:r>
                <a:rPr lang="en-IE" altLang="ja-JP" sz="1200" b="1" dirty="0">
                  <a:cs typeface="Times New Roman" panose="02020603050405020304" pitchFamily="18" charset="0"/>
                </a:rPr>
                <a:t>Sub-Theme</a:t>
              </a:r>
              <a:r>
                <a:rPr lang="en-IE" altLang="ja-JP" sz="1200" b="1" dirty="0">
                  <a:ea typeface="Times New Roman" panose="02020603050405020304" pitchFamily="18" charset="0"/>
                  <a:cs typeface="Times New Roman" panose="02020603050405020304" pitchFamily="18" charset="0"/>
                </a:rPr>
                <a:t> 4.3:</a:t>
              </a:r>
              <a:r>
                <a:rPr lang="en-IE" altLang="ja-JP" sz="1200" dirty="0">
                  <a:ea typeface="Times New Roman" panose="02020603050405020304" pitchFamily="18" charset="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r>
                <a:rPr lang="en-IE" altLang="ja-JP" sz="1200" dirty="0">
                  <a:ea typeface="Times New Roman" panose="02020603050405020304" pitchFamily="18" charset="0"/>
                  <a:cs typeface="Times New Roman" panose="02020603050405020304" pitchFamily="18" charset="0"/>
                </a:rPr>
                <a:t>Wasting Money</a:t>
              </a:r>
              <a:r>
                <a:rPr lang="en-GB" altLang="ja-JP" sz="1200" dirty="0">
                  <a:cs typeface="Times New Roman" panose="02020603050405020304" pitchFamily="18" charset="0"/>
                </a:rPr>
                <a:t> </a:t>
              </a:r>
            </a:p>
            <a:p>
              <a:pPr marL="445767" indent="-445767" defTabSz="646755" eaLnBrk="0" fontAlgn="base" hangingPunct="0">
                <a:spcBef>
                  <a:spcPct val="0"/>
                </a:spcBef>
                <a:spcAft>
                  <a:spcPct val="0"/>
                </a:spcAft>
                <a:tabLst>
                  <a:tab pos="3725579" algn="r"/>
                </a:tabLst>
              </a:pPr>
              <a:endParaRPr lang="en-GB" altLang="ja-JP" sz="1200" dirty="0">
                <a:cs typeface="Times New Roman" panose="02020603050405020304" pitchFamily="18" charset="0"/>
              </a:endParaRPr>
            </a:p>
            <a:p>
              <a:pPr marL="445767" indent="-445767" defTabSz="646755" eaLnBrk="0" fontAlgn="base" hangingPunct="0">
                <a:spcBef>
                  <a:spcPct val="0"/>
                </a:spcBef>
                <a:spcAft>
                  <a:spcPct val="0"/>
                </a:spcAft>
                <a:tabLst>
                  <a:tab pos="3725579" algn="r"/>
                </a:tabLst>
              </a:pPr>
              <a:endParaRPr lang="en-GB" altLang="ja-JP" sz="1200" dirty="0">
                <a:cs typeface="Times New Roman" panose="02020603050405020304" pitchFamily="18" charset="0"/>
              </a:endParaRPr>
            </a:p>
            <a:p>
              <a:pPr marL="445767" indent="-445767" defTabSz="646755" eaLnBrk="0" fontAlgn="base" hangingPunct="0">
                <a:spcBef>
                  <a:spcPct val="0"/>
                </a:spcBef>
                <a:spcAft>
                  <a:spcPct val="0"/>
                </a:spcAft>
                <a:tabLst>
                  <a:tab pos="3725579" algn="r"/>
                </a:tabLst>
              </a:pPr>
              <a:endParaRPr lang="en-GB" altLang="ja-JP" sz="1200" dirty="0">
                <a:cs typeface="Times New Roman" panose="02020603050405020304" pitchFamily="18" charset="0"/>
              </a:endParaRPr>
            </a:p>
            <a:p>
              <a:pPr marL="445767" indent="-445767" defTabSz="646755" eaLnBrk="0" fontAlgn="base" hangingPunct="0">
                <a:spcBef>
                  <a:spcPct val="0"/>
                </a:spcBef>
                <a:spcAft>
                  <a:spcPct val="0"/>
                </a:spcAft>
                <a:tabLst>
                  <a:tab pos="3725579" algn="r"/>
                </a:tabLst>
              </a:pPr>
              <a:endParaRPr lang="en-GB" altLang="ja-JP" sz="1200" dirty="0">
                <a:cs typeface="Times New Roman" panose="02020603050405020304" pitchFamily="18" charset="0"/>
              </a:endParaRPr>
            </a:p>
          </p:txBody>
        </p:sp>
        <p:sp>
          <p:nvSpPr>
            <p:cNvPr id="18" name="Rectangle 17">
              <a:extLst>
                <a:ext uri="{FF2B5EF4-FFF2-40B4-BE49-F238E27FC236}">
                  <a16:creationId xmlns:a16="http://schemas.microsoft.com/office/drawing/2014/main" id="{0EF432F6-0CF2-4A51-9F35-E4DF2FEC0561}"/>
                </a:ext>
              </a:extLst>
            </p:cNvPr>
            <p:cNvSpPr/>
            <p:nvPr/>
          </p:nvSpPr>
          <p:spPr>
            <a:xfrm>
              <a:off x="2768743" y="6293483"/>
              <a:ext cx="6482458" cy="527003"/>
            </a:xfrm>
            <a:prstGeom prst="rect">
              <a:avLst/>
            </a:prstGeom>
            <a:solidFill>
              <a:schemeClr val="accent2">
                <a:lumMod val="20000"/>
                <a:lumOff val="80000"/>
              </a:schemeClr>
            </a:solidFill>
            <a:ln w="6350">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lnSpc>
                  <a:spcPct val="115000"/>
                </a:lnSpc>
              </a:pPr>
              <a:r>
                <a:rPr lang="en-IE" sz="1600" b="1" dirty="0">
                  <a:solidFill>
                    <a:schemeClr val="tx1"/>
                  </a:solidFill>
                  <a:cs typeface="Times New Roman" panose="02020603050405020304" pitchFamily="18" charset="0"/>
                </a:rPr>
                <a:t>OVERARCHING THEME: COMMUNITY OF PRACTICE</a:t>
              </a:r>
              <a:endParaRPr lang="en-GB" sz="1600" b="1" dirty="0">
                <a:solidFill>
                  <a:schemeClr val="tx1"/>
                </a:solidFill>
                <a:cs typeface="Times New Roman" panose="02020603050405020304" pitchFamily="18" charset="0"/>
              </a:endParaRPr>
            </a:p>
          </p:txBody>
        </p:sp>
      </p:grpSp>
    </p:spTree>
    <p:extLst>
      <p:ext uri="{BB962C8B-B14F-4D97-AF65-F5344CB8AC3E}">
        <p14:creationId xmlns:p14="http://schemas.microsoft.com/office/powerpoint/2010/main" val="384390435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of Practice</a:t>
            </a:r>
          </a:p>
        </p:txBody>
      </p:sp>
      <p:pic>
        <p:nvPicPr>
          <p:cNvPr id="7" name="Picture 6" descr="CTLT-Communities-of-Practice-1280x686.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34243" y="1662799"/>
            <a:ext cx="8855655" cy="4746078"/>
          </a:xfrm>
          <a:prstGeom prst="rect">
            <a:avLst/>
          </a:prstGeom>
        </p:spPr>
      </p:pic>
    </p:spTree>
    <p:extLst>
      <p:ext uri="{BB962C8B-B14F-4D97-AF65-F5344CB8AC3E}">
        <p14:creationId xmlns:p14="http://schemas.microsoft.com/office/powerpoint/2010/main" val="1994770676"/>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Theme 1: Implementation Stage</a:t>
            </a:r>
          </a:p>
        </p:txBody>
      </p:sp>
      <p:pic>
        <p:nvPicPr>
          <p:cNvPr id="3" name="Picture 2" descr="Thesis Findings_Implementation Stage.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083733" y="1689100"/>
            <a:ext cx="6925734" cy="4457700"/>
          </a:xfrm>
          <a:prstGeom prst="rect">
            <a:avLst/>
          </a:prstGeom>
        </p:spPr>
      </p:pic>
    </p:spTree>
    <p:extLst>
      <p:ext uri="{BB962C8B-B14F-4D97-AF65-F5344CB8AC3E}">
        <p14:creationId xmlns:p14="http://schemas.microsoft.com/office/powerpoint/2010/main" val="2336497738"/>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Theme 1: Implementation Stage</a:t>
            </a:r>
          </a:p>
        </p:txBody>
      </p:sp>
      <p:pic>
        <p:nvPicPr>
          <p:cNvPr id="3" name="Picture 2"/>
          <p:cNvPicPr>
            <a:picLocks noChangeAspect="1"/>
          </p:cNvPicPr>
          <p:nvPr/>
        </p:nvPicPr>
        <p:blipFill>
          <a:blip r:embed="rId2"/>
          <a:stretch>
            <a:fillRect/>
          </a:stretch>
        </p:blipFill>
        <p:spPr>
          <a:xfrm>
            <a:off x="999067" y="1879599"/>
            <a:ext cx="7255933" cy="4487333"/>
          </a:xfrm>
          <a:prstGeom prst="rect">
            <a:avLst/>
          </a:prstGeom>
        </p:spPr>
      </p:pic>
    </p:spTree>
    <p:extLst>
      <p:ext uri="{BB962C8B-B14F-4D97-AF65-F5344CB8AC3E}">
        <p14:creationId xmlns:p14="http://schemas.microsoft.com/office/powerpoint/2010/main" val="3470948970"/>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Themes</a:t>
            </a:r>
          </a:p>
        </p:txBody>
      </p:sp>
      <p:sp>
        <p:nvSpPr>
          <p:cNvPr id="3" name="Content Placeholder 2"/>
          <p:cNvSpPr>
            <a:spLocks noGrp="1"/>
          </p:cNvSpPr>
          <p:nvPr>
            <p:ph sz="quarter" idx="2"/>
          </p:nvPr>
        </p:nvSpPr>
        <p:spPr/>
        <p:txBody>
          <a:bodyPr>
            <a:normAutofit/>
          </a:bodyPr>
          <a:lstStyle/>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 1.1: </a:t>
            </a:r>
          </a:p>
          <a:p>
            <a:pPr marL="0" indent="0" defTabSz="646755" eaLnBrk="0" fontAlgn="base" hangingPunct="0">
              <a:spcBef>
                <a:spcPct val="0"/>
              </a:spcBef>
              <a:spcAft>
                <a:spcPct val="0"/>
              </a:spcAft>
              <a:buNone/>
              <a:tabLst>
                <a:tab pos="3725579" algn="r"/>
              </a:tabLst>
            </a:pPr>
            <a:r>
              <a:rPr lang="en-IE" altLang="ja-JP" sz="2000" dirty="0">
                <a:cs typeface="Times New Roman" panose="02020603050405020304" pitchFamily="18" charset="0"/>
              </a:rPr>
              <a:t>Recording Practic</a:t>
            </a:r>
            <a:r>
              <a:rPr lang="en-IE" altLang="ja-JP" sz="2000" dirty="0">
                <a:ea typeface="Times New Roman" panose="02020603050405020304" pitchFamily="18" charset="0"/>
                <a:cs typeface="Times New Roman" panose="02020603050405020304" pitchFamily="18" charset="0"/>
              </a:rPr>
              <a:t>e</a:t>
            </a:r>
          </a:p>
          <a:p>
            <a:pPr marL="0" indent="0" defTabSz="646755" eaLnBrk="0" fontAlgn="base" hangingPunct="0">
              <a:spcBef>
                <a:spcPct val="0"/>
              </a:spcBef>
              <a:spcAft>
                <a:spcPct val="0"/>
              </a:spcAft>
              <a:buNone/>
              <a:tabLst>
                <a:tab pos="3725579" algn="r"/>
              </a:tabLst>
            </a:pPr>
            <a:endParaRPr lang="en-US" altLang="ja-JP" sz="20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US" altLang="ja-JP" sz="2000" b="1" dirty="0">
                <a:ea typeface="Times New Roman" panose="02020603050405020304" pitchFamily="18" charset="0"/>
                <a:cs typeface="Times New Roman" panose="02020603050405020304" pitchFamily="18" charset="0"/>
              </a:rPr>
              <a:t> 1.2:</a:t>
            </a:r>
            <a:r>
              <a:rPr lang="en-US"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US" altLang="ja-JP" sz="2000" dirty="0">
                <a:ea typeface="Times New Roman" panose="02020603050405020304" pitchFamily="18" charset="0"/>
                <a:cs typeface="Times New Roman" panose="02020603050405020304" pitchFamily="18" charset="0"/>
              </a:rPr>
              <a:t>Suitable clients</a:t>
            </a:r>
          </a:p>
          <a:p>
            <a:pPr marL="0" indent="0" defTabSz="646755" eaLnBrk="0" fontAlgn="base" hangingPunct="0">
              <a:spcBef>
                <a:spcPct val="0"/>
              </a:spcBef>
              <a:spcAft>
                <a:spcPct val="0"/>
              </a:spcAft>
              <a:buNone/>
              <a:tabLst>
                <a:tab pos="3725579" algn="r"/>
              </a:tabLst>
            </a:pPr>
            <a:endParaRPr lang="en-GB" altLang="ja-JP" sz="2000" dirty="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IE" altLang="ja-JP" sz="2000" b="1" dirty="0">
                <a:ea typeface="Times New Roman" panose="02020603050405020304" pitchFamily="18" charset="0"/>
                <a:cs typeface="Times New Roman" panose="02020603050405020304" pitchFamily="18" charset="0"/>
              </a:rPr>
              <a:t> 1.3:</a:t>
            </a:r>
            <a:r>
              <a:rPr lang="en-IE"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IE" altLang="ja-JP" sz="2000" dirty="0">
                <a:ea typeface="Times New Roman" panose="02020603050405020304" pitchFamily="18" charset="0"/>
                <a:cs typeface="Times New Roman" panose="02020603050405020304" pitchFamily="18" charset="0"/>
              </a:rPr>
              <a:t>Staff attitude</a:t>
            </a:r>
          </a:p>
          <a:p>
            <a:pPr marL="0" indent="0" defTabSz="646755" eaLnBrk="0" fontAlgn="base" hangingPunct="0">
              <a:spcBef>
                <a:spcPct val="0"/>
              </a:spcBef>
              <a:spcAft>
                <a:spcPct val="0"/>
              </a:spcAft>
              <a:buNone/>
              <a:tabLst>
                <a:tab pos="3725579" algn="r"/>
              </a:tabLst>
            </a:pPr>
            <a:endParaRPr lang="en-US" altLang="ja-JP" sz="20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IE" altLang="ja-JP" sz="2000" b="1" dirty="0">
                <a:ea typeface="Times New Roman" panose="02020603050405020304" pitchFamily="18" charset="0"/>
                <a:cs typeface="Times New Roman" panose="02020603050405020304" pitchFamily="18" charset="0"/>
              </a:rPr>
              <a:t> 1.4:</a:t>
            </a:r>
            <a:r>
              <a:rPr lang="en-IE"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IE" altLang="ja-JP" sz="2000" dirty="0">
                <a:ea typeface="Times New Roman" panose="02020603050405020304" pitchFamily="18" charset="0"/>
                <a:cs typeface="Times New Roman" panose="02020603050405020304" pitchFamily="18" charset="0"/>
              </a:rPr>
              <a:t>Time</a:t>
            </a:r>
          </a:p>
          <a:p>
            <a:endParaRPr lang="en-US" dirty="0"/>
          </a:p>
        </p:txBody>
      </p:sp>
      <p:sp>
        <p:nvSpPr>
          <p:cNvPr id="4" name="Content Placeholder 3"/>
          <p:cNvSpPr>
            <a:spLocks noGrp="1"/>
          </p:cNvSpPr>
          <p:nvPr>
            <p:ph sz="quarter" idx="4"/>
          </p:nvPr>
        </p:nvSpPr>
        <p:spPr/>
        <p:txBody>
          <a:bodyPr>
            <a:normAutofit fontScale="92500" lnSpcReduction="20000"/>
          </a:bodyPr>
          <a:lstStyle/>
          <a:p>
            <a:pPr marL="0" indent="0">
              <a:buNone/>
            </a:pPr>
            <a:r>
              <a:rPr lang="en-US" sz="2000" dirty="0"/>
              <a:t>“I don’t enjoy mandatory trainings. And maybe that’s one of the reasons that people haven’t invested in going forward. It’s probably one of the reasons I haven’t invested in going forward, in that I wasn’t given a choice, and I really feel that is important.” (AC1)</a:t>
            </a:r>
          </a:p>
          <a:p>
            <a:pPr marL="0" indent="0">
              <a:buNone/>
            </a:pPr>
            <a:endParaRPr lang="en-US" sz="2000" dirty="0"/>
          </a:p>
          <a:p>
            <a:pPr marL="0" indent="0">
              <a:buNone/>
            </a:pPr>
            <a:r>
              <a:rPr lang="en-US" sz="2000" dirty="0"/>
              <a:t>“Time, and I suppose time went on then and you’re kind of, it goes further and further behind, and I just didn’t catch up on it.” (SW3)</a:t>
            </a:r>
          </a:p>
        </p:txBody>
      </p:sp>
      <p:sp>
        <p:nvSpPr>
          <p:cNvPr id="5" name="Text Placeholder 4"/>
          <p:cNvSpPr>
            <a:spLocks noGrp="1"/>
          </p:cNvSpPr>
          <p:nvPr>
            <p:ph type="body" sz="quarter" idx="1"/>
          </p:nvPr>
        </p:nvSpPr>
        <p:spPr/>
        <p:txBody>
          <a:bodyPr/>
          <a:lstStyle/>
          <a:p>
            <a:r>
              <a:rPr lang="en-US" dirty="0"/>
              <a:t> Four Themes</a:t>
            </a:r>
          </a:p>
        </p:txBody>
      </p:sp>
      <p:sp>
        <p:nvSpPr>
          <p:cNvPr id="6" name="Text Placeholder 5"/>
          <p:cNvSpPr>
            <a:spLocks noGrp="1"/>
          </p:cNvSpPr>
          <p:nvPr>
            <p:ph type="body" sz="quarter" idx="3"/>
          </p:nvPr>
        </p:nvSpPr>
        <p:spPr/>
        <p:txBody>
          <a:bodyPr/>
          <a:lstStyle/>
          <a:p>
            <a:r>
              <a:rPr lang="en-US" dirty="0"/>
              <a:t>Data extracts</a:t>
            </a:r>
          </a:p>
        </p:txBody>
      </p:sp>
    </p:spTree>
    <p:extLst>
      <p:ext uri="{BB962C8B-B14F-4D97-AF65-F5344CB8AC3E}">
        <p14:creationId xmlns:p14="http://schemas.microsoft.com/office/powerpoint/2010/main" val="2055871578"/>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Theme 2: Leadership</a:t>
            </a:r>
          </a:p>
        </p:txBody>
      </p:sp>
      <p:sp>
        <p:nvSpPr>
          <p:cNvPr id="8" name="Content Placeholder 7"/>
          <p:cNvSpPr>
            <a:spLocks noGrp="1"/>
          </p:cNvSpPr>
          <p:nvPr>
            <p:ph sz="quarter" idx="4"/>
          </p:nvPr>
        </p:nvSpPr>
        <p:spPr/>
        <p:txBody>
          <a:bodyPr>
            <a:normAutofit fontScale="55000" lnSpcReduction="20000"/>
          </a:bodyPr>
          <a:lstStyle/>
          <a:p>
            <a:r>
              <a:rPr lang="en-IE" sz="3200" dirty="0"/>
              <a:t>be proactive around implementation needs, </a:t>
            </a:r>
          </a:p>
          <a:p>
            <a:r>
              <a:rPr lang="en-IE" sz="3200" dirty="0"/>
              <a:t>be a support to staff while they are applying the new practice, </a:t>
            </a:r>
          </a:p>
          <a:p>
            <a:r>
              <a:rPr lang="en-IE" sz="3200" dirty="0"/>
              <a:t>be knowledgeable about and able to guide the implementation process, </a:t>
            </a:r>
          </a:p>
          <a:p>
            <a:r>
              <a:rPr lang="en-IE" sz="3200" dirty="0"/>
              <a:t>be perseverant in addressing emergent barriers and obstacles, as having critical implications for successful EBT implementation, and </a:t>
            </a:r>
          </a:p>
          <a:p>
            <a:r>
              <a:rPr lang="en-IE" sz="3200" dirty="0"/>
              <a:t>to have, and communicate a vision for  practice.</a:t>
            </a:r>
            <a:endParaRPr lang="en-US" sz="3200" dirty="0"/>
          </a:p>
          <a:p>
            <a:endParaRPr lang="en-US" dirty="0"/>
          </a:p>
        </p:txBody>
      </p:sp>
      <p:sp>
        <p:nvSpPr>
          <p:cNvPr id="9" name="Content Placeholder 3"/>
          <p:cNvSpPr>
            <a:spLocks noGrp="1"/>
          </p:cNvSpPr>
          <p:nvPr>
            <p:ph sz="quarter" idx="2"/>
          </p:nvPr>
        </p:nvSpPr>
        <p:spPr>
          <a:xfrm>
            <a:off x="609600" y="2438400"/>
            <a:ext cx="3886200" cy="4183063"/>
          </a:xfrm>
        </p:spPr>
        <p:txBody>
          <a:bodyPr>
            <a:normAutofit/>
          </a:bodyPr>
          <a:lstStyle/>
          <a:p>
            <a:pPr marL="0" indent="0" algn="just">
              <a:buNone/>
            </a:pPr>
            <a:r>
              <a:rPr lang="en-IE" sz="1800" i="1" dirty="0"/>
              <a:t>“No managers. Of the service that we work in, so there’s no managers, there’s no people that make the real kind of decision-making, yeah, they’re not here. OK, so I’d see that as a problem. [M1] was here, but yeah, but even I’m talking even a level above [M1]…</a:t>
            </a:r>
            <a:r>
              <a:rPr lang="en-IE" sz="1800" dirty="0"/>
              <a:t> </a:t>
            </a:r>
            <a:r>
              <a:rPr lang="en-IE" sz="1800" i="1" dirty="0"/>
              <a:t>You know, or people that are, you know, that have probably a real say, that are funding it, …</a:t>
            </a:r>
            <a:r>
              <a:rPr lang="en-IE" sz="1800" dirty="0"/>
              <a:t> </a:t>
            </a:r>
            <a:r>
              <a:rPr lang="en-IE" sz="1800" i="1" dirty="0"/>
              <a:t>That have the main power, I suppose, because they have the resources</a:t>
            </a:r>
            <a:r>
              <a:rPr lang="en-IE" sz="1800" dirty="0"/>
              <a:t>” </a:t>
            </a:r>
            <a:endParaRPr lang="en-US" sz="1800" dirty="0"/>
          </a:p>
        </p:txBody>
      </p:sp>
    </p:spTree>
    <p:extLst>
      <p:ext uri="{BB962C8B-B14F-4D97-AF65-F5344CB8AC3E}">
        <p14:creationId xmlns:p14="http://schemas.microsoft.com/office/powerpoint/2010/main" val="182110929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altLang="ja-JP" b="1" dirty="0">
                <a:cs typeface="Times New Roman" panose="02020603050405020304" pitchFamily="18" charset="0"/>
              </a:rPr>
              <a:t>Sub-Themes</a:t>
            </a:r>
            <a:endParaRPr lang="en-US" dirty="0"/>
          </a:p>
        </p:txBody>
      </p:sp>
      <p:sp>
        <p:nvSpPr>
          <p:cNvPr id="3" name="Content Placeholder 2"/>
          <p:cNvSpPr>
            <a:spLocks noGrp="1"/>
          </p:cNvSpPr>
          <p:nvPr>
            <p:ph sz="quarter" idx="2"/>
          </p:nvPr>
        </p:nvSpPr>
        <p:spPr/>
        <p:txBody>
          <a:bodyPr>
            <a:normAutofit/>
          </a:bodyPr>
          <a:lstStyle/>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IE" altLang="ja-JP" sz="2000" b="1" dirty="0">
                <a:ea typeface="Times New Roman" panose="02020603050405020304" pitchFamily="18" charset="0"/>
                <a:cs typeface="Times New Roman" panose="02020603050405020304" pitchFamily="18" charset="0"/>
              </a:rPr>
              <a:t> 2.1:</a:t>
            </a:r>
            <a:r>
              <a:rPr lang="en-IE"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IE" altLang="ja-JP" sz="2000" dirty="0">
                <a:ea typeface="Times New Roman" panose="02020603050405020304" pitchFamily="18" charset="0"/>
                <a:cs typeface="Times New Roman" panose="02020603050405020304" pitchFamily="18" charset="0"/>
              </a:rPr>
              <a:t>Working on different things</a:t>
            </a:r>
          </a:p>
          <a:p>
            <a:pPr marL="0" indent="0" defTabSz="646755" eaLnBrk="0" fontAlgn="base" hangingPunct="0">
              <a:spcBef>
                <a:spcPct val="0"/>
              </a:spcBef>
              <a:spcAft>
                <a:spcPct val="0"/>
              </a:spcAft>
              <a:buNone/>
              <a:tabLst>
                <a:tab pos="3725579" algn="r"/>
              </a:tabLst>
            </a:pPr>
            <a:endParaRPr lang="en-US" altLang="ja-JP" sz="20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US" altLang="ja-JP" sz="2000" b="1" dirty="0">
                <a:ea typeface="Times New Roman" panose="02020603050405020304" pitchFamily="18" charset="0"/>
                <a:cs typeface="Times New Roman" panose="02020603050405020304" pitchFamily="18" charset="0"/>
              </a:rPr>
              <a:t> 2.2: </a:t>
            </a:r>
          </a:p>
          <a:p>
            <a:pPr marL="0" indent="0" defTabSz="646755" eaLnBrk="0" fontAlgn="base" hangingPunct="0">
              <a:spcBef>
                <a:spcPct val="0"/>
              </a:spcBef>
              <a:spcAft>
                <a:spcPct val="0"/>
              </a:spcAft>
              <a:buNone/>
              <a:tabLst>
                <a:tab pos="3725579" algn="r"/>
              </a:tabLst>
            </a:pPr>
            <a:r>
              <a:rPr lang="en-US" altLang="ja-JP" sz="2000" dirty="0">
                <a:ea typeface="Times New Roman" panose="02020603050405020304" pitchFamily="18" charset="0"/>
                <a:cs typeface="Times New Roman" panose="02020603050405020304" pitchFamily="18" charset="0"/>
              </a:rPr>
              <a:t>Case management</a:t>
            </a:r>
          </a:p>
          <a:p>
            <a:pPr marL="0" indent="0" defTabSz="646755" eaLnBrk="0" fontAlgn="base" hangingPunct="0">
              <a:spcBef>
                <a:spcPct val="0"/>
              </a:spcBef>
              <a:spcAft>
                <a:spcPct val="0"/>
              </a:spcAft>
              <a:buNone/>
              <a:tabLst>
                <a:tab pos="3725579" algn="r"/>
              </a:tabLst>
            </a:pPr>
            <a:endParaRPr lang="en-US" altLang="ja-JP" sz="20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US" altLang="ja-JP" sz="2000" b="1" dirty="0">
                <a:ea typeface="Times New Roman" panose="02020603050405020304" pitchFamily="18" charset="0"/>
                <a:cs typeface="Times New Roman" panose="02020603050405020304" pitchFamily="18" charset="0"/>
              </a:rPr>
              <a:t> 2.3</a:t>
            </a:r>
            <a:r>
              <a:rPr lang="en-US"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US" altLang="ja-JP" sz="2000" dirty="0">
                <a:ea typeface="Times New Roman" panose="02020603050405020304" pitchFamily="18" charset="0"/>
                <a:cs typeface="Times New Roman" panose="02020603050405020304" pitchFamily="18" charset="0"/>
              </a:rPr>
              <a:t>The role of supervision</a:t>
            </a:r>
          </a:p>
          <a:p>
            <a:pPr marL="0" indent="0" defTabSz="646755" eaLnBrk="0" fontAlgn="base" hangingPunct="0">
              <a:spcBef>
                <a:spcPct val="0"/>
              </a:spcBef>
              <a:spcAft>
                <a:spcPct val="0"/>
              </a:spcAft>
              <a:buNone/>
              <a:tabLst>
                <a:tab pos="3725579" algn="r"/>
              </a:tabLst>
            </a:pPr>
            <a:endParaRPr lang="en-US" altLang="ja-JP" sz="20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 </a:t>
            </a:r>
            <a:r>
              <a:rPr lang="en-US" altLang="ja-JP" sz="2000" b="1" dirty="0">
                <a:ea typeface="Times New Roman" panose="02020603050405020304" pitchFamily="18" charset="0"/>
                <a:cs typeface="Times New Roman" panose="02020603050405020304" pitchFamily="18" charset="0"/>
              </a:rPr>
              <a:t>2.4:</a:t>
            </a:r>
            <a:r>
              <a:rPr lang="en-US"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US" altLang="ja-JP" sz="2000" dirty="0">
                <a:ea typeface="Times New Roman" panose="02020603050405020304" pitchFamily="18" charset="0"/>
                <a:cs typeface="Times New Roman" panose="02020603050405020304" pitchFamily="18" charset="0"/>
              </a:rPr>
              <a:t>CRA v Psychotherapy</a:t>
            </a:r>
          </a:p>
          <a:p>
            <a:endParaRPr lang="en-US" dirty="0"/>
          </a:p>
        </p:txBody>
      </p:sp>
      <p:sp>
        <p:nvSpPr>
          <p:cNvPr id="4" name="Content Placeholder 3"/>
          <p:cNvSpPr>
            <a:spLocks noGrp="1"/>
          </p:cNvSpPr>
          <p:nvPr>
            <p:ph sz="quarter" idx="4"/>
          </p:nvPr>
        </p:nvSpPr>
        <p:spPr/>
        <p:txBody>
          <a:bodyPr>
            <a:normAutofit lnSpcReduction="10000"/>
          </a:bodyPr>
          <a:lstStyle/>
          <a:p>
            <a:pPr marL="0" indent="0">
              <a:buNone/>
            </a:pPr>
            <a:r>
              <a:rPr lang="en-US" sz="2000" dirty="0"/>
              <a:t>“We help the client to get to where they want to go. Well, that’s our aim.” (AC4)</a:t>
            </a:r>
          </a:p>
          <a:p>
            <a:pPr marL="0" indent="0">
              <a:buNone/>
            </a:pPr>
            <a:r>
              <a:rPr lang="en-US" sz="2000" dirty="0"/>
              <a:t>“Now the thing, you see even the thing there with the case management, I don’t know where that has after been kind of formulated from, you know?” (AC5)</a:t>
            </a:r>
          </a:p>
          <a:p>
            <a:pPr marL="0" indent="0">
              <a:buNone/>
            </a:pPr>
            <a:r>
              <a:rPr lang="en-US" sz="2000" dirty="0"/>
              <a:t>“Do you know the significant difference with case management lads is that you don’t have a choice.” (M1)</a:t>
            </a:r>
          </a:p>
        </p:txBody>
      </p:sp>
      <p:sp>
        <p:nvSpPr>
          <p:cNvPr id="5" name="Text Placeholder 4"/>
          <p:cNvSpPr>
            <a:spLocks noGrp="1"/>
          </p:cNvSpPr>
          <p:nvPr>
            <p:ph type="body" sz="quarter" idx="1"/>
          </p:nvPr>
        </p:nvSpPr>
        <p:spPr/>
        <p:txBody>
          <a:bodyPr/>
          <a:lstStyle/>
          <a:p>
            <a:r>
              <a:rPr lang="en-US" dirty="0"/>
              <a:t> Four Themes</a:t>
            </a:r>
          </a:p>
        </p:txBody>
      </p:sp>
      <p:sp>
        <p:nvSpPr>
          <p:cNvPr id="6" name="Text Placeholder 5"/>
          <p:cNvSpPr>
            <a:spLocks noGrp="1"/>
          </p:cNvSpPr>
          <p:nvPr>
            <p:ph type="body" sz="quarter" idx="3"/>
          </p:nvPr>
        </p:nvSpPr>
        <p:spPr/>
        <p:txBody>
          <a:bodyPr/>
          <a:lstStyle/>
          <a:p>
            <a:r>
              <a:rPr lang="en-US" dirty="0"/>
              <a:t>Data extracts</a:t>
            </a:r>
          </a:p>
        </p:txBody>
      </p:sp>
    </p:spTree>
    <p:extLst>
      <p:ext uri="{BB962C8B-B14F-4D97-AF65-F5344CB8AC3E}">
        <p14:creationId xmlns:p14="http://schemas.microsoft.com/office/powerpoint/2010/main" val="2685664728"/>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49"/>
            <a:ext cx="8153400" cy="954617"/>
          </a:xfrm>
        </p:spPr>
        <p:txBody>
          <a:bodyPr>
            <a:normAutofit fontScale="90000"/>
          </a:bodyPr>
          <a:lstStyle/>
          <a:p>
            <a:pPr>
              <a:lnSpc>
                <a:spcPct val="90000"/>
              </a:lnSpc>
              <a:spcAft>
                <a:spcPts val="424"/>
              </a:spcAft>
            </a:pPr>
            <a:r>
              <a:rPr lang="en-IE" altLang="ja-JP" b="1" dirty="0">
                <a:cs typeface="Times New Roman" panose="02020603050405020304" pitchFamily="18" charset="0"/>
              </a:rPr>
              <a:t>Main Theme 3: </a:t>
            </a:r>
            <a:br>
              <a:rPr lang="en-IE" altLang="ja-JP" b="1" dirty="0">
                <a:cs typeface="Times New Roman" panose="02020603050405020304" pitchFamily="18" charset="0"/>
              </a:rPr>
            </a:br>
            <a:r>
              <a:rPr lang="en-IE" altLang="ja-JP" b="1" dirty="0">
                <a:cs typeface="Times New Roman" panose="02020603050405020304" pitchFamily="18" charset="0"/>
              </a:rPr>
              <a:t>C</a:t>
            </a:r>
            <a:r>
              <a:rPr lang="en-IE" b="1" dirty="0">
                <a:cs typeface="Times New Roman" panose="02020603050405020304" pitchFamily="18" charset="0"/>
              </a:rPr>
              <a:t>haracteristics of A/CRA and CRAFT:</a:t>
            </a:r>
          </a:p>
        </p:txBody>
      </p:sp>
      <p:sp>
        <p:nvSpPr>
          <p:cNvPr id="3" name="Content Placeholder 2"/>
          <p:cNvSpPr>
            <a:spLocks noGrp="1"/>
          </p:cNvSpPr>
          <p:nvPr>
            <p:ph sz="quarter" idx="2"/>
          </p:nvPr>
        </p:nvSpPr>
        <p:spPr/>
        <p:txBody>
          <a:bodyPr>
            <a:normAutofit fontScale="62500" lnSpcReduction="20000"/>
          </a:bodyPr>
          <a:lstStyle/>
          <a:p>
            <a:pPr algn="just"/>
            <a:r>
              <a:rPr lang="en-US" dirty="0"/>
              <a:t>“So it kind of, it blended in with harm reduction, with abstinence, with do you know what I mean, with whatever kind of even, no changes in terms of use, and the different factors in people’s lives and stuff. The other thing was the adolescent piece because again we were designing it because our work involved primarily adolescents and we were working with [social work department] and the child protection teams and you know, probation teams, etc. and such.” (M1)</a:t>
            </a:r>
          </a:p>
          <a:p>
            <a:endParaRPr lang="en-US" dirty="0"/>
          </a:p>
        </p:txBody>
      </p:sp>
      <p:sp>
        <p:nvSpPr>
          <p:cNvPr id="4" name="Content Placeholder 3"/>
          <p:cNvSpPr>
            <a:spLocks noGrp="1"/>
          </p:cNvSpPr>
          <p:nvPr>
            <p:ph sz="quarter" idx="4"/>
          </p:nvPr>
        </p:nvSpPr>
        <p:spPr/>
        <p:txBody>
          <a:bodyPr>
            <a:normAutofit/>
          </a:bodyPr>
          <a:lstStyle/>
          <a:p>
            <a:pPr marL="521202" indent="-457200">
              <a:lnSpc>
                <a:spcPct val="90000"/>
              </a:lnSpc>
            </a:pPr>
            <a:r>
              <a:rPr lang="en-IE" sz="2800" dirty="0">
                <a:cs typeface="Times New Roman" panose="02020603050405020304" pitchFamily="18" charset="0"/>
              </a:rPr>
              <a:t>Compatibility</a:t>
            </a:r>
          </a:p>
          <a:p>
            <a:pPr marL="521202" indent="-457200">
              <a:lnSpc>
                <a:spcPct val="90000"/>
              </a:lnSpc>
            </a:pPr>
            <a:r>
              <a:rPr lang="en-IE" sz="2800" dirty="0">
                <a:cs typeface="Times New Roman" panose="02020603050405020304" pitchFamily="18" charset="0"/>
              </a:rPr>
              <a:t>Complexity</a:t>
            </a:r>
          </a:p>
          <a:p>
            <a:pPr marL="521202" indent="-457200">
              <a:lnSpc>
                <a:spcPct val="90000"/>
              </a:lnSpc>
            </a:pPr>
            <a:r>
              <a:rPr lang="en-IE" sz="2800" dirty="0">
                <a:cs typeface="Times New Roman" panose="02020603050405020304" pitchFamily="18" charset="0"/>
              </a:rPr>
              <a:t>Observability</a:t>
            </a:r>
          </a:p>
          <a:p>
            <a:pPr marL="521202" indent="-457200">
              <a:lnSpc>
                <a:spcPct val="90000"/>
              </a:lnSpc>
            </a:pPr>
            <a:r>
              <a:rPr lang="en-IE" sz="2800" dirty="0">
                <a:cs typeface="Times New Roman" panose="02020603050405020304" pitchFamily="18" charset="0"/>
              </a:rPr>
              <a:t>Relative advantage</a:t>
            </a:r>
          </a:p>
          <a:p>
            <a:pPr marL="521202" indent="-457200">
              <a:lnSpc>
                <a:spcPct val="90000"/>
              </a:lnSpc>
            </a:pPr>
            <a:r>
              <a:rPr lang="en-IE" sz="2800" dirty="0">
                <a:cs typeface="Times New Roman" panose="02020603050405020304" pitchFamily="18" charset="0"/>
              </a:rPr>
              <a:t>Reinvention</a:t>
            </a:r>
          </a:p>
          <a:p>
            <a:pPr marL="521202" indent="-457200">
              <a:lnSpc>
                <a:spcPct val="90000"/>
              </a:lnSpc>
            </a:pPr>
            <a:r>
              <a:rPr lang="en-IE" sz="2800" dirty="0">
                <a:cs typeface="Times New Roman" panose="02020603050405020304" pitchFamily="18" charset="0"/>
              </a:rPr>
              <a:t>Trialability</a:t>
            </a:r>
          </a:p>
          <a:p>
            <a:endParaRPr lang="en-US" dirty="0"/>
          </a:p>
        </p:txBody>
      </p:sp>
    </p:spTree>
    <p:extLst>
      <p:ext uri="{BB962C8B-B14F-4D97-AF65-F5344CB8AC3E}">
        <p14:creationId xmlns:p14="http://schemas.microsoft.com/office/powerpoint/2010/main" val="49575225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altLang="ja-JP" b="1" dirty="0">
                <a:cs typeface="Times New Roman" panose="02020603050405020304" pitchFamily="18" charset="0"/>
              </a:rPr>
              <a:t>Sub-Theme</a:t>
            </a:r>
            <a:r>
              <a:rPr lang="en-US" dirty="0"/>
              <a:t>s</a:t>
            </a:r>
          </a:p>
        </p:txBody>
      </p:sp>
      <p:sp>
        <p:nvSpPr>
          <p:cNvPr id="3" name="Content Placeholder 2"/>
          <p:cNvSpPr>
            <a:spLocks noGrp="1"/>
          </p:cNvSpPr>
          <p:nvPr>
            <p:ph sz="quarter" idx="2"/>
          </p:nvPr>
        </p:nvSpPr>
        <p:spPr/>
        <p:txBody>
          <a:bodyPr>
            <a:normAutofit lnSpcReduction="10000"/>
          </a:bodyPr>
          <a:lstStyle/>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US" altLang="ja-JP" sz="2000" b="1" dirty="0">
                <a:ea typeface="Times New Roman" panose="02020603050405020304" pitchFamily="18" charset="0"/>
                <a:cs typeface="Times New Roman" panose="02020603050405020304" pitchFamily="18" charset="0"/>
              </a:rPr>
              <a:t> 3.1:</a:t>
            </a:r>
            <a:r>
              <a:rPr lang="en-US"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US" altLang="ja-JP" sz="2000" dirty="0">
                <a:ea typeface="Times New Roman" panose="02020603050405020304" pitchFamily="18" charset="0"/>
                <a:cs typeface="Times New Roman" panose="02020603050405020304" pitchFamily="18" charset="0"/>
              </a:rPr>
              <a:t>We’re doing it already</a:t>
            </a:r>
          </a:p>
          <a:p>
            <a:pPr marL="0" indent="0" defTabSz="646755" eaLnBrk="0" fontAlgn="base" hangingPunct="0">
              <a:spcBef>
                <a:spcPct val="0"/>
              </a:spcBef>
              <a:spcAft>
                <a:spcPct val="0"/>
              </a:spcAft>
              <a:buNone/>
              <a:tabLst>
                <a:tab pos="3725579" algn="r"/>
              </a:tabLst>
            </a:pPr>
            <a:endParaRPr lang="en-US" altLang="ja-JP" sz="20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US" altLang="ja-JP" sz="2000" b="1" dirty="0">
                <a:ea typeface="Times New Roman" panose="02020603050405020304" pitchFamily="18" charset="0"/>
                <a:cs typeface="Times New Roman" panose="02020603050405020304" pitchFamily="18" charset="0"/>
              </a:rPr>
              <a:t> 3.2:</a:t>
            </a:r>
            <a:r>
              <a:rPr lang="en-US"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US" altLang="ja-JP" sz="2000" dirty="0">
                <a:ea typeface="Times New Roman" panose="02020603050405020304" pitchFamily="18" charset="0"/>
                <a:cs typeface="Times New Roman" panose="02020603050405020304" pitchFamily="18" charset="0"/>
              </a:rPr>
              <a:t>Overlooking professional</a:t>
            </a:r>
          </a:p>
          <a:p>
            <a:pPr marL="0" indent="0" defTabSz="646755" eaLnBrk="0" fontAlgn="base" hangingPunct="0">
              <a:spcBef>
                <a:spcPct val="0"/>
              </a:spcBef>
              <a:spcAft>
                <a:spcPct val="0"/>
              </a:spcAft>
              <a:buNone/>
              <a:tabLst>
                <a:tab pos="3725579" algn="r"/>
              </a:tabLst>
            </a:pPr>
            <a:r>
              <a:rPr lang="en-US" altLang="ja-JP" sz="2000" dirty="0">
                <a:ea typeface="Times New Roman" panose="02020603050405020304" pitchFamily="18" charset="0"/>
                <a:cs typeface="Times New Roman" panose="02020603050405020304" pitchFamily="18" charset="0"/>
              </a:rPr>
              <a:t>expertise</a:t>
            </a:r>
          </a:p>
          <a:p>
            <a:pPr marL="0" indent="0" defTabSz="646755" eaLnBrk="0" fontAlgn="base" hangingPunct="0">
              <a:spcBef>
                <a:spcPct val="0"/>
              </a:spcBef>
              <a:spcAft>
                <a:spcPct val="0"/>
              </a:spcAft>
              <a:buNone/>
              <a:tabLst>
                <a:tab pos="3725579" algn="r"/>
              </a:tabLst>
            </a:pPr>
            <a:endParaRPr lang="en-US" altLang="ja-JP" sz="20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IE" altLang="ja-JP" sz="2000" b="1" dirty="0">
                <a:ea typeface="Times New Roman" panose="02020603050405020304" pitchFamily="18" charset="0"/>
                <a:cs typeface="Times New Roman" panose="02020603050405020304" pitchFamily="18" charset="0"/>
              </a:rPr>
              <a:t> 3.3:</a:t>
            </a:r>
            <a:r>
              <a:rPr lang="en-IE"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IE" altLang="ja-JP" sz="2000" dirty="0">
                <a:ea typeface="Times New Roman" panose="02020603050405020304" pitchFamily="18" charset="0"/>
                <a:cs typeface="Times New Roman" panose="02020603050405020304" pitchFamily="18" charset="0"/>
              </a:rPr>
              <a:t>Cultural relevance</a:t>
            </a:r>
          </a:p>
          <a:p>
            <a:pPr marL="0" indent="0" defTabSz="646755" eaLnBrk="0" fontAlgn="base" hangingPunct="0">
              <a:spcBef>
                <a:spcPct val="0"/>
              </a:spcBef>
              <a:spcAft>
                <a:spcPct val="0"/>
              </a:spcAft>
              <a:buNone/>
              <a:tabLst>
                <a:tab pos="3725579" algn="r"/>
              </a:tabLst>
            </a:pPr>
            <a:endParaRPr lang="en-US" altLang="ja-JP" sz="20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000" b="1" dirty="0">
                <a:cs typeface="Times New Roman" panose="02020603050405020304" pitchFamily="18" charset="0"/>
              </a:rPr>
              <a:t>Sub-Theme</a:t>
            </a:r>
            <a:r>
              <a:rPr lang="en-US" altLang="ja-JP" sz="2000" b="1" dirty="0">
                <a:ea typeface="Times New Roman" panose="02020603050405020304" pitchFamily="18" charset="0"/>
                <a:cs typeface="Times New Roman" panose="02020603050405020304" pitchFamily="18" charset="0"/>
              </a:rPr>
              <a:t> 3.4:</a:t>
            </a:r>
            <a:r>
              <a:rPr lang="en-US" altLang="ja-JP" sz="20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US" altLang="ja-JP" sz="2000" dirty="0">
                <a:ea typeface="Times New Roman" panose="02020603050405020304" pitchFamily="18" charset="0"/>
                <a:cs typeface="Times New Roman" panose="02020603050405020304" pitchFamily="18" charset="0"/>
              </a:rPr>
              <a:t>Why get accredited?</a:t>
            </a:r>
            <a:endParaRPr lang="en-GB" sz="2000" b="1" dirty="0">
              <a:solidFill>
                <a:srgbClr val="C00000"/>
              </a:solidFill>
              <a:cs typeface="Times New Roman" panose="02020603050405020304" pitchFamily="18" charset="0"/>
            </a:endParaRPr>
          </a:p>
          <a:p>
            <a:endParaRPr lang="en-US" dirty="0"/>
          </a:p>
        </p:txBody>
      </p:sp>
      <p:sp>
        <p:nvSpPr>
          <p:cNvPr id="4" name="Content Placeholder 3"/>
          <p:cNvSpPr>
            <a:spLocks noGrp="1"/>
          </p:cNvSpPr>
          <p:nvPr>
            <p:ph sz="quarter" idx="4"/>
          </p:nvPr>
        </p:nvSpPr>
        <p:spPr/>
        <p:txBody>
          <a:bodyPr>
            <a:normAutofit/>
          </a:bodyPr>
          <a:lstStyle/>
          <a:p>
            <a:pPr marL="0" indent="0">
              <a:buNone/>
            </a:pPr>
            <a:r>
              <a:rPr lang="en-US" sz="2000" dirty="0"/>
              <a:t>“It’s stuff we have been doing for years, but we just didn’t </a:t>
            </a:r>
            <a:r>
              <a:rPr lang="en-US" sz="2000" dirty="0" err="1"/>
              <a:t>formalise</a:t>
            </a:r>
            <a:r>
              <a:rPr lang="en-US" sz="2000" dirty="0"/>
              <a:t> it.” (M2)</a:t>
            </a:r>
          </a:p>
          <a:p>
            <a:pPr marL="0" indent="0">
              <a:buNone/>
            </a:pPr>
            <a:r>
              <a:rPr lang="en-US" sz="2000" dirty="0"/>
              <a:t>“If I’m honest, we were kind of doing it already.” (AC2)</a:t>
            </a:r>
          </a:p>
          <a:p>
            <a:pPr marL="0" indent="0">
              <a:buNone/>
            </a:pPr>
            <a:r>
              <a:rPr lang="en-US" sz="2000" dirty="0"/>
              <a:t>“Sure, well, I have been using it where possible. I have found, I found feedback from clients in relation to some of the language that’s in it, some of it is </a:t>
            </a:r>
            <a:r>
              <a:rPr lang="en-US" sz="2000" dirty="0" err="1"/>
              <a:t>Americanised</a:t>
            </a:r>
            <a:r>
              <a:rPr lang="en-US" sz="2000" dirty="0"/>
              <a:t>.” (AC1)</a:t>
            </a:r>
          </a:p>
          <a:p>
            <a:pPr marL="0" indent="0">
              <a:buNone/>
            </a:pPr>
            <a:endParaRPr lang="en-US" sz="2000" dirty="0"/>
          </a:p>
        </p:txBody>
      </p:sp>
      <p:sp>
        <p:nvSpPr>
          <p:cNvPr id="5" name="Text Placeholder 4"/>
          <p:cNvSpPr>
            <a:spLocks noGrp="1"/>
          </p:cNvSpPr>
          <p:nvPr>
            <p:ph type="body" sz="quarter" idx="1"/>
          </p:nvPr>
        </p:nvSpPr>
        <p:spPr/>
        <p:txBody>
          <a:bodyPr/>
          <a:lstStyle/>
          <a:p>
            <a:r>
              <a:rPr lang="en-US" dirty="0"/>
              <a:t> Four Themes</a:t>
            </a:r>
          </a:p>
        </p:txBody>
      </p:sp>
      <p:sp>
        <p:nvSpPr>
          <p:cNvPr id="6" name="Text Placeholder 5"/>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78998610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9333"/>
            <a:ext cx="8153400" cy="1134533"/>
          </a:xfrm>
        </p:spPr>
        <p:txBody>
          <a:bodyPr>
            <a:normAutofit fontScale="90000"/>
          </a:bodyPr>
          <a:lstStyle/>
          <a:p>
            <a:r>
              <a:rPr lang="en-US" dirty="0"/>
              <a:t>Main Theme 4: </a:t>
            </a:r>
            <a:br>
              <a:rPr lang="en-US" dirty="0"/>
            </a:br>
            <a:r>
              <a:rPr lang="en-US" dirty="0"/>
              <a:t>Pros and Cons of Training</a:t>
            </a:r>
          </a:p>
        </p:txBody>
      </p:sp>
      <p:sp>
        <p:nvSpPr>
          <p:cNvPr id="3" name="Content Placeholder 2"/>
          <p:cNvSpPr>
            <a:spLocks noGrp="1"/>
          </p:cNvSpPr>
          <p:nvPr>
            <p:ph sz="quarter" idx="2"/>
          </p:nvPr>
        </p:nvSpPr>
        <p:spPr/>
        <p:txBody>
          <a:bodyPr>
            <a:normAutofit fontScale="70000" lnSpcReduction="20000"/>
          </a:bodyPr>
          <a:lstStyle/>
          <a:p>
            <a:pPr marL="0" indent="0">
              <a:buNone/>
            </a:pPr>
            <a:r>
              <a:rPr lang="en-US" dirty="0"/>
              <a:t>“I think again, yeah, I think that’s one of the things that stood out for me on the training, like, you know, I didn’t like the training anyway. I thought it was the worst, one of the worst trainings I ever did because I just found it so boring really. There wasn’t, there was very little kind of experiential input in it really. I think it went into groups once or twice, but it was Bob up there and doing his stuff, yeah, so I didn’t like that” (AC5)</a:t>
            </a:r>
          </a:p>
        </p:txBody>
      </p:sp>
      <p:sp>
        <p:nvSpPr>
          <p:cNvPr id="4" name="Content Placeholder 3"/>
          <p:cNvSpPr>
            <a:spLocks noGrp="1"/>
          </p:cNvSpPr>
          <p:nvPr>
            <p:ph sz="quarter" idx="4"/>
          </p:nvPr>
        </p:nvSpPr>
        <p:spPr/>
        <p:txBody>
          <a:bodyPr>
            <a:noAutofit/>
          </a:bodyPr>
          <a:lstStyle/>
          <a:p>
            <a:pPr marL="0" indent="0">
              <a:buNone/>
            </a:pPr>
            <a:r>
              <a:rPr lang="en-US" sz="2000" dirty="0"/>
              <a:t>“I felt that the training was very engaging. You spent, what was it, four days, is it, that, like, you really wanted to go the next day and listen to him again, like, you know. And you would go to this thing and he was presenting it very well and he obviously knows what he’s talking about. So it was very interesting and made, everyone kind of wanted to do it” (SW1)</a:t>
            </a:r>
          </a:p>
        </p:txBody>
      </p:sp>
      <p:sp>
        <p:nvSpPr>
          <p:cNvPr id="5" name="Text Placeholder 4"/>
          <p:cNvSpPr>
            <a:spLocks noGrp="1"/>
          </p:cNvSpPr>
          <p:nvPr>
            <p:ph type="body" sz="quarter" idx="1"/>
          </p:nvPr>
        </p:nvSpPr>
        <p:spPr/>
        <p:txBody>
          <a:bodyPr/>
          <a:lstStyle/>
          <a:p>
            <a:r>
              <a:rPr lang="en-US" dirty="0"/>
              <a:t>Training negative</a:t>
            </a:r>
          </a:p>
        </p:txBody>
      </p:sp>
      <p:sp>
        <p:nvSpPr>
          <p:cNvPr id="6" name="Text Placeholder 5"/>
          <p:cNvSpPr>
            <a:spLocks noGrp="1"/>
          </p:cNvSpPr>
          <p:nvPr>
            <p:ph type="body" sz="quarter" idx="3"/>
          </p:nvPr>
        </p:nvSpPr>
        <p:spPr/>
        <p:txBody>
          <a:bodyPr/>
          <a:lstStyle/>
          <a:p>
            <a:r>
              <a:rPr lang="en-US" dirty="0"/>
              <a:t>Training positive</a:t>
            </a:r>
          </a:p>
        </p:txBody>
      </p:sp>
    </p:spTree>
    <p:extLst>
      <p:ext uri="{BB962C8B-B14F-4D97-AF65-F5344CB8AC3E}">
        <p14:creationId xmlns:p14="http://schemas.microsoft.com/office/powerpoint/2010/main" val="4207937510"/>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Based Practice</a:t>
            </a:r>
          </a:p>
        </p:txBody>
      </p:sp>
      <p:sp>
        <p:nvSpPr>
          <p:cNvPr id="3" name="Content Placeholder 2"/>
          <p:cNvSpPr>
            <a:spLocks noGrp="1"/>
          </p:cNvSpPr>
          <p:nvPr>
            <p:ph sz="quarter" idx="1"/>
          </p:nvPr>
        </p:nvSpPr>
        <p:spPr>
          <a:xfrm>
            <a:off x="612648" y="1600200"/>
            <a:ext cx="8153400" cy="889820"/>
          </a:xfrm>
        </p:spPr>
        <p:txBody>
          <a:bodyPr/>
          <a:lstStyle/>
          <a:p>
            <a:pPr marL="0" indent="0" algn="ctr">
              <a:buNone/>
            </a:pPr>
            <a:r>
              <a:rPr lang="en-US" dirty="0"/>
              <a:t>National Policy and Strategic Direction Documents</a:t>
            </a:r>
          </a:p>
        </p:txBody>
      </p:sp>
      <p:pic>
        <p:nvPicPr>
          <p:cNvPr id="4" name="Picture 3" descr="HI 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5113" y="2611022"/>
            <a:ext cx="2775680" cy="3365572"/>
          </a:xfrm>
          <a:prstGeom prst="rect">
            <a:avLst/>
          </a:prstGeom>
        </p:spPr>
      </p:pic>
      <p:sp>
        <p:nvSpPr>
          <p:cNvPr id="9" name="Rectangle 8"/>
          <p:cNvSpPr/>
          <p:nvPr/>
        </p:nvSpPr>
        <p:spPr>
          <a:xfrm>
            <a:off x="6279696" y="2611022"/>
            <a:ext cx="2486352" cy="3452548"/>
          </a:xfrm>
          <a:prstGeom prst="rect">
            <a:avLst/>
          </a:prstGeom>
          <a:no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National Drugs Rehabilitation Framework Document</a:t>
            </a: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sz="1400" dirty="0">
                <a:solidFill>
                  <a:schemeClr val="tx1"/>
                </a:solidFill>
              </a:rPr>
              <a:t>July 2010</a:t>
            </a:r>
          </a:p>
        </p:txBody>
      </p:sp>
      <p:pic>
        <p:nvPicPr>
          <p:cNvPr id="10" name="Picture 9" descr="hse_logo.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890019" y="4672039"/>
            <a:ext cx="1207677" cy="704400"/>
          </a:xfrm>
          <a:prstGeom prst="rect">
            <a:avLst/>
          </a:prstGeom>
        </p:spPr>
      </p:pic>
      <p:pic>
        <p:nvPicPr>
          <p:cNvPr id="6" name="Picture 5">
            <a:extLst>
              <a:ext uri="{FF2B5EF4-FFF2-40B4-BE49-F238E27FC236}">
                <a16:creationId xmlns:a16="http://schemas.microsoft.com/office/drawing/2014/main" id="{8C0F3CDB-08C3-7246-A4AC-79E7FC57D4BF}"/>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99621" y="2611022"/>
            <a:ext cx="2517917" cy="3452548"/>
          </a:xfrm>
          <a:prstGeom prst="rect">
            <a:avLst/>
          </a:prstGeom>
        </p:spPr>
      </p:pic>
    </p:spTree>
    <p:extLst>
      <p:ext uri="{BB962C8B-B14F-4D97-AF65-F5344CB8AC3E}">
        <p14:creationId xmlns:p14="http://schemas.microsoft.com/office/powerpoint/2010/main" val="2443744597"/>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altLang="ja-JP" b="1" dirty="0">
                <a:cs typeface="Times New Roman" panose="02020603050405020304" pitchFamily="18" charset="0"/>
              </a:rPr>
              <a:t>Sub-Theme</a:t>
            </a:r>
            <a:r>
              <a:rPr lang="en-US" dirty="0"/>
              <a:t>s</a:t>
            </a:r>
          </a:p>
        </p:txBody>
      </p:sp>
      <p:sp>
        <p:nvSpPr>
          <p:cNvPr id="3" name="Content Placeholder 2"/>
          <p:cNvSpPr>
            <a:spLocks noGrp="1"/>
          </p:cNvSpPr>
          <p:nvPr>
            <p:ph sz="quarter" idx="2"/>
          </p:nvPr>
        </p:nvSpPr>
        <p:spPr/>
        <p:txBody>
          <a:bodyPr>
            <a:normAutofit fontScale="77500" lnSpcReduction="20000"/>
          </a:bodyPr>
          <a:lstStyle/>
          <a:p>
            <a:pPr marL="0" indent="0" defTabSz="646755" eaLnBrk="0" fontAlgn="base" hangingPunct="0">
              <a:spcBef>
                <a:spcPct val="0"/>
              </a:spcBef>
              <a:spcAft>
                <a:spcPct val="0"/>
              </a:spcAft>
              <a:buNone/>
              <a:tabLst>
                <a:tab pos="3725579" algn="r"/>
              </a:tabLst>
            </a:pPr>
            <a:r>
              <a:rPr lang="en-IE" altLang="ja-JP" sz="2400" b="1" dirty="0">
                <a:cs typeface="Times New Roman" panose="02020603050405020304" pitchFamily="18" charset="0"/>
              </a:rPr>
              <a:t>Sub-Theme</a:t>
            </a:r>
            <a:r>
              <a:rPr lang="en-US" altLang="ja-JP" sz="2200" b="1" dirty="0">
                <a:ea typeface="Times New Roman" panose="02020603050405020304" pitchFamily="18" charset="0"/>
                <a:cs typeface="Times New Roman" panose="02020603050405020304" pitchFamily="18" charset="0"/>
              </a:rPr>
              <a:t> 4.1:</a:t>
            </a:r>
            <a:r>
              <a:rPr lang="en-US" altLang="ja-JP" sz="22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US" altLang="ja-JP" sz="2200" dirty="0">
                <a:ea typeface="Times New Roman" panose="02020603050405020304" pitchFamily="18" charset="0"/>
                <a:cs typeface="Times New Roman" panose="02020603050405020304" pitchFamily="18" charset="0"/>
              </a:rPr>
              <a:t>Refresher training</a:t>
            </a:r>
          </a:p>
          <a:p>
            <a:pPr marL="0" indent="0" defTabSz="646755" eaLnBrk="0" fontAlgn="base" hangingPunct="0">
              <a:spcBef>
                <a:spcPct val="0"/>
              </a:spcBef>
              <a:spcAft>
                <a:spcPct val="0"/>
              </a:spcAft>
              <a:buNone/>
              <a:tabLst>
                <a:tab pos="3725579" algn="r"/>
              </a:tabLst>
            </a:pPr>
            <a:endParaRPr lang="en-GB" altLang="ja-JP" sz="2200" dirty="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400" b="1" dirty="0">
                <a:cs typeface="Times New Roman" panose="02020603050405020304" pitchFamily="18" charset="0"/>
              </a:rPr>
              <a:t>Sub-Theme</a:t>
            </a:r>
            <a:r>
              <a:rPr lang="en-US" altLang="ja-JP" sz="2200" b="1" dirty="0">
                <a:ea typeface="Times New Roman" panose="02020603050405020304" pitchFamily="18" charset="0"/>
                <a:cs typeface="Times New Roman" panose="02020603050405020304" pitchFamily="18" charset="0"/>
              </a:rPr>
              <a:t> 4.2</a:t>
            </a:r>
            <a:r>
              <a:rPr lang="en-US" altLang="ja-JP" sz="2200" dirty="0">
                <a:ea typeface="Times New Roman" panose="02020603050405020304" pitchFamily="18" charset="0"/>
                <a:cs typeface="Times New Roman" panose="02020603050405020304" pitchFamily="18" charset="0"/>
              </a:rPr>
              <a:t>:</a:t>
            </a:r>
          </a:p>
          <a:p>
            <a:pPr marL="0" indent="0" defTabSz="646755" eaLnBrk="0" fontAlgn="base" hangingPunct="0">
              <a:spcBef>
                <a:spcPct val="0"/>
              </a:spcBef>
              <a:spcAft>
                <a:spcPct val="0"/>
              </a:spcAft>
              <a:buNone/>
              <a:tabLst>
                <a:tab pos="3725579" algn="r"/>
              </a:tabLst>
            </a:pPr>
            <a:r>
              <a:rPr lang="en-US" altLang="ja-JP" sz="2200" dirty="0">
                <a:ea typeface="Times New Roman" panose="02020603050405020304" pitchFamily="18" charset="0"/>
                <a:cs typeface="Times New Roman" panose="02020603050405020304" pitchFamily="18" charset="0"/>
              </a:rPr>
              <a:t>Communication about training</a:t>
            </a:r>
          </a:p>
          <a:p>
            <a:pPr marL="0" indent="0" defTabSz="646755" eaLnBrk="0" fontAlgn="base" hangingPunct="0">
              <a:spcBef>
                <a:spcPct val="0"/>
              </a:spcBef>
              <a:spcAft>
                <a:spcPct val="0"/>
              </a:spcAft>
              <a:buNone/>
              <a:tabLst>
                <a:tab pos="3725579" algn="r"/>
              </a:tabLst>
            </a:pPr>
            <a:endParaRPr lang="en-IE" altLang="ja-JP" sz="2200" dirty="0">
              <a:ea typeface="Times New Roman" panose="02020603050405020304" pitchFamily="18" charset="0"/>
              <a:cs typeface="Times New Roman" panose="02020603050405020304" pitchFamily="18" charset="0"/>
            </a:endParaRPr>
          </a:p>
          <a:p>
            <a:pPr marL="0" indent="0" defTabSz="646755" eaLnBrk="0" fontAlgn="base" hangingPunct="0">
              <a:spcBef>
                <a:spcPct val="0"/>
              </a:spcBef>
              <a:spcAft>
                <a:spcPct val="0"/>
              </a:spcAft>
              <a:buNone/>
              <a:tabLst>
                <a:tab pos="3725579" algn="r"/>
              </a:tabLst>
            </a:pPr>
            <a:r>
              <a:rPr lang="en-IE" altLang="ja-JP" sz="2400" b="1" dirty="0">
                <a:cs typeface="Times New Roman" panose="02020603050405020304" pitchFamily="18" charset="0"/>
              </a:rPr>
              <a:t>Sub-Theme</a:t>
            </a:r>
            <a:r>
              <a:rPr lang="en-IE" altLang="ja-JP" sz="2200" b="1" dirty="0">
                <a:ea typeface="Times New Roman" panose="02020603050405020304" pitchFamily="18" charset="0"/>
                <a:cs typeface="Times New Roman" panose="02020603050405020304" pitchFamily="18" charset="0"/>
              </a:rPr>
              <a:t> 4.3:</a:t>
            </a:r>
            <a:r>
              <a:rPr lang="en-IE" altLang="ja-JP" sz="2200" dirty="0">
                <a:ea typeface="Times New Roman" panose="02020603050405020304" pitchFamily="18" charset="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r>
              <a:rPr lang="en-IE" altLang="ja-JP" sz="2200" dirty="0">
                <a:ea typeface="Times New Roman" panose="02020603050405020304" pitchFamily="18" charset="0"/>
                <a:cs typeface="Times New Roman" panose="02020603050405020304" pitchFamily="18" charset="0"/>
              </a:rPr>
              <a:t>Wasting Money</a:t>
            </a:r>
            <a:r>
              <a:rPr lang="en-GB" altLang="ja-JP" sz="2200" dirty="0">
                <a:cs typeface="Times New Roman" panose="02020603050405020304" pitchFamily="18" charset="0"/>
              </a:rPr>
              <a:t> </a:t>
            </a:r>
          </a:p>
          <a:p>
            <a:pPr marL="0" indent="0" defTabSz="646755" eaLnBrk="0" fontAlgn="base" hangingPunct="0">
              <a:spcBef>
                <a:spcPct val="0"/>
              </a:spcBef>
              <a:spcAft>
                <a:spcPct val="0"/>
              </a:spcAft>
              <a:buNone/>
              <a:tabLst>
                <a:tab pos="3725579" algn="r"/>
              </a:tabLst>
            </a:pPr>
            <a:endParaRPr lang="en-US" dirty="0"/>
          </a:p>
        </p:txBody>
      </p:sp>
      <p:sp>
        <p:nvSpPr>
          <p:cNvPr id="4" name="Content Placeholder 3"/>
          <p:cNvSpPr>
            <a:spLocks noGrp="1"/>
          </p:cNvSpPr>
          <p:nvPr>
            <p:ph sz="quarter" idx="4"/>
          </p:nvPr>
        </p:nvSpPr>
        <p:spPr>
          <a:xfrm>
            <a:off x="4800600" y="2438399"/>
            <a:ext cx="3886200" cy="4419601"/>
          </a:xfrm>
        </p:spPr>
        <p:txBody>
          <a:bodyPr>
            <a:noAutofit/>
          </a:bodyPr>
          <a:lstStyle/>
          <a:p>
            <a:pPr marL="0" indent="0">
              <a:buNone/>
            </a:pPr>
            <a:r>
              <a:rPr lang="en-US" sz="2000" dirty="0"/>
              <a:t>“</a:t>
            </a:r>
            <a:r>
              <a:rPr lang="en-IE" sz="2000" i="1" dirty="0"/>
              <a:t>I think maybe, like I said, a refresher to get enthusiasm going and interest going again”.</a:t>
            </a:r>
          </a:p>
          <a:p>
            <a:pPr marL="0" indent="0">
              <a:buNone/>
            </a:pPr>
            <a:endParaRPr lang="en-IE" sz="1000" i="1" dirty="0"/>
          </a:p>
          <a:p>
            <a:pPr marL="0" indent="0">
              <a:buNone/>
            </a:pPr>
            <a:r>
              <a:rPr lang="en-IE" sz="2000" i="1" dirty="0"/>
              <a:t>“I never got whose idea it actually was, you know, to bring this in?”</a:t>
            </a:r>
          </a:p>
          <a:p>
            <a:pPr marL="0" indent="0">
              <a:buNone/>
            </a:pPr>
            <a:endParaRPr lang="en-IE" sz="1000" i="1" dirty="0"/>
          </a:p>
          <a:p>
            <a:pPr marL="0" indent="0">
              <a:buNone/>
            </a:pPr>
            <a:r>
              <a:rPr lang="en-IE" sz="2000" i="1" dirty="0"/>
              <a:t>““You know, money has been paid and I mean, my senior doesn’t come back and say, “There is three grand sitting there, like, why has it never happened?” So there’s never been any pressure really following me, like, to do it.” </a:t>
            </a:r>
            <a:endParaRPr lang="en-US" sz="2000" dirty="0"/>
          </a:p>
        </p:txBody>
      </p:sp>
      <p:sp>
        <p:nvSpPr>
          <p:cNvPr id="5" name="Text Placeholder 4"/>
          <p:cNvSpPr>
            <a:spLocks noGrp="1"/>
          </p:cNvSpPr>
          <p:nvPr>
            <p:ph type="body" sz="quarter" idx="1"/>
          </p:nvPr>
        </p:nvSpPr>
        <p:spPr/>
        <p:txBody>
          <a:bodyPr/>
          <a:lstStyle/>
          <a:p>
            <a:r>
              <a:rPr lang="en-US" dirty="0"/>
              <a:t> Three Themes</a:t>
            </a:r>
          </a:p>
        </p:txBody>
      </p:sp>
      <p:sp>
        <p:nvSpPr>
          <p:cNvPr id="6" name="Text Placeholder 5"/>
          <p:cNvSpPr>
            <a:spLocks noGrp="1"/>
          </p:cNvSpPr>
          <p:nvPr>
            <p:ph type="body" sz="quarter" idx="3"/>
          </p:nvPr>
        </p:nvSpPr>
        <p:spPr/>
        <p:txBody>
          <a:bodyPr/>
          <a:lstStyle/>
          <a:p>
            <a:r>
              <a:rPr lang="en-US" dirty="0"/>
              <a:t>Data extracts</a:t>
            </a:r>
          </a:p>
        </p:txBody>
      </p:sp>
    </p:spTree>
    <p:extLst>
      <p:ext uri="{BB962C8B-B14F-4D97-AF65-F5344CB8AC3E}">
        <p14:creationId xmlns:p14="http://schemas.microsoft.com/office/powerpoint/2010/main" val="178998610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957221"/>
            <a:ext cx="7954740" cy="4572000"/>
          </a:xfrm>
        </p:spPr>
        <p:txBody>
          <a:bodyPr>
            <a:normAutofit/>
          </a:bodyPr>
          <a:lstStyle/>
          <a:p>
            <a:pPr marL="0" indent="0">
              <a:buNone/>
            </a:pPr>
            <a:endParaRPr lang="en-US" sz="2800" dirty="0"/>
          </a:p>
          <a:p>
            <a:endParaRPr lang="en-US" sz="2800" dirty="0"/>
          </a:p>
        </p:txBody>
      </p:sp>
      <p:sp>
        <p:nvSpPr>
          <p:cNvPr id="5" name="Title 1"/>
          <p:cNvSpPr>
            <a:spLocks noGrp="1"/>
          </p:cNvSpPr>
          <p:nvPr>
            <p:ph type="title"/>
          </p:nvPr>
        </p:nvSpPr>
        <p:spPr/>
        <p:txBody>
          <a:bodyPr/>
          <a:lstStyle/>
          <a:p>
            <a:pPr algn="ctr"/>
            <a:r>
              <a:rPr lang="en-US" dirty="0"/>
              <a:t>Embedded Contradiction</a:t>
            </a:r>
          </a:p>
        </p:txBody>
      </p:sp>
      <p:grpSp>
        <p:nvGrpSpPr>
          <p:cNvPr id="4" name="Group 3">
            <a:extLst>
              <a:ext uri="{FF2B5EF4-FFF2-40B4-BE49-F238E27FC236}">
                <a16:creationId xmlns:a16="http://schemas.microsoft.com/office/drawing/2014/main" id="{531A6486-4AE2-F549-808E-8501CA5D8D2D}"/>
              </a:ext>
            </a:extLst>
          </p:cNvPr>
          <p:cNvGrpSpPr/>
          <p:nvPr/>
        </p:nvGrpSpPr>
        <p:grpSpPr>
          <a:xfrm>
            <a:off x="772998" y="2006599"/>
            <a:ext cx="7409468" cy="4522622"/>
            <a:chOff x="0" y="0"/>
            <a:chExt cx="4968552" cy="2880320"/>
          </a:xfrm>
        </p:grpSpPr>
        <p:sp>
          <p:nvSpPr>
            <p:cNvPr id="6" name="Oval 5">
              <a:extLst>
                <a:ext uri="{FF2B5EF4-FFF2-40B4-BE49-F238E27FC236}">
                  <a16:creationId xmlns:a16="http://schemas.microsoft.com/office/drawing/2014/main" id="{B75B5971-90AB-3847-95C4-D4A5E8777F96}"/>
                </a:ext>
              </a:extLst>
            </p:cNvPr>
            <p:cNvSpPr/>
            <p:nvPr/>
          </p:nvSpPr>
          <p:spPr>
            <a:xfrm>
              <a:off x="0" y="0"/>
              <a:ext cx="4968552" cy="28803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Oval 6">
              <a:extLst>
                <a:ext uri="{FF2B5EF4-FFF2-40B4-BE49-F238E27FC236}">
                  <a16:creationId xmlns:a16="http://schemas.microsoft.com/office/drawing/2014/main" id="{CC2BECC2-0414-424F-9399-73F122E42F7A}"/>
                </a:ext>
              </a:extLst>
            </p:cNvPr>
            <p:cNvSpPr/>
            <p:nvPr/>
          </p:nvSpPr>
          <p:spPr>
            <a:xfrm>
              <a:off x="2930026" y="864096"/>
              <a:ext cx="1872208" cy="115212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cxnSp>
          <p:nvCxnSpPr>
            <p:cNvPr id="8" name="Elbow Connector 7">
              <a:extLst>
                <a:ext uri="{FF2B5EF4-FFF2-40B4-BE49-F238E27FC236}">
                  <a16:creationId xmlns:a16="http://schemas.microsoft.com/office/drawing/2014/main" id="{F79791DE-4207-AD4C-A933-2EE5A47C7412}"/>
                </a:ext>
              </a:extLst>
            </p:cNvPr>
            <p:cNvCxnSpPr/>
            <p:nvPr/>
          </p:nvCxnSpPr>
          <p:spPr>
            <a:xfrm flipV="1">
              <a:off x="2016224" y="1368152"/>
              <a:ext cx="936104" cy="216024"/>
            </a:xfrm>
            <a:prstGeom prst="bentConnector3">
              <a:avLst>
                <a:gd name="adj1" fmla="val 50000"/>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Text Box 23">
              <a:extLst>
                <a:ext uri="{FF2B5EF4-FFF2-40B4-BE49-F238E27FC236}">
                  <a16:creationId xmlns:a16="http://schemas.microsoft.com/office/drawing/2014/main" id="{C57D4B61-2593-7C43-B332-DB32DA25C73F}"/>
                </a:ext>
              </a:extLst>
            </p:cNvPr>
            <p:cNvSpPr txBox="1"/>
            <p:nvPr/>
          </p:nvSpPr>
          <p:spPr>
            <a:xfrm>
              <a:off x="1008218" y="2096170"/>
              <a:ext cx="2952115" cy="695960"/>
            </a:xfrm>
            <a:prstGeom prst="rect">
              <a:avLst/>
            </a:prstGeom>
            <a:noFill/>
          </p:spPr>
          <p:txBody>
            <a:bodyPr wrap="square" rtlCol="0">
              <a:noAutofit/>
            </a:bodyPr>
            <a:lstStyle/>
            <a:p>
              <a:pPr algn="ctr">
                <a:lnSpc>
                  <a:spcPct val="115000"/>
                </a:lnSpc>
                <a:spcAft>
                  <a:spcPts val="0"/>
                </a:spcAft>
              </a:pPr>
              <a:r>
                <a:rPr lang="en-IE"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COMMUNITY OF PRACTICE</a:t>
              </a:r>
              <a:endParaRPr lang="en-IE" sz="1000">
                <a:effectLst/>
                <a:latin typeface="Times" pitchFamily="2" charset="0"/>
                <a:ea typeface="Times New Roman" panose="02020603050405020304" pitchFamily="18" charset="0"/>
                <a:cs typeface="Times New Roman" panose="02020603050405020304" pitchFamily="18" charset="0"/>
              </a:endParaRPr>
            </a:p>
          </p:txBody>
        </p:sp>
        <p:sp>
          <p:nvSpPr>
            <p:cNvPr id="10" name="Oval 9">
              <a:extLst>
                <a:ext uri="{FF2B5EF4-FFF2-40B4-BE49-F238E27FC236}">
                  <a16:creationId xmlns:a16="http://schemas.microsoft.com/office/drawing/2014/main" id="{57E7B2EB-31AC-B849-BE0F-DA19BFABA733}"/>
                </a:ext>
              </a:extLst>
            </p:cNvPr>
            <p:cNvSpPr/>
            <p:nvPr/>
          </p:nvSpPr>
          <p:spPr>
            <a:xfrm>
              <a:off x="176522" y="863562"/>
              <a:ext cx="1872208" cy="13123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0"/>
                </a:spcAft>
              </a:pPr>
              <a:r>
                <a:rPr lang="en-IE" sz="1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System demand for uninterrupted service provision, contemporaneous care plans, updated client records and case management.</a:t>
              </a:r>
              <a:endParaRPr lang="en-IE" sz="1000" dirty="0">
                <a:effectLst/>
                <a:latin typeface="Times" pitchFamily="2" charset="0"/>
                <a:ea typeface="Times New Roman" panose="02020603050405020304" pitchFamily="18" charset="0"/>
                <a:cs typeface="Times New Roman" panose="02020603050405020304" pitchFamily="18" charset="0"/>
              </a:endParaRPr>
            </a:p>
            <a:p>
              <a:pPr algn="ctr">
                <a:lnSpc>
                  <a:spcPct val="115000"/>
                </a:lnSpc>
                <a:spcAft>
                  <a:spcPts val="0"/>
                </a:spcAft>
              </a:pPr>
              <a:r>
                <a:rPr lang="en-IE"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
          <p:nvSpPr>
            <p:cNvPr id="11" name="Text Box 26">
              <a:extLst>
                <a:ext uri="{FF2B5EF4-FFF2-40B4-BE49-F238E27FC236}">
                  <a16:creationId xmlns:a16="http://schemas.microsoft.com/office/drawing/2014/main" id="{AB2F2485-E921-824E-8BB7-110A745B0FE6}"/>
                </a:ext>
              </a:extLst>
            </p:cNvPr>
            <p:cNvSpPr txBox="1"/>
            <p:nvPr/>
          </p:nvSpPr>
          <p:spPr>
            <a:xfrm>
              <a:off x="3001845" y="1185333"/>
              <a:ext cx="1800225" cy="600398"/>
            </a:xfrm>
            <a:prstGeom prst="rect">
              <a:avLst/>
            </a:prstGeom>
            <a:noFill/>
          </p:spPr>
          <p:txBody>
            <a:bodyPr wrap="square" rtlCol="0">
              <a:noAutofit/>
            </a:bodyPr>
            <a:lstStyle/>
            <a:p>
              <a:pPr algn="ctr">
                <a:lnSpc>
                  <a:spcPct val="115000"/>
                </a:lnSpc>
                <a:spcAft>
                  <a:spcPts val="0"/>
                </a:spcAft>
              </a:pPr>
              <a:r>
                <a:rPr lang="en-US" sz="1200">
                  <a:effectLst/>
                  <a:latin typeface="Times" pitchFamily="2" charset="0"/>
                  <a:ea typeface="Times New Roman" panose="02020603050405020304" pitchFamily="18" charset="0"/>
                  <a:cs typeface="Times New Roman" panose="02020603050405020304" pitchFamily="18" charset="0"/>
                </a:rPr>
                <a:t>Policy Demand for EBT Implementation</a:t>
              </a:r>
              <a:endParaRPr lang="en-IE" sz="1000">
                <a:effectLst/>
                <a:latin typeface="Times" pitchFamily="2" charset="0"/>
                <a:ea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35720320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Zone of Proximal Development </a:t>
            </a:r>
            <a:r>
              <a:rPr lang="en-US" sz="2200" dirty="0"/>
              <a:t>(Vygotsky, 1928)</a:t>
            </a:r>
          </a:p>
        </p:txBody>
      </p:sp>
      <p:pic>
        <p:nvPicPr>
          <p:cNvPr id="7" name="Content Placeholder 6" descr="Thesis ZPD 1.png"/>
          <p:cNvPicPr>
            <a:picLocks noGrp="1" noChangeAspect="1"/>
          </p:cNvPicPr>
          <p:nvPr>
            <p:ph sz="quarter" idx="1"/>
          </p:nvPr>
        </p:nvPicPr>
        <p:blipFill>
          <a:blip r:embed="rId2" cstate="email">
            <a:extLst>
              <a:ext uri="{28A0092B-C50C-407E-A947-70E740481C1C}">
                <a14:useLocalDpi xmlns:a14="http://schemas.microsoft.com/office/drawing/2010/main" val="0"/>
              </a:ext>
            </a:extLst>
          </a:blip>
          <a:srcRect t="-10136" b="-10136"/>
          <a:stretch>
            <a:fillRect/>
          </a:stretch>
        </p:blipFill>
        <p:spPr>
          <a:xfrm>
            <a:off x="855133" y="1471033"/>
            <a:ext cx="7154333" cy="4572000"/>
          </a:xfrm>
        </p:spPr>
      </p:pic>
    </p:spTree>
    <p:extLst>
      <p:ext uri="{BB962C8B-B14F-4D97-AF65-F5344CB8AC3E}">
        <p14:creationId xmlns:p14="http://schemas.microsoft.com/office/powerpoint/2010/main" val="21487619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all" dirty="0">
                <a:ln w="0"/>
                <a:solidFill>
                  <a:schemeClr val="accent2"/>
                </a:solidFill>
                <a:effectLst>
                  <a:reflection blurRad="12700" stA="23000" endPos="50000" dist="5000" dir="5400000" sy="-100000" rotWithShape="0"/>
                </a:effectLst>
              </a:rPr>
              <a:t>THANK YOU</a:t>
            </a:r>
          </a:p>
        </p:txBody>
      </p:sp>
      <p:sp>
        <p:nvSpPr>
          <p:cNvPr id="3" name="Content Placeholder 2"/>
          <p:cNvSpPr>
            <a:spLocks noGrp="1"/>
          </p:cNvSpPr>
          <p:nvPr>
            <p:ph sz="quarter" idx="1"/>
          </p:nvPr>
        </p:nvSpPr>
        <p:spPr>
          <a:xfrm>
            <a:off x="1120294" y="3175659"/>
            <a:ext cx="6755354" cy="2131295"/>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indent="0" algn="ctr">
              <a:buNone/>
            </a:pPr>
            <a:r>
              <a:rPr lang="en-US" sz="5400" b="1" cap="all">
                <a:ln w="0"/>
                <a:solidFill>
                  <a:schemeClr val="accent2"/>
                </a:solidFill>
                <a:effectLst>
                  <a:reflection blurRad="12700" stA="23000" endPos="50000" dist="5000" dir="5400000" sy="-100000" rotWithShape="0"/>
                </a:effectLst>
              </a:rPr>
              <a:t>questions</a:t>
            </a:r>
            <a:r>
              <a:rPr lang="en-US" sz="5400" b="1" cap="all" dirty="0">
                <a:ln w="0"/>
                <a:solidFill>
                  <a:schemeClr val="accent2"/>
                </a:solidFill>
                <a:effectLst>
                  <a:reflection blurRad="12700" stA="23000" endPos="50000" dist="5000" dir="5400000" sy="-100000" rotWithShape="0"/>
                </a:effectLst>
              </a:rPr>
              <a:t>?</a:t>
            </a:r>
          </a:p>
        </p:txBody>
      </p:sp>
    </p:spTree>
    <p:extLst>
      <p:ext uri="{BB962C8B-B14F-4D97-AF65-F5344CB8AC3E}">
        <p14:creationId xmlns:p14="http://schemas.microsoft.com/office/powerpoint/2010/main" val="276200522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7500" tmFilter="0, 0; .2, .5; .8, .5; 1, 0"/>
                                        <p:tgtEl>
                                          <p:spTgt spid="3">
                                            <p:txEl>
                                              <p:pRg st="0" end="0"/>
                                            </p:txEl>
                                          </p:spTgt>
                                        </p:tgtEl>
                                      </p:cBhvr>
                                    </p:animEffect>
                                    <p:animScale>
                                      <p:cBhvr>
                                        <p:cTn id="7" dur="37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t>Evidence Based Substance Misuse Treatment</a:t>
            </a:r>
          </a:p>
        </p:txBody>
      </p:sp>
      <p:sp>
        <p:nvSpPr>
          <p:cNvPr id="5" name="Text Placeholder 4"/>
          <p:cNvSpPr>
            <a:spLocks noGrp="1"/>
          </p:cNvSpPr>
          <p:nvPr>
            <p:ph type="body" sz="quarter" idx="1"/>
          </p:nvPr>
        </p:nvSpPr>
        <p:spPr/>
        <p:txBody>
          <a:bodyPr>
            <a:normAutofit fontScale="85000" lnSpcReduction="20000"/>
          </a:bodyPr>
          <a:lstStyle/>
          <a:p>
            <a:r>
              <a:rPr lang="en-US" dirty="0"/>
              <a:t>Adolescent Community Reinforcement </a:t>
            </a:r>
          </a:p>
          <a:p>
            <a:r>
              <a:rPr lang="en-US" dirty="0"/>
              <a:t>Approach (A/CRA)</a:t>
            </a:r>
          </a:p>
        </p:txBody>
      </p:sp>
      <p:sp>
        <p:nvSpPr>
          <p:cNvPr id="7" name="Text Placeholder 6"/>
          <p:cNvSpPr>
            <a:spLocks noGrp="1"/>
          </p:cNvSpPr>
          <p:nvPr>
            <p:ph type="body" sz="quarter" idx="3"/>
          </p:nvPr>
        </p:nvSpPr>
        <p:spPr>
          <a:solidFill>
            <a:schemeClr val="accent2"/>
          </a:solidFill>
        </p:spPr>
        <p:txBody>
          <a:bodyPr>
            <a:normAutofit fontScale="85000" lnSpcReduction="20000"/>
          </a:bodyPr>
          <a:lstStyle/>
          <a:p>
            <a:r>
              <a:rPr lang="en-US" dirty="0"/>
              <a:t>The Community Reinforcement Approach </a:t>
            </a:r>
          </a:p>
          <a:p>
            <a:r>
              <a:rPr lang="en-US" dirty="0"/>
              <a:t>and Family Training (CRAFT)</a:t>
            </a:r>
          </a:p>
        </p:txBody>
      </p:sp>
      <p:pic>
        <p:nvPicPr>
          <p:cNvPr id="9" name="Picture 8" descr="Screen Shot 2015-07-06 at 11.32.31.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09600" y="2506731"/>
            <a:ext cx="3886200" cy="4106532"/>
          </a:xfrm>
          <a:prstGeom prst="rect">
            <a:avLst/>
          </a:prstGeom>
        </p:spPr>
      </p:pic>
      <p:pic>
        <p:nvPicPr>
          <p:cNvPr id="11" name="Picture 10" descr="Screen Shot 2015-07-06 at 11.20.50 copy.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800600" y="2506730"/>
            <a:ext cx="3886200" cy="4106533"/>
          </a:xfrm>
          <a:prstGeom prst="rect">
            <a:avLst/>
          </a:prstGeom>
          <a:ln>
            <a:solidFill>
              <a:schemeClr val="bg1">
                <a:lumMod val="50000"/>
              </a:schemeClr>
            </a:solidFill>
          </a:ln>
        </p:spPr>
      </p:pic>
    </p:spTree>
    <p:extLst>
      <p:ext uri="{BB962C8B-B14F-4D97-AF65-F5344CB8AC3E}">
        <p14:creationId xmlns:p14="http://schemas.microsoft.com/office/powerpoint/2010/main" val="4146374324"/>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D36B4-4FBB-2B45-A837-3F796DD1A5F8}"/>
              </a:ext>
            </a:extLst>
          </p:cNvPr>
          <p:cNvSpPr>
            <a:spLocks noGrp="1"/>
          </p:cNvSpPr>
          <p:nvPr>
            <p:ph type="title"/>
          </p:nvPr>
        </p:nvSpPr>
        <p:spPr/>
        <p:txBody>
          <a:bodyPr>
            <a:normAutofit fontScale="90000"/>
          </a:bodyPr>
          <a:lstStyle/>
          <a:p>
            <a:r>
              <a:rPr lang="en-US" dirty="0"/>
              <a:t>Training in Evidence-Based Addiction Treatment</a:t>
            </a:r>
          </a:p>
        </p:txBody>
      </p:sp>
      <p:sp>
        <p:nvSpPr>
          <p:cNvPr id="3" name="Content Placeholder 2">
            <a:extLst>
              <a:ext uri="{FF2B5EF4-FFF2-40B4-BE49-F238E27FC236}">
                <a16:creationId xmlns:a16="http://schemas.microsoft.com/office/drawing/2014/main" id="{DAF72867-BDA4-C741-B466-12778AA18AA8}"/>
              </a:ext>
            </a:extLst>
          </p:cNvPr>
          <p:cNvSpPr>
            <a:spLocks noGrp="1"/>
          </p:cNvSpPr>
          <p:nvPr>
            <p:ph sz="quarter" idx="1"/>
          </p:nvPr>
        </p:nvSpPr>
        <p:spPr>
          <a:xfrm>
            <a:off x="612648" y="1653987"/>
            <a:ext cx="8153400" cy="5102157"/>
          </a:xfrm>
        </p:spPr>
        <p:txBody>
          <a:bodyPr>
            <a:normAutofit fontScale="70000" lnSpcReduction="20000"/>
          </a:bodyPr>
          <a:lstStyle/>
          <a:p>
            <a:r>
              <a:rPr lang="en-US" sz="2800" dirty="0"/>
              <a:t>40 Practitioners trained</a:t>
            </a:r>
          </a:p>
          <a:p>
            <a:pPr lvl="1"/>
            <a:r>
              <a:rPr lang="en-US" dirty="0"/>
              <a:t>Addiction Counsellors </a:t>
            </a:r>
          </a:p>
          <a:p>
            <a:pPr lvl="1"/>
            <a:r>
              <a:rPr lang="en-US" dirty="0"/>
              <a:t>Social Workers</a:t>
            </a:r>
          </a:p>
          <a:p>
            <a:pPr lvl="1"/>
            <a:r>
              <a:rPr lang="en-US" dirty="0"/>
              <a:t>Young Person’s Probation Officers</a:t>
            </a:r>
          </a:p>
          <a:p>
            <a:pPr lvl="1"/>
            <a:r>
              <a:rPr lang="en-US" dirty="0"/>
              <a:t>Community Drugs Project Workers</a:t>
            </a:r>
          </a:p>
          <a:p>
            <a:pPr lvl="1"/>
            <a:r>
              <a:rPr lang="en-US" dirty="0"/>
              <a:t>Managers</a:t>
            </a:r>
          </a:p>
          <a:p>
            <a:pPr marL="365760" lvl="1" indent="0">
              <a:buNone/>
            </a:pPr>
            <a:endParaRPr lang="en-US" dirty="0"/>
          </a:p>
          <a:p>
            <a:r>
              <a:rPr lang="en-US" dirty="0"/>
              <a:t>20 of those trained reported that they had no funding for accreditation</a:t>
            </a:r>
          </a:p>
          <a:p>
            <a:endParaRPr lang="en-US" dirty="0"/>
          </a:p>
          <a:p>
            <a:r>
              <a:rPr lang="en-US" dirty="0"/>
              <a:t>18 practitioners participated in the research- </a:t>
            </a:r>
          </a:p>
          <a:p>
            <a:pPr lvl="1"/>
            <a:r>
              <a:rPr lang="en-US" dirty="0"/>
              <a:t>2 managers</a:t>
            </a:r>
          </a:p>
          <a:p>
            <a:pPr lvl="1"/>
            <a:r>
              <a:rPr lang="en-US" dirty="0"/>
              <a:t>4 social workers</a:t>
            </a:r>
          </a:p>
          <a:p>
            <a:pPr lvl="1"/>
            <a:r>
              <a:rPr lang="en-US" dirty="0"/>
              <a:t>4 community drugs project workers</a:t>
            </a:r>
          </a:p>
          <a:p>
            <a:pPr lvl="1"/>
            <a:r>
              <a:rPr lang="en-US" dirty="0"/>
              <a:t>7 addiction counsellors</a:t>
            </a:r>
          </a:p>
          <a:p>
            <a:endParaRPr lang="en-US" dirty="0"/>
          </a:p>
          <a:p>
            <a:r>
              <a:rPr lang="en-US" dirty="0"/>
              <a:t>2 declined the invitation to participate</a:t>
            </a:r>
          </a:p>
          <a:p>
            <a:pPr marL="0" indent="0">
              <a:buNone/>
            </a:pPr>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790682286"/>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534400" cy="990600"/>
          </a:xfrm>
        </p:spPr>
        <p:txBody>
          <a:bodyPr>
            <a:noAutofit/>
          </a:bodyPr>
          <a:lstStyle/>
          <a:p>
            <a:r>
              <a:rPr lang="en-US" sz="4000" dirty="0"/>
              <a:t>Cultural Historical Activity Theory (CHAT)</a:t>
            </a:r>
          </a:p>
        </p:txBody>
      </p:sp>
      <p:pic>
        <p:nvPicPr>
          <p:cNvPr id="4" name="Picture 3"/>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02959" y="2107732"/>
            <a:ext cx="7159493" cy="3564193"/>
          </a:xfrm>
          <a:prstGeom prst="rect">
            <a:avLst/>
          </a:prstGeom>
          <a:noFill/>
          <a:ln>
            <a:noFill/>
          </a:ln>
        </p:spPr>
      </p:pic>
    </p:spTree>
    <p:extLst>
      <p:ext uri="{BB962C8B-B14F-4D97-AF65-F5344CB8AC3E}">
        <p14:creationId xmlns:p14="http://schemas.microsoft.com/office/powerpoint/2010/main" val="329512602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Cycle of Expansive Learning </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94034605"/>
              </p:ext>
            </p:extLst>
          </p:nvPr>
        </p:nvGraphicFramePr>
        <p:xfrm>
          <a:off x="343647" y="1600200"/>
          <a:ext cx="8681480" cy="479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177117" y="1778003"/>
            <a:ext cx="1397000" cy="400110"/>
          </a:xfrm>
          <a:prstGeom prst="rect">
            <a:avLst/>
          </a:prstGeom>
          <a:noFill/>
        </p:spPr>
        <p:txBody>
          <a:bodyPr wrap="square" rtlCol="0">
            <a:spAutoFit/>
          </a:bodyPr>
          <a:lstStyle/>
          <a:p>
            <a:pPr lvl="0"/>
            <a:r>
              <a:rPr lang="en-US" sz="1000" dirty="0">
                <a:solidFill>
                  <a:schemeClr val="accent6"/>
                </a:solidFill>
              </a:rPr>
              <a:t> NEED STATE</a:t>
            </a:r>
          </a:p>
          <a:p>
            <a:endParaRPr lang="en-US" sz="1000" dirty="0">
              <a:solidFill>
                <a:schemeClr val="accent6"/>
              </a:solidFill>
            </a:endParaRPr>
          </a:p>
        </p:txBody>
      </p:sp>
      <p:sp>
        <p:nvSpPr>
          <p:cNvPr id="6" name="TextBox 5"/>
          <p:cNvSpPr txBox="1"/>
          <p:nvPr/>
        </p:nvSpPr>
        <p:spPr>
          <a:xfrm>
            <a:off x="6479985" y="3072225"/>
            <a:ext cx="1397000" cy="400110"/>
          </a:xfrm>
          <a:prstGeom prst="rect">
            <a:avLst/>
          </a:prstGeom>
          <a:noFill/>
        </p:spPr>
        <p:txBody>
          <a:bodyPr wrap="square" rtlCol="0">
            <a:spAutoFit/>
          </a:bodyPr>
          <a:lstStyle/>
          <a:p>
            <a:pPr lvl="0"/>
            <a:r>
              <a:rPr lang="en-US" sz="1000" dirty="0">
                <a:solidFill>
                  <a:schemeClr val="accent6"/>
                </a:solidFill>
              </a:rPr>
              <a:t> DOUBLE BIND</a:t>
            </a:r>
          </a:p>
          <a:p>
            <a:endParaRPr lang="en-US" sz="1000" dirty="0">
              <a:solidFill>
                <a:schemeClr val="accent6"/>
              </a:solidFill>
            </a:endParaRPr>
          </a:p>
        </p:txBody>
      </p:sp>
      <p:sp>
        <p:nvSpPr>
          <p:cNvPr id="7" name="TextBox 6"/>
          <p:cNvSpPr txBox="1"/>
          <p:nvPr/>
        </p:nvSpPr>
        <p:spPr>
          <a:xfrm>
            <a:off x="6491225" y="4603389"/>
            <a:ext cx="1397000" cy="400110"/>
          </a:xfrm>
          <a:prstGeom prst="rect">
            <a:avLst/>
          </a:prstGeom>
          <a:noFill/>
        </p:spPr>
        <p:txBody>
          <a:bodyPr wrap="square" rtlCol="0">
            <a:spAutoFit/>
          </a:bodyPr>
          <a:lstStyle/>
          <a:p>
            <a:pPr lvl="0"/>
            <a:r>
              <a:rPr lang="en-US" sz="1000" dirty="0">
                <a:solidFill>
                  <a:schemeClr val="accent6"/>
                </a:solidFill>
              </a:rPr>
              <a:t>BREAKTHROUGH</a:t>
            </a:r>
          </a:p>
          <a:p>
            <a:endParaRPr lang="en-US" sz="1000" dirty="0">
              <a:solidFill>
                <a:schemeClr val="accent6"/>
              </a:solidFill>
            </a:endParaRPr>
          </a:p>
        </p:txBody>
      </p:sp>
      <p:sp>
        <p:nvSpPr>
          <p:cNvPr id="9" name="TextBox 8"/>
          <p:cNvSpPr txBox="1"/>
          <p:nvPr/>
        </p:nvSpPr>
        <p:spPr>
          <a:xfrm>
            <a:off x="5334704" y="5883008"/>
            <a:ext cx="1397000" cy="553998"/>
          </a:xfrm>
          <a:prstGeom prst="rect">
            <a:avLst/>
          </a:prstGeom>
          <a:noFill/>
        </p:spPr>
        <p:txBody>
          <a:bodyPr wrap="square" rtlCol="0">
            <a:spAutoFit/>
          </a:bodyPr>
          <a:lstStyle/>
          <a:p>
            <a:pPr lvl="0"/>
            <a:r>
              <a:rPr lang="en-US" sz="1000" dirty="0">
                <a:solidFill>
                  <a:schemeClr val="accent6"/>
                </a:solidFill>
              </a:rPr>
              <a:t>ADJUSTMENT, ENRICHMENT</a:t>
            </a:r>
          </a:p>
          <a:p>
            <a:endParaRPr lang="en-US" sz="1000" dirty="0">
              <a:solidFill>
                <a:schemeClr val="accent6"/>
              </a:solidFill>
            </a:endParaRPr>
          </a:p>
        </p:txBody>
      </p:sp>
      <p:sp>
        <p:nvSpPr>
          <p:cNvPr id="10" name="TextBox 9"/>
          <p:cNvSpPr txBox="1"/>
          <p:nvPr/>
        </p:nvSpPr>
        <p:spPr>
          <a:xfrm>
            <a:off x="3023403" y="5947306"/>
            <a:ext cx="1397000" cy="400110"/>
          </a:xfrm>
          <a:prstGeom prst="rect">
            <a:avLst/>
          </a:prstGeom>
          <a:noFill/>
        </p:spPr>
        <p:txBody>
          <a:bodyPr wrap="square" rtlCol="0">
            <a:spAutoFit/>
          </a:bodyPr>
          <a:lstStyle/>
          <a:p>
            <a:pPr lvl="0"/>
            <a:r>
              <a:rPr lang="en-US" sz="1000" dirty="0">
                <a:solidFill>
                  <a:schemeClr val="accent6"/>
                </a:solidFill>
              </a:rPr>
              <a:t>RESISTANCE</a:t>
            </a:r>
          </a:p>
          <a:p>
            <a:endParaRPr lang="en-US" sz="1000" dirty="0">
              <a:solidFill>
                <a:schemeClr val="accent6"/>
              </a:solidFill>
            </a:endParaRPr>
          </a:p>
        </p:txBody>
      </p:sp>
      <p:sp>
        <p:nvSpPr>
          <p:cNvPr id="11" name="TextBox 10"/>
          <p:cNvSpPr txBox="1"/>
          <p:nvPr/>
        </p:nvSpPr>
        <p:spPr>
          <a:xfrm>
            <a:off x="1671229" y="4675126"/>
            <a:ext cx="1397000" cy="400110"/>
          </a:xfrm>
          <a:prstGeom prst="rect">
            <a:avLst/>
          </a:prstGeom>
          <a:noFill/>
        </p:spPr>
        <p:txBody>
          <a:bodyPr wrap="square" rtlCol="0">
            <a:spAutoFit/>
          </a:bodyPr>
          <a:lstStyle/>
          <a:p>
            <a:pPr lvl="0"/>
            <a:r>
              <a:rPr lang="en-US" sz="1000" dirty="0">
                <a:solidFill>
                  <a:schemeClr val="accent6"/>
                </a:solidFill>
              </a:rPr>
              <a:t>STABILISATION</a:t>
            </a:r>
          </a:p>
          <a:p>
            <a:endParaRPr lang="en-US" sz="1000" dirty="0">
              <a:solidFill>
                <a:schemeClr val="accent6"/>
              </a:solidFill>
            </a:endParaRPr>
          </a:p>
        </p:txBody>
      </p:sp>
    </p:spTree>
    <p:extLst>
      <p:ext uri="{BB962C8B-B14F-4D97-AF65-F5344CB8AC3E}">
        <p14:creationId xmlns:p14="http://schemas.microsoft.com/office/powerpoint/2010/main" val="91206543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1" nodeType="clickEffect">
                                  <p:stCondLst>
                                    <p:cond delay="0"/>
                                  </p:stCondLst>
                                  <p:childTnLst>
                                    <p:animClr clrSpc="hsl" dir="cw">
                                      <p:cBhvr override="childStyle">
                                        <p:cTn id="6" dur="500" fill="hold"/>
                                        <p:tgtEl>
                                          <p:spTgt spid="4">
                                            <p:graphicEl>
                                              <a:dgm id="{70457993-284A-8341-AF9E-095DEFC1CBAA}"/>
                                            </p:graphicEl>
                                          </p:spTgt>
                                        </p:tgtEl>
                                        <p:attrNameLst>
                                          <p:attrName>style.color</p:attrName>
                                        </p:attrNameLst>
                                      </p:cBhvr>
                                      <p:by>
                                        <p:hsl h="7200000" s="0" l="0"/>
                                      </p:by>
                                    </p:animClr>
                                    <p:animClr clrSpc="hsl" dir="cw">
                                      <p:cBhvr>
                                        <p:cTn id="7" dur="500" fill="hold"/>
                                        <p:tgtEl>
                                          <p:spTgt spid="4">
                                            <p:graphicEl>
                                              <a:dgm id="{70457993-284A-8341-AF9E-095DEFC1CBAA}"/>
                                            </p:graphicEl>
                                          </p:spTgt>
                                        </p:tgtEl>
                                        <p:attrNameLst>
                                          <p:attrName>fillcolor</p:attrName>
                                        </p:attrNameLst>
                                      </p:cBhvr>
                                      <p:by>
                                        <p:hsl h="7200000" s="0" l="0"/>
                                      </p:by>
                                    </p:animClr>
                                    <p:animClr clrSpc="hsl" dir="cw">
                                      <p:cBhvr>
                                        <p:cTn id="8" dur="500" fill="hold"/>
                                        <p:tgtEl>
                                          <p:spTgt spid="4">
                                            <p:graphicEl>
                                              <a:dgm id="{70457993-284A-8341-AF9E-095DEFC1CBAA}"/>
                                            </p:graphicEl>
                                          </p:spTgt>
                                        </p:tgtEl>
                                        <p:attrNameLst>
                                          <p:attrName>stroke.color</p:attrName>
                                        </p:attrNameLst>
                                      </p:cBhvr>
                                      <p:by>
                                        <p:hsl h="7200000" s="0" l="0"/>
                                      </p:by>
                                    </p:animClr>
                                    <p:set>
                                      <p:cBhvr>
                                        <p:cTn id="9" dur="500" fill="hold"/>
                                        <p:tgtEl>
                                          <p:spTgt spid="4">
                                            <p:graphicEl>
                                              <a:dgm id="{70457993-284A-8341-AF9E-095DEFC1CBAA}"/>
                                            </p:graphic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3" presetClass="emph" presetSubtype="0" fill="hold" grpId="1" nodeType="clickEffect">
                                  <p:stCondLst>
                                    <p:cond delay="0"/>
                                  </p:stCondLst>
                                  <p:childTnLst>
                                    <p:animClr clrSpc="hsl" dir="cw">
                                      <p:cBhvr override="childStyle">
                                        <p:cTn id="13" dur="500" fill="hold"/>
                                        <p:tgtEl>
                                          <p:spTgt spid="4">
                                            <p:graphicEl>
                                              <a:dgm id="{8CD60083-A6D7-C645-A5BB-36438C754464}"/>
                                            </p:graphicEl>
                                          </p:spTgt>
                                        </p:tgtEl>
                                        <p:attrNameLst>
                                          <p:attrName>style.color</p:attrName>
                                        </p:attrNameLst>
                                      </p:cBhvr>
                                      <p:by>
                                        <p:hsl h="10842353" s="0" l="0"/>
                                      </p:by>
                                    </p:animClr>
                                    <p:animClr clrSpc="hsl" dir="cw">
                                      <p:cBhvr>
                                        <p:cTn id="14" dur="500" fill="hold"/>
                                        <p:tgtEl>
                                          <p:spTgt spid="4">
                                            <p:graphicEl>
                                              <a:dgm id="{8CD60083-A6D7-C645-A5BB-36438C754464}"/>
                                            </p:graphicEl>
                                          </p:spTgt>
                                        </p:tgtEl>
                                        <p:attrNameLst>
                                          <p:attrName>fillcolor</p:attrName>
                                        </p:attrNameLst>
                                      </p:cBhvr>
                                      <p:by>
                                        <p:hsl h="10842353" s="0" l="0"/>
                                      </p:by>
                                    </p:animClr>
                                    <p:animClr clrSpc="hsl" dir="cw">
                                      <p:cBhvr>
                                        <p:cTn id="15" dur="500" fill="hold"/>
                                        <p:tgtEl>
                                          <p:spTgt spid="4">
                                            <p:graphicEl>
                                              <a:dgm id="{8CD60083-A6D7-C645-A5BB-36438C754464}"/>
                                            </p:graphicEl>
                                          </p:spTgt>
                                        </p:tgtEl>
                                        <p:attrNameLst>
                                          <p:attrName>stroke.color</p:attrName>
                                        </p:attrNameLst>
                                      </p:cBhvr>
                                      <p:by>
                                        <p:hsl h="10842353" s="0" l="0"/>
                                      </p:by>
                                    </p:animClr>
                                    <p:set>
                                      <p:cBhvr>
                                        <p:cTn id="16" dur="500" fill="hold"/>
                                        <p:tgtEl>
                                          <p:spTgt spid="4">
                                            <p:graphicEl>
                                              <a:dgm id="{8CD60083-A6D7-C645-A5BB-36438C754464}"/>
                                            </p:graphic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3" presetClass="emph" presetSubtype="0" fill="hold" grpId="1" nodeType="clickEffect">
                                  <p:stCondLst>
                                    <p:cond delay="0"/>
                                  </p:stCondLst>
                                  <p:childTnLst>
                                    <p:animClr clrSpc="hsl" dir="cw">
                                      <p:cBhvr override="childStyle">
                                        <p:cTn id="20" dur="500" fill="hold"/>
                                        <p:tgtEl>
                                          <p:spTgt spid="4">
                                            <p:graphicEl>
                                              <a:dgm id="{56473504-5D7E-4A43-B6D0-ADE062F618DF}"/>
                                            </p:graphicEl>
                                          </p:spTgt>
                                        </p:tgtEl>
                                        <p:attrNameLst>
                                          <p:attrName>style.color</p:attrName>
                                        </p:attrNameLst>
                                      </p:cBhvr>
                                      <p:by>
                                        <p:hsl h="10842353" s="0" l="0"/>
                                      </p:by>
                                    </p:animClr>
                                    <p:animClr clrSpc="hsl" dir="cw">
                                      <p:cBhvr>
                                        <p:cTn id="21" dur="500" fill="hold"/>
                                        <p:tgtEl>
                                          <p:spTgt spid="4">
                                            <p:graphicEl>
                                              <a:dgm id="{56473504-5D7E-4A43-B6D0-ADE062F618DF}"/>
                                            </p:graphicEl>
                                          </p:spTgt>
                                        </p:tgtEl>
                                        <p:attrNameLst>
                                          <p:attrName>fillcolor</p:attrName>
                                        </p:attrNameLst>
                                      </p:cBhvr>
                                      <p:by>
                                        <p:hsl h="10842353" s="0" l="0"/>
                                      </p:by>
                                    </p:animClr>
                                    <p:animClr clrSpc="hsl" dir="cw">
                                      <p:cBhvr>
                                        <p:cTn id="22" dur="500" fill="hold"/>
                                        <p:tgtEl>
                                          <p:spTgt spid="4">
                                            <p:graphicEl>
                                              <a:dgm id="{56473504-5D7E-4A43-B6D0-ADE062F618DF}"/>
                                            </p:graphicEl>
                                          </p:spTgt>
                                        </p:tgtEl>
                                        <p:attrNameLst>
                                          <p:attrName>stroke.color</p:attrName>
                                        </p:attrNameLst>
                                      </p:cBhvr>
                                      <p:by>
                                        <p:hsl h="10842353" s="0" l="0"/>
                                      </p:by>
                                    </p:animClr>
                                    <p:set>
                                      <p:cBhvr>
                                        <p:cTn id="23" dur="500" fill="hold"/>
                                        <p:tgtEl>
                                          <p:spTgt spid="4">
                                            <p:graphicEl>
                                              <a:dgm id="{56473504-5D7E-4A43-B6D0-ADE062F618DF}"/>
                                            </p:graphic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3" presetClass="emph" presetSubtype="0" fill="hold" grpId="1" nodeType="clickEffect">
                                  <p:stCondLst>
                                    <p:cond delay="0"/>
                                  </p:stCondLst>
                                  <p:childTnLst>
                                    <p:animClr clrSpc="hsl" dir="cw">
                                      <p:cBhvr override="childStyle">
                                        <p:cTn id="27" dur="500" fill="hold"/>
                                        <p:tgtEl>
                                          <p:spTgt spid="4">
                                            <p:graphicEl>
                                              <a:dgm id="{AD199F7B-98C8-294B-9DD7-625B32586C5F}"/>
                                            </p:graphicEl>
                                          </p:spTgt>
                                        </p:tgtEl>
                                        <p:attrNameLst>
                                          <p:attrName>style.color</p:attrName>
                                        </p:attrNameLst>
                                      </p:cBhvr>
                                      <p:by>
                                        <p:hsl h="10842353" s="0" l="0"/>
                                      </p:by>
                                    </p:animClr>
                                    <p:animClr clrSpc="hsl" dir="cw">
                                      <p:cBhvr>
                                        <p:cTn id="28" dur="500" fill="hold"/>
                                        <p:tgtEl>
                                          <p:spTgt spid="4">
                                            <p:graphicEl>
                                              <a:dgm id="{AD199F7B-98C8-294B-9DD7-625B32586C5F}"/>
                                            </p:graphicEl>
                                          </p:spTgt>
                                        </p:tgtEl>
                                        <p:attrNameLst>
                                          <p:attrName>fillcolor</p:attrName>
                                        </p:attrNameLst>
                                      </p:cBhvr>
                                      <p:by>
                                        <p:hsl h="10842353" s="0" l="0"/>
                                      </p:by>
                                    </p:animClr>
                                    <p:animClr clrSpc="hsl" dir="cw">
                                      <p:cBhvr>
                                        <p:cTn id="29" dur="500" fill="hold"/>
                                        <p:tgtEl>
                                          <p:spTgt spid="4">
                                            <p:graphicEl>
                                              <a:dgm id="{AD199F7B-98C8-294B-9DD7-625B32586C5F}"/>
                                            </p:graphicEl>
                                          </p:spTgt>
                                        </p:tgtEl>
                                        <p:attrNameLst>
                                          <p:attrName>stroke.color</p:attrName>
                                        </p:attrNameLst>
                                      </p:cBhvr>
                                      <p:by>
                                        <p:hsl h="10842353" s="0" l="0"/>
                                      </p:by>
                                    </p:animClr>
                                    <p:set>
                                      <p:cBhvr>
                                        <p:cTn id="30" dur="500" fill="hold"/>
                                        <p:tgtEl>
                                          <p:spTgt spid="4">
                                            <p:graphicEl>
                                              <a:dgm id="{AD199F7B-98C8-294B-9DD7-625B32586C5F}"/>
                                            </p:graphic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3" presetClass="emph" presetSubtype="0" fill="hold" grpId="1" nodeType="clickEffect">
                                  <p:stCondLst>
                                    <p:cond delay="0"/>
                                  </p:stCondLst>
                                  <p:childTnLst>
                                    <p:animClr clrSpc="hsl" dir="cw">
                                      <p:cBhvr override="childStyle">
                                        <p:cTn id="34" dur="500" fill="hold"/>
                                        <p:tgtEl>
                                          <p:spTgt spid="4">
                                            <p:graphicEl>
                                              <a:dgm id="{92C51E55-FE5F-CC4A-9C4A-6CA56DEF408F}"/>
                                            </p:graphicEl>
                                          </p:spTgt>
                                        </p:tgtEl>
                                        <p:attrNameLst>
                                          <p:attrName>style.color</p:attrName>
                                        </p:attrNameLst>
                                      </p:cBhvr>
                                      <p:by>
                                        <p:hsl h="10842353" s="0" l="0"/>
                                      </p:by>
                                    </p:animClr>
                                    <p:animClr clrSpc="hsl" dir="cw">
                                      <p:cBhvr>
                                        <p:cTn id="35" dur="500" fill="hold"/>
                                        <p:tgtEl>
                                          <p:spTgt spid="4">
                                            <p:graphicEl>
                                              <a:dgm id="{92C51E55-FE5F-CC4A-9C4A-6CA56DEF408F}"/>
                                            </p:graphicEl>
                                          </p:spTgt>
                                        </p:tgtEl>
                                        <p:attrNameLst>
                                          <p:attrName>fillcolor</p:attrName>
                                        </p:attrNameLst>
                                      </p:cBhvr>
                                      <p:by>
                                        <p:hsl h="10842353" s="0" l="0"/>
                                      </p:by>
                                    </p:animClr>
                                    <p:animClr clrSpc="hsl" dir="cw">
                                      <p:cBhvr>
                                        <p:cTn id="36" dur="500" fill="hold"/>
                                        <p:tgtEl>
                                          <p:spTgt spid="4">
                                            <p:graphicEl>
                                              <a:dgm id="{92C51E55-FE5F-CC4A-9C4A-6CA56DEF408F}"/>
                                            </p:graphicEl>
                                          </p:spTgt>
                                        </p:tgtEl>
                                        <p:attrNameLst>
                                          <p:attrName>stroke.color</p:attrName>
                                        </p:attrNameLst>
                                      </p:cBhvr>
                                      <p:by>
                                        <p:hsl h="10842353" s="0" l="0"/>
                                      </p:by>
                                    </p:animClr>
                                    <p:set>
                                      <p:cBhvr>
                                        <p:cTn id="37" dur="500" fill="hold"/>
                                        <p:tgtEl>
                                          <p:spTgt spid="4">
                                            <p:graphicEl>
                                              <a:dgm id="{92C51E55-FE5F-CC4A-9C4A-6CA56DEF408F}"/>
                                            </p:graphicEl>
                                          </p:spTgt>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3" presetClass="emph" presetSubtype="0" fill="hold" grpId="1" nodeType="clickEffect">
                                  <p:stCondLst>
                                    <p:cond delay="0"/>
                                  </p:stCondLst>
                                  <p:childTnLst>
                                    <p:animClr clrSpc="hsl" dir="cw">
                                      <p:cBhvr override="childStyle">
                                        <p:cTn id="41" dur="500" fill="hold"/>
                                        <p:tgtEl>
                                          <p:spTgt spid="4">
                                            <p:graphicEl>
                                              <a:dgm id="{453E297F-9135-1647-96E4-E213977C9A05}"/>
                                            </p:graphicEl>
                                          </p:spTgt>
                                        </p:tgtEl>
                                        <p:attrNameLst>
                                          <p:attrName>style.color</p:attrName>
                                        </p:attrNameLst>
                                      </p:cBhvr>
                                      <p:by>
                                        <p:hsl h="10842353" s="0" l="0"/>
                                      </p:by>
                                    </p:animClr>
                                    <p:animClr clrSpc="hsl" dir="cw">
                                      <p:cBhvr>
                                        <p:cTn id="42" dur="500" fill="hold"/>
                                        <p:tgtEl>
                                          <p:spTgt spid="4">
                                            <p:graphicEl>
                                              <a:dgm id="{453E297F-9135-1647-96E4-E213977C9A05}"/>
                                            </p:graphicEl>
                                          </p:spTgt>
                                        </p:tgtEl>
                                        <p:attrNameLst>
                                          <p:attrName>fillcolor</p:attrName>
                                        </p:attrNameLst>
                                      </p:cBhvr>
                                      <p:by>
                                        <p:hsl h="10842353" s="0" l="0"/>
                                      </p:by>
                                    </p:animClr>
                                    <p:animClr clrSpc="hsl" dir="cw">
                                      <p:cBhvr>
                                        <p:cTn id="43" dur="500" fill="hold"/>
                                        <p:tgtEl>
                                          <p:spTgt spid="4">
                                            <p:graphicEl>
                                              <a:dgm id="{453E297F-9135-1647-96E4-E213977C9A05}"/>
                                            </p:graphicEl>
                                          </p:spTgt>
                                        </p:tgtEl>
                                        <p:attrNameLst>
                                          <p:attrName>stroke.color</p:attrName>
                                        </p:attrNameLst>
                                      </p:cBhvr>
                                      <p:by>
                                        <p:hsl h="10842353" s="0" l="0"/>
                                      </p:by>
                                    </p:animClr>
                                    <p:set>
                                      <p:cBhvr>
                                        <p:cTn id="44" dur="500" fill="hold"/>
                                        <p:tgtEl>
                                          <p:spTgt spid="4">
                                            <p:graphicEl>
                                              <a:dgm id="{453E297F-9135-1647-96E4-E213977C9A05}"/>
                                            </p:graphic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3" presetClass="emph" presetSubtype="0" fill="hold" grpId="1" nodeType="clickEffect">
                                  <p:stCondLst>
                                    <p:cond delay="0"/>
                                  </p:stCondLst>
                                  <p:childTnLst>
                                    <p:animClr clrSpc="hsl" dir="cw">
                                      <p:cBhvr override="childStyle">
                                        <p:cTn id="48" dur="500" fill="hold"/>
                                        <p:tgtEl>
                                          <p:spTgt spid="4">
                                            <p:graphicEl>
                                              <a:dgm id="{FC07B27A-4367-8A4F-9607-0D0093B24EEB}"/>
                                            </p:graphicEl>
                                          </p:spTgt>
                                        </p:tgtEl>
                                        <p:attrNameLst>
                                          <p:attrName>style.color</p:attrName>
                                        </p:attrNameLst>
                                      </p:cBhvr>
                                      <p:by>
                                        <p:hsl h="10842353" s="0" l="0"/>
                                      </p:by>
                                    </p:animClr>
                                    <p:animClr clrSpc="hsl" dir="cw">
                                      <p:cBhvr>
                                        <p:cTn id="49" dur="500" fill="hold"/>
                                        <p:tgtEl>
                                          <p:spTgt spid="4">
                                            <p:graphicEl>
                                              <a:dgm id="{FC07B27A-4367-8A4F-9607-0D0093B24EEB}"/>
                                            </p:graphicEl>
                                          </p:spTgt>
                                        </p:tgtEl>
                                        <p:attrNameLst>
                                          <p:attrName>fillcolor</p:attrName>
                                        </p:attrNameLst>
                                      </p:cBhvr>
                                      <p:by>
                                        <p:hsl h="10842353" s="0" l="0"/>
                                      </p:by>
                                    </p:animClr>
                                    <p:animClr clrSpc="hsl" dir="cw">
                                      <p:cBhvr>
                                        <p:cTn id="50" dur="500" fill="hold"/>
                                        <p:tgtEl>
                                          <p:spTgt spid="4">
                                            <p:graphicEl>
                                              <a:dgm id="{FC07B27A-4367-8A4F-9607-0D0093B24EEB}"/>
                                            </p:graphicEl>
                                          </p:spTgt>
                                        </p:tgtEl>
                                        <p:attrNameLst>
                                          <p:attrName>stroke.color</p:attrName>
                                        </p:attrNameLst>
                                      </p:cBhvr>
                                      <p:by>
                                        <p:hsl h="10842353" s="0" l="0"/>
                                      </p:by>
                                    </p:animClr>
                                    <p:set>
                                      <p:cBhvr>
                                        <p:cTn id="51" dur="500" fill="hold"/>
                                        <p:tgtEl>
                                          <p:spTgt spid="4">
                                            <p:graphicEl>
                                              <a:dgm id="{FC07B27A-4367-8A4F-9607-0D0093B24EEB}"/>
                                            </p:graphicEl>
                                          </p:spTgt>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23" presetClass="emph" presetSubtype="0" fill="hold" grpId="1" nodeType="clickEffect">
                                  <p:stCondLst>
                                    <p:cond delay="0"/>
                                  </p:stCondLst>
                                  <p:childTnLst>
                                    <p:animClr clrSpc="hsl" dir="cw">
                                      <p:cBhvr override="childStyle">
                                        <p:cTn id="55" dur="500" fill="hold"/>
                                        <p:tgtEl>
                                          <p:spTgt spid="4">
                                            <p:graphicEl>
                                              <a:dgm id="{750E1FF4-9199-F24F-9F32-F47E53110258}"/>
                                            </p:graphicEl>
                                          </p:spTgt>
                                        </p:tgtEl>
                                        <p:attrNameLst>
                                          <p:attrName>style.color</p:attrName>
                                        </p:attrNameLst>
                                      </p:cBhvr>
                                      <p:by>
                                        <p:hsl h="10842353" s="0" l="0"/>
                                      </p:by>
                                    </p:animClr>
                                    <p:animClr clrSpc="hsl" dir="cw">
                                      <p:cBhvr>
                                        <p:cTn id="56" dur="500" fill="hold"/>
                                        <p:tgtEl>
                                          <p:spTgt spid="4">
                                            <p:graphicEl>
                                              <a:dgm id="{750E1FF4-9199-F24F-9F32-F47E53110258}"/>
                                            </p:graphicEl>
                                          </p:spTgt>
                                        </p:tgtEl>
                                        <p:attrNameLst>
                                          <p:attrName>fillcolor</p:attrName>
                                        </p:attrNameLst>
                                      </p:cBhvr>
                                      <p:by>
                                        <p:hsl h="10842353" s="0" l="0"/>
                                      </p:by>
                                    </p:animClr>
                                    <p:animClr clrSpc="hsl" dir="cw">
                                      <p:cBhvr>
                                        <p:cTn id="57" dur="500" fill="hold"/>
                                        <p:tgtEl>
                                          <p:spTgt spid="4">
                                            <p:graphicEl>
                                              <a:dgm id="{750E1FF4-9199-F24F-9F32-F47E53110258}"/>
                                            </p:graphicEl>
                                          </p:spTgt>
                                        </p:tgtEl>
                                        <p:attrNameLst>
                                          <p:attrName>stroke.color</p:attrName>
                                        </p:attrNameLst>
                                      </p:cBhvr>
                                      <p:by>
                                        <p:hsl h="10842353" s="0" l="0"/>
                                      </p:by>
                                    </p:animClr>
                                    <p:set>
                                      <p:cBhvr>
                                        <p:cTn id="58" dur="500" fill="hold"/>
                                        <p:tgtEl>
                                          <p:spTgt spid="4">
                                            <p:graphicEl>
                                              <a:dgm id="{750E1FF4-9199-F24F-9F32-F47E53110258}"/>
                                            </p:graphicEl>
                                          </p:spTgt>
                                        </p:tgtEl>
                                        <p:attrNameLst>
                                          <p:attrName>fill.type</p:attrName>
                                        </p:attrNameLst>
                                      </p:cBhvr>
                                      <p:to>
                                        <p:strVal val="solid"/>
                                      </p:to>
                                    </p:set>
                                  </p:childTnLst>
                                </p:cTn>
                              </p:par>
                            </p:childTnLst>
                          </p:cTn>
                        </p:par>
                      </p:childTnLst>
                    </p:cTn>
                  </p:par>
                  <p:par>
                    <p:cTn id="59" fill="hold">
                      <p:stCondLst>
                        <p:cond delay="indefinite"/>
                      </p:stCondLst>
                      <p:childTnLst>
                        <p:par>
                          <p:cTn id="60" fill="hold">
                            <p:stCondLst>
                              <p:cond delay="0"/>
                            </p:stCondLst>
                            <p:childTnLst>
                              <p:par>
                                <p:cTn id="61" presetID="23" presetClass="emph" presetSubtype="0" fill="hold" grpId="1" nodeType="clickEffect">
                                  <p:stCondLst>
                                    <p:cond delay="0"/>
                                  </p:stCondLst>
                                  <p:childTnLst>
                                    <p:animClr clrSpc="hsl" dir="cw">
                                      <p:cBhvr override="childStyle">
                                        <p:cTn id="62" dur="500" fill="hold"/>
                                        <p:tgtEl>
                                          <p:spTgt spid="4">
                                            <p:graphicEl>
                                              <a:dgm id="{42764FDA-D041-854B-994B-55E28F4E45F3}"/>
                                            </p:graphicEl>
                                          </p:spTgt>
                                        </p:tgtEl>
                                        <p:attrNameLst>
                                          <p:attrName>style.color</p:attrName>
                                        </p:attrNameLst>
                                      </p:cBhvr>
                                      <p:by>
                                        <p:hsl h="10842353" s="0" l="0"/>
                                      </p:by>
                                    </p:animClr>
                                    <p:animClr clrSpc="hsl" dir="cw">
                                      <p:cBhvr>
                                        <p:cTn id="63" dur="500" fill="hold"/>
                                        <p:tgtEl>
                                          <p:spTgt spid="4">
                                            <p:graphicEl>
                                              <a:dgm id="{42764FDA-D041-854B-994B-55E28F4E45F3}"/>
                                            </p:graphicEl>
                                          </p:spTgt>
                                        </p:tgtEl>
                                        <p:attrNameLst>
                                          <p:attrName>fillcolor</p:attrName>
                                        </p:attrNameLst>
                                      </p:cBhvr>
                                      <p:by>
                                        <p:hsl h="10842353" s="0" l="0"/>
                                      </p:by>
                                    </p:animClr>
                                    <p:animClr clrSpc="hsl" dir="cw">
                                      <p:cBhvr>
                                        <p:cTn id="64" dur="500" fill="hold"/>
                                        <p:tgtEl>
                                          <p:spTgt spid="4">
                                            <p:graphicEl>
                                              <a:dgm id="{42764FDA-D041-854B-994B-55E28F4E45F3}"/>
                                            </p:graphicEl>
                                          </p:spTgt>
                                        </p:tgtEl>
                                        <p:attrNameLst>
                                          <p:attrName>stroke.color</p:attrName>
                                        </p:attrNameLst>
                                      </p:cBhvr>
                                      <p:by>
                                        <p:hsl h="10842353" s="0" l="0"/>
                                      </p:by>
                                    </p:animClr>
                                    <p:set>
                                      <p:cBhvr>
                                        <p:cTn id="65" dur="500" fill="hold"/>
                                        <p:tgtEl>
                                          <p:spTgt spid="4">
                                            <p:graphicEl>
                                              <a:dgm id="{42764FDA-D041-854B-994B-55E28F4E45F3}"/>
                                            </p:graphicEl>
                                          </p:spTgt>
                                        </p:tgtEl>
                                        <p:attrNameLst>
                                          <p:attrName>fill.type</p:attrName>
                                        </p:attrNameLst>
                                      </p:cBhvr>
                                      <p:to>
                                        <p:strVal val="solid"/>
                                      </p:to>
                                    </p:set>
                                  </p:childTnLst>
                                </p:cTn>
                              </p:par>
                            </p:childTnLst>
                          </p:cTn>
                        </p:par>
                      </p:childTnLst>
                    </p:cTn>
                  </p:par>
                  <p:par>
                    <p:cTn id="66" fill="hold">
                      <p:stCondLst>
                        <p:cond delay="indefinite"/>
                      </p:stCondLst>
                      <p:childTnLst>
                        <p:par>
                          <p:cTn id="67" fill="hold">
                            <p:stCondLst>
                              <p:cond delay="0"/>
                            </p:stCondLst>
                            <p:childTnLst>
                              <p:par>
                                <p:cTn id="68" presetID="23" presetClass="emph" presetSubtype="0" fill="hold" grpId="1" nodeType="clickEffect">
                                  <p:stCondLst>
                                    <p:cond delay="0"/>
                                  </p:stCondLst>
                                  <p:childTnLst>
                                    <p:animClr clrSpc="hsl" dir="cw">
                                      <p:cBhvr override="childStyle">
                                        <p:cTn id="69" dur="500" fill="hold"/>
                                        <p:tgtEl>
                                          <p:spTgt spid="4">
                                            <p:graphicEl>
                                              <a:dgm id="{17388F38-9301-D44E-9BFC-E542ADA288E0}"/>
                                            </p:graphicEl>
                                          </p:spTgt>
                                        </p:tgtEl>
                                        <p:attrNameLst>
                                          <p:attrName>style.color</p:attrName>
                                        </p:attrNameLst>
                                      </p:cBhvr>
                                      <p:by>
                                        <p:hsl h="10842353" s="0" l="0"/>
                                      </p:by>
                                    </p:animClr>
                                    <p:animClr clrSpc="hsl" dir="cw">
                                      <p:cBhvr>
                                        <p:cTn id="70" dur="500" fill="hold"/>
                                        <p:tgtEl>
                                          <p:spTgt spid="4">
                                            <p:graphicEl>
                                              <a:dgm id="{17388F38-9301-D44E-9BFC-E542ADA288E0}"/>
                                            </p:graphicEl>
                                          </p:spTgt>
                                        </p:tgtEl>
                                        <p:attrNameLst>
                                          <p:attrName>fillcolor</p:attrName>
                                        </p:attrNameLst>
                                      </p:cBhvr>
                                      <p:by>
                                        <p:hsl h="10842353" s="0" l="0"/>
                                      </p:by>
                                    </p:animClr>
                                    <p:animClr clrSpc="hsl" dir="cw">
                                      <p:cBhvr>
                                        <p:cTn id="71" dur="500" fill="hold"/>
                                        <p:tgtEl>
                                          <p:spTgt spid="4">
                                            <p:graphicEl>
                                              <a:dgm id="{17388F38-9301-D44E-9BFC-E542ADA288E0}"/>
                                            </p:graphicEl>
                                          </p:spTgt>
                                        </p:tgtEl>
                                        <p:attrNameLst>
                                          <p:attrName>stroke.color</p:attrName>
                                        </p:attrNameLst>
                                      </p:cBhvr>
                                      <p:by>
                                        <p:hsl h="10842353" s="0" l="0"/>
                                      </p:by>
                                    </p:animClr>
                                    <p:set>
                                      <p:cBhvr>
                                        <p:cTn id="72" dur="500" fill="hold"/>
                                        <p:tgtEl>
                                          <p:spTgt spid="4">
                                            <p:graphicEl>
                                              <a:dgm id="{17388F38-9301-D44E-9BFC-E542ADA288E0}"/>
                                            </p:graphicEl>
                                          </p:spTgt>
                                        </p:tgtEl>
                                        <p:attrNameLst>
                                          <p:attrName>fill.type</p:attrName>
                                        </p:attrNameLst>
                                      </p:cBhvr>
                                      <p:to>
                                        <p:strVal val="solid"/>
                                      </p:to>
                                    </p:set>
                                  </p:childTnLst>
                                </p:cTn>
                              </p:par>
                            </p:childTnLst>
                          </p:cTn>
                        </p:par>
                      </p:childTnLst>
                    </p:cTn>
                  </p:par>
                  <p:par>
                    <p:cTn id="73" fill="hold">
                      <p:stCondLst>
                        <p:cond delay="indefinite"/>
                      </p:stCondLst>
                      <p:childTnLst>
                        <p:par>
                          <p:cTn id="74" fill="hold">
                            <p:stCondLst>
                              <p:cond delay="0"/>
                            </p:stCondLst>
                            <p:childTnLst>
                              <p:par>
                                <p:cTn id="75" presetID="23" presetClass="emph" presetSubtype="0" fill="hold" grpId="1" nodeType="clickEffect">
                                  <p:stCondLst>
                                    <p:cond delay="0"/>
                                  </p:stCondLst>
                                  <p:childTnLst>
                                    <p:animClr clrSpc="hsl" dir="cw">
                                      <p:cBhvr override="childStyle">
                                        <p:cTn id="76" dur="500" fill="hold"/>
                                        <p:tgtEl>
                                          <p:spTgt spid="4">
                                            <p:graphicEl>
                                              <a:dgm id="{5333E4EA-F938-BA42-85C3-AFC4AD2C0374}"/>
                                            </p:graphicEl>
                                          </p:spTgt>
                                        </p:tgtEl>
                                        <p:attrNameLst>
                                          <p:attrName>style.color</p:attrName>
                                        </p:attrNameLst>
                                      </p:cBhvr>
                                      <p:by>
                                        <p:hsl h="10842353" s="0" l="0"/>
                                      </p:by>
                                    </p:animClr>
                                    <p:animClr clrSpc="hsl" dir="cw">
                                      <p:cBhvr>
                                        <p:cTn id="77" dur="500" fill="hold"/>
                                        <p:tgtEl>
                                          <p:spTgt spid="4">
                                            <p:graphicEl>
                                              <a:dgm id="{5333E4EA-F938-BA42-85C3-AFC4AD2C0374}"/>
                                            </p:graphicEl>
                                          </p:spTgt>
                                        </p:tgtEl>
                                        <p:attrNameLst>
                                          <p:attrName>fillcolor</p:attrName>
                                        </p:attrNameLst>
                                      </p:cBhvr>
                                      <p:by>
                                        <p:hsl h="10842353" s="0" l="0"/>
                                      </p:by>
                                    </p:animClr>
                                    <p:animClr clrSpc="hsl" dir="cw">
                                      <p:cBhvr>
                                        <p:cTn id="78" dur="500" fill="hold"/>
                                        <p:tgtEl>
                                          <p:spTgt spid="4">
                                            <p:graphicEl>
                                              <a:dgm id="{5333E4EA-F938-BA42-85C3-AFC4AD2C0374}"/>
                                            </p:graphicEl>
                                          </p:spTgt>
                                        </p:tgtEl>
                                        <p:attrNameLst>
                                          <p:attrName>stroke.color</p:attrName>
                                        </p:attrNameLst>
                                      </p:cBhvr>
                                      <p:by>
                                        <p:hsl h="10842353" s="0" l="0"/>
                                      </p:by>
                                    </p:animClr>
                                    <p:set>
                                      <p:cBhvr>
                                        <p:cTn id="79" dur="500" fill="hold"/>
                                        <p:tgtEl>
                                          <p:spTgt spid="4">
                                            <p:graphicEl>
                                              <a:dgm id="{5333E4EA-F938-BA42-85C3-AFC4AD2C0374}"/>
                                            </p:graphicEl>
                                          </p:spTgt>
                                        </p:tgtEl>
                                        <p:attrNameLst>
                                          <p:attrName>fill.type</p:attrName>
                                        </p:attrNameLst>
                                      </p:cBhvr>
                                      <p:to>
                                        <p:strVal val="solid"/>
                                      </p:to>
                                    </p:set>
                                  </p:childTnLst>
                                </p:cTn>
                              </p:par>
                            </p:childTnLst>
                          </p:cTn>
                        </p:par>
                      </p:childTnLst>
                    </p:cTn>
                  </p:par>
                  <p:par>
                    <p:cTn id="80" fill="hold">
                      <p:stCondLst>
                        <p:cond delay="indefinite"/>
                      </p:stCondLst>
                      <p:childTnLst>
                        <p:par>
                          <p:cTn id="81" fill="hold">
                            <p:stCondLst>
                              <p:cond delay="0"/>
                            </p:stCondLst>
                            <p:childTnLst>
                              <p:par>
                                <p:cTn id="82" presetID="23" presetClass="emph" presetSubtype="0" fill="hold" grpId="1" nodeType="clickEffect">
                                  <p:stCondLst>
                                    <p:cond delay="0"/>
                                  </p:stCondLst>
                                  <p:childTnLst>
                                    <p:animClr clrSpc="hsl" dir="cw">
                                      <p:cBhvr override="childStyle">
                                        <p:cTn id="83" dur="500" fill="hold"/>
                                        <p:tgtEl>
                                          <p:spTgt spid="4">
                                            <p:graphicEl>
                                              <a:dgm id="{CD13270C-7736-EA43-A2AA-FD918124DC88}"/>
                                            </p:graphicEl>
                                          </p:spTgt>
                                        </p:tgtEl>
                                        <p:attrNameLst>
                                          <p:attrName>style.color</p:attrName>
                                        </p:attrNameLst>
                                      </p:cBhvr>
                                      <p:by>
                                        <p:hsl h="10842353" s="0" l="0"/>
                                      </p:by>
                                    </p:animClr>
                                    <p:animClr clrSpc="hsl" dir="cw">
                                      <p:cBhvr>
                                        <p:cTn id="84" dur="500" fill="hold"/>
                                        <p:tgtEl>
                                          <p:spTgt spid="4">
                                            <p:graphicEl>
                                              <a:dgm id="{CD13270C-7736-EA43-A2AA-FD918124DC88}"/>
                                            </p:graphicEl>
                                          </p:spTgt>
                                        </p:tgtEl>
                                        <p:attrNameLst>
                                          <p:attrName>fillcolor</p:attrName>
                                        </p:attrNameLst>
                                      </p:cBhvr>
                                      <p:by>
                                        <p:hsl h="10842353" s="0" l="0"/>
                                      </p:by>
                                    </p:animClr>
                                    <p:animClr clrSpc="hsl" dir="cw">
                                      <p:cBhvr>
                                        <p:cTn id="85" dur="500" fill="hold"/>
                                        <p:tgtEl>
                                          <p:spTgt spid="4">
                                            <p:graphicEl>
                                              <a:dgm id="{CD13270C-7736-EA43-A2AA-FD918124DC88}"/>
                                            </p:graphicEl>
                                          </p:spTgt>
                                        </p:tgtEl>
                                        <p:attrNameLst>
                                          <p:attrName>stroke.color</p:attrName>
                                        </p:attrNameLst>
                                      </p:cBhvr>
                                      <p:by>
                                        <p:hsl h="10842353" s="0" l="0"/>
                                      </p:by>
                                    </p:animClr>
                                    <p:set>
                                      <p:cBhvr>
                                        <p:cTn id="86" dur="500" fill="hold"/>
                                        <p:tgtEl>
                                          <p:spTgt spid="4">
                                            <p:graphicEl>
                                              <a:dgm id="{CD13270C-7736-EA43-A2AA-FD918124DC88}"/>
                                            </p:graphicEl>
                                          </p:spTgt>
                                        </p:tgtEl>
                                        <p:attrNameLst>
                                          <p:attrName>fill.type</p:attrName>
                                        </p:attrNameLst>
                                      </p:cBhvr>
                                      <p:to>
                                        <p:strVal val="solid"/>
                                      </p:to>
                                    </p:set>
                                  </p:childTnLst>
                                </p:cTn>
                              </p:par>
                            </p:childTnLst>
                          </p:cTn>
                        </p:par>
                      </p:childTnLst>
                    </p:cTn>
                  </p:par>
                  <p:par>
                    <p:cTn id="87" fill="hold">
                      <p:stCondLst>
                        <p:cond delay="indefinite"/>
                      </p:stCondLst>
                      <p:childTnLst>
                        <p:par>
                          <p:cTn id="88" fill="hold">
                            <p:stCondLst>
                              <p:cond delay="0"/>
                            </p:stCondLst>
                            <p:childTnLst>
                              <p:par>
                                <p:cTn id="89" presetID="23" presetClass="emph" presetSubtype="0" fill="hold" grpId="1" nodeType="clickEffect">
                                  <p:stCondLst>
                                    <p:cond delay="0"/>
                                  </p:stCondLst>
                                  <p:childTnLst>
                                    <p:animClr clrSpc="hsl" dir="cw">
                                      <p:cBhvr override="childStyle">
                                        <p:cTn id="90" dur="500" fill="hold"/>
                                        <p:tgtEl>
                                          <p:spTgt spid="4">
                                            <p:graphicEl>
                                              <a:dgm id="{8E5A803A-476E-2A4B-B151-6D185D64F076}"/>
                                            </p:graphicEl>
                                          </p:spTgt>
                                        </p:tgtEl>
                                        <p:attrNameLst>
                                          <p:attrName>style.color</p:attrName>
                                        </p:attrNameLst>
                                      </p:cBhvr>
                                      <p:by>
                                        <p:hsl h="10842353" s="0" l="0"/>
                                      </p:by>
                                    </p:animClr>
                                    <p:animClr clrSpc="hsl" dir="cw">
                                      <p:cBhvr>
                                        <p:cTn id="91" dur="500" fill="hold"/>
                                        <p:tgtEl>
                                          <p:spTgt spid="4">
                                            <p:graphicEl>
                                              <a:dgm id="{8E5A803A-476E-2A4B-B151-6D185D64F076}"/>
                                            </p:graphicEl>
                                          </p:spTgt>
                                        </p:tgtEl>
                                        <p:attrNameLst>
                                          <p:attrName>fillcolor</p:attrName>
                                        </p:attrNameLst>
                                      </p:cBhvr>
                                      <p:by>
                                        <p:hsl h="10842353" s="0" l="0"/>
                                      </p:by>
                                    </p:animClr>
                                    <p:animClr clrSpc="hsl" dir="cw">
                                      <p:cBhvr>
                                        <p:cTn id="92" dur="500" fill="hold"/>
                                        <p:tgtEl>
                                          <p:spTgt spid="4">
                                            <p:graphicEl>
                                              <a:dgm id="{8E5A803A-476E-2A4B-B151-6D185D64F076}"/>
                                            </p:graphicEl>
                                          </p:spTgt>
                                        </p:tgtEl>
                                        <p:attrNameLst>
                                          <p:attrName>stroke.color</p:attrName>
                                        </p:attrNameLst>
                                      </p:cBhvr>
                                      <p:by>
                                        <p:hsl h="10842353" s="0" l="0"/>
                                      </p:by>
                                    </p:animClr>
                                    <p:set>
                                      <p:cBhvr>
                                        <p:cTn id="93" dur="500" fill="hold"/>
                                        <p:tgtEl>
                                          <p:spTgt spid="4">
                                            <p:graphicEl>
                                              <a:dgm id="{8E5A803A-476E-2A4B-B151-6D185D64F076}"/>
                                            </p:graphicEl>
                                          </p:spTgt>
                                        </p:tgtEl>
                                        <p:attrNameLst>
                                          <p:attrName>fill.type</p:attrName>
                                        </p:attrNameLst>
                                      </p:cBhvr>
                                      <p:to>
                                        <p:strVal val="solid"/>
                                      </p:to>
                                    </p:set>
                                  </p:childTnLst>
                                </p:cTn>
                              </p:par>
                            </p:childTnLst>
                          </p:cTn>
                        </p:par>
                      </p:childTnLst>
                    </p:cTn>
                  </p:par>
                  <p:par>
                    <p:cTn id="94" fill="hold">
                      <p:stCondLst>
                        <p:cond delay="indefinite"/>
                      </p:stCondLst>
                      <p:childTnLst>
                        <p:par>
                          <p:cTn id="95" fill="hold">
                            <p:stCondLst>
                              <p:cond delay="0"/>
                            </p:stCondLst>
                            <p:childTnLst>
                              <p:par>
                                <p:cTn id="96" presetID="23" presetClass="emph" presetSubtype="0" fill="hold" grpId="1" nodeType="clickEffect">
                                  <p:stCondLst>
                                    <p:cond delay="0"/>
                                  </p:stCondLst>
                                  <p:childTnLst>
                                    <p:animClr clrSpc="hsl" dir="cw">
                                      <p:cBhvr override="childStyle">
                                        <p:cTn id="97" dur="500" fill="hold"/>
                                        <p:tgtEl>
                                          <p:spTgt spid="4">
                                            <p:graphicEl>
                                              <a:dgm id="{87E81939-10CF-894A-A158-162C612C7574}"/>
                                            </p:graphicEl>
                                          </p:spTgt>
                                        </p:tgtEl>
                                        <p:attrNameLst>
                                          <p:attrName>style.color</p:attrName>
                                        </p:attrNameLst>
                                      </p:cBhvr>
                                      <p:by>
                                        <p:hsl h="10842353" s="0" l="0"/>
                                      </p:by>
                                    </p:animClr>
                                    <p:animClr clrSpc="hsl" dir="cw">
                                      <p:cBhvr>
                                        <p:cTn id="98" dur="500" fill="hold"/>
                                        <p:tgtEl>
                                          <p:spTgt spid="4">
                                            <p:graphicEl>
                                              <a:dgm id="{87E81939-10CF-894A-A158-162C612C7574}"/>
                                            </p:graphicEl>
                                          </p:spTgt>
                                        </p:tgtEl>
                                        <p:attrNameLst>
                                          <p:attrName>fillcolor</p:attrName>
                                        </p:attrNameLst>
                                      </p:cBhvr>
                                      <p:by>
                                        <p:hsl h="10842353" s="0" l="0"/>
                                      </p:by>
                                    </p:animClr>
                                    <p:animClr clrSpc="hsl" dir="cw">
                                      <p:cBhvr>
                                        <p:cTn id="99" dur="500" fill="hold"/>
                                        <p:tgtEl>
                                          <p:spTgt spid="4">
                                            <p:graphicEl>
                                              <a:dgm id="{87E81939-10CF-894A-A158-162C612C7574}"/>
                                            </p:graphicEl>
                                          </p:spTgt>
                                        </p:tgtEl>
                                        <p:attrNameLst>
                                          <p:attrName>stroke.color</p:attrName>
                                        </p:attrNameLst>
                                      </p:cBhvr>
                                      <p:by>
                                        <p:hsl h="10842353" s="0" l="0"/>
                                      </p:by>
                                    </p:animClr>
                                    <p:set>
                                      <p:cBhvr>
                                        <p:cTn id="100" dur="500" fill="hold"/>
                                        <p:tgtEl>
                                          <p:spTgt spid="4">
                                            <p:graphicEl>
                                              <a:dgm id="{87E81939-10CF-894A-A158-162C612C7574}"/>
                                            </p:graphicEl>
                                          </p:spTgt>
                                        </p:tgtEl>
                                        <p:attrNameLst>
                                          <p:attrName>fill.type</p:attrName>
                                        </p:attrNameLst>
                                      </p:cBhvr>
                                      <p:to>
                                        <p:strVal val="solid"/>
                                      </p:to>
                                    </p:set>
                                  </p:childTnLst>
                                </p:cTn>
                              </p:par>
                            </p:childTnLst>
                          </p:cTn>
                        </p:par>
                      </p:childTnLst>
                    </p:cTn>
                  </p:par>
                  <p:par>
                    <p:cTn id="101" fill="hold">
                      <p:stCondLst>
                        <p:cond delay="indefinite"/>
                      </p:stCondLst>
                      <p:childTnLst>
                        <p:par>
                          <p:cTn id="102" fill="hold">
                            <p:stCondLst>
                              <p:cond delay="0"/>
                            </p:stCondLst>
                            <p:childTnLst>
                              <p:par>
                                <p:cTn id="103" presetID="23" presetClass="emph" presetSubtype="0" fill="hold" grpId="1" nodeType="clickEffect">
                                  <p:stCondLst>
                                    <p:cond delay="0"/>
                                  </p:stCondLst>
                                  <p:childTnLst>
                                    <p:animClr clrSpc="hsl" dir="cw">
                                      <p:cBhvr override="childStyle">
                                        <p:cTn id="104" dur="500" fill="hold"/>
                                        <p:tgtEl>
                                          <p:spTgt spid="4">
                                            <p:graphicEl>
                                              <a:dgm id="{661B59DC-7D24-8044-ABF5-D6E943CFE3ED}"/>
                                            </p:graphicEl>
                                          </p:spTgt>
                                        </p:tgtEl>
                                        <p:attrNameLst>
                                          <p:attrName>style.color</p:attrName>
                                        </p:attrNameLst>
                                      </p:cBhvr>
                                      <p:by>
                                        <p:hsl h="10842353" s="0" l="0"/>
                                      </p:by>
                                    </p:animClr>
                                    <p:animClr clrSpc="hsl" dir="cw">
                                      <p:cBhvr>
                                        <p:cTn id="105" dur="500" fill="hold"/>
                                        <p:tgtEl>
                                          <p:spTgt spid="4">
                                            <p:graphicEl>
                                              <a:dgm id="{661B59DC-7D24-8044-ABF5-D6E943CFE3ED}"/>
                                            </p:graphicEl>
                                          </p:spTgt>
                                        </p:tgtEl>
                                        <p:attrNameLst>
                                          <p:attrName>fillcolor</p:attrName>
                                        </p:attrNameLst>
                                      </p:cBhvr>
                                      <p:by>
                                        <p:hsl h="10842353" s="0" l="0"/>
                                      </p:by>
                                    </p:animClr>
                                    <p:animClr clrSpc="hsl" dir="cw">
                                      <p:cBhvr>
                                        <p:cTn id="106" dur="500" fill="hold"/>
                                        <p:tgtEl>
                                          <p:spTgt spid="4">
                                            <p:graphicEl>
                                              <a:dgm id="{661B59DC-7D24-8044-ABF5-D6E943CFE3ED}"/>
                                            </p:graphicEl>
                                          </p:spTgt>
                                        </p:tgtEl>
                                        <p:attrNameLst>
                                          <p:attrName>stroke.color</p:attrName>
                                        </p:attrNameLst>
                                      </p:cBhvr>
                                      <p:by>
                                        <p:hsl h="10842353" s="0" l="0"/>
                                      </p:by>
                                    </p:animClr>
                                    <p:set>
                                      <p:cBhvr>
                                        <p:cTn id="107" dur="500" fill="hold"/>
                                        <p:tgtEl>
                                          <p:spTgt spid="4">
                                            <p:graphicEl>
                                              <a:dgm id="{661B59DC-7D24-8044-ABF5-D6E943CFE3ED}"/>
                                            </p:graphicEl>
                                          </p:spTgt>
                                        </p:tgtEl>
                                        <p:attrNameLst>
                                          <p:attrName>fill.type</p:attrName>
                                        </p:attrNameLst>
                                      </p:cBhvr>
                                      <p:to>
                                        <p:strVal val="solid"/>
                                      </p:to>
                                    </p:set>
                                  </p:childTnLst>
                                </p:cTn>
                              </p:par>
                            </p:childTnLst>
                          </p:cTn>
                        </p:par>
                      </p:childTnLst>
                    </p:cTn>
                  </p:par>
                  <p:par>
                    <p:cTn id="108" fill="hold">
                      <p:stCondLst>
                        <p:cond delay="indefinite"/>
                      </p:stCondLst>
                      <p:childTnLst>
                        <p:par>
                          <p:cTn id="109" fill="hold">
                            <p:stCondLst>
                              <p:cond delay="0"/>
                            </p:stCondLst>
                            <p:childTnLst>
                              <p:par>
                                <p:cTn id="110" presetID="23" presetClass="emph" presetSubtype="0" fill="hold" grpId="1" nodeType="clickEffect">
                                  <p:stCondLst>
                                    <p:cond delay="0"/>
                                  </p:stCondLst>
                                  <p:childTnLst>
                                    <p:animClr clrSpc="hsl" dir="cw">
                                      <p:cBhvr override="childStyle">
                                        <p:cTn id="111" dur="500" fill="hold"/>
                                        <p:tgtEl>
                                          <p:spTgt spid="4">
                                            <p:graphicEl>
                                              <a:dgm id="{9133BFB8-524C-E942-A782-36F3375F9D5F}"/>
                                            </p:graphicEl>
                                          </p:spTgt>
                                        </p:tgtEl>
                                        <p:attrNameLst>
                                          <p:attrName>style.color</p:attrName>
                                        </p:attrNameLst>
                                      </p:cBhvr>
                                      <p:by>
                                        <p:hsl h="10842353" s="0" l="0"/>
                                      </p:by>
                                    </p:animClr>
                                    <p:animClr clrSpc="hsl" dir="cw">
                                      <p:cBhvr>
                                        <p:cTn id="112" dur="500" fill="hold"/>
                                        <p:tgtEl>
                                          <p:spTgt spid="4">
                                            <p:graphicEl>
                                              <a:dgm id="{9133BFB8-524C-E942-A782-36F3375F9D5F}"/>
                                            </p:graphicEl>
                                          </p:spTgt>
                                        </p:tgtEl>
                                        <p:attrNameLst>
                                          <p:attrName>fillcolor</p:attrName>
                                        </p:attrNameLst>
                                      </p:cBhvr>
                                      <p:by>
                                        <p:hsl h="10842353" s="0" l="0"/>
                                      </p:by>
                                    </p:animClr>
                                    <p:animClr clrSpc="hsl" dir="cw">
                                      <p:cBhvr>
                                        <p:cTn id="113" dur="500" fill="hold"/>
                                        <p:tgtEl>
                                          <p:spTgt spid="4">
                                            <p:graphicEl>
                                              <a:dgm id="{9133BFB8-524C-E942-A782-36F3375F9D5F}"/>
                                            </p:graphicEl>
                                          </p:spTgt>
                                        </p:tgtEl>
                                        <p:attrNameLst>
                                          <p:attrName>stroke.color</p:attrName>
                                        </p:attrNameLst>
                                      </p:cBhvr>
                                      <p:by>
                                        <p:hsl h="10842353" s="0" l="0"/>
                                      </p:by>
                                    </p:animClr>
                                    <p:set>
                                      <p:cBhvr>
                                        <p:cTn id="114" dur="500" fill="hold"/>
                                        <p:tgtEl>
                                          <p:spTgt spid="4">
                                            <p:graphicEl>
                                              <a:dgm id="{9133BFB8-524C-E942-A782-36F3375F9D5F}"/>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1" uiExpand="1">
        <p:bldSub>
          <a:bldDgm/>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876" y="228600"/>
            <a:ext cx="8153400" cy="990600"/>
          </a:xfrm>
        </p:spPr>
        <p:txBody>
          <a:bodyPr>
            <a:normAutofit/>
          </a:bodyPr>
          <a:lstStyle/>
          <a:p>
            <a:pPr algn="ctr"/>
            <a:r>
              <a:rPr lang="en-US" sz="2800" dirty="0"/>
              <a:t>Semi-Structured Interviews (n=17) </a:t>
            </a:r>
            <a:br>
              <a:rPr lang="en-US" sz="2800" dirty="0"/>
            </a:br>
            <a:r>
              <a:rPr lang="en-US" sz="2800" dirty="0"/>
              <a:t>Change Laboratory Workshops</a:t>
            </a:r>
            <a:r>
              <a:rPr lang="en-IE" sz="2800" dirty="0"/>
              <a:t> (n=4)</a:t>
            </a:r>
            <a:endParaRPr lang="en-US" sz="28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510244097"/>
              </p:ext>
            </p:extLst>
          </p:nvPr>
        </p:nvGraphicFramePr>
        <p:xfrm>
          <a:off x="612775" y="1869156"/>
          <a:ext cx="7879470" cy="4827148"/>
        </p:xfrm>
        <a:graphic>
          <a:graphicData uri="http://schemas.openxmlformats.org/drawingml/2006/table">
            <a:tbl>
              <a:tblPr firstRow="1" bandRow="1">
                <a:tableStyleId>{0660B408-B3CF-4A94-85FC-2B1E0A45F4A2}</a:tableStyleId>
              </a:tblPr>
              <a:tblGrid>
                <a:gridCol w="1478672">
                  <a:extLst>
                    <a:ext uri="{9D8B030D-6E8A-4147-A177-3AD203B41FA5}">
                      <a16:colId xmlns:a16="http://schemas.microsoft.com/office/drawing/2014/main" val="20000"/>
                    </a:ext>
                  </a:extLst>
                </a:gridCol>
                <a:gridCol w="1147818">
                  <a:extLst>
                    <a:ext uri="{9D8B030D-6E8A-4147-A177-3AD203B41FA5}">
                      <a16:colId xmlns:a16="http://schemas.microsoft.com/office/drawing/2014/main" val="315926900"/>
                    </a:ext>
                  </a:extLst>
                </a:gridCol>
                <a:gridCol w="1313245">
                  <a:extLst>
                    <a:ext uri="{9D8B030D-6E8A-4147-A177-3AD203B41FA5}">
                      <a16:colId xmlns:a16="http://schemas.microsoft.com/office/drawing/2014/main" val="3080569629"/>
                    </a:ext>
                  </a:extLst>
                </a:gridCol>
                <a:gridCol w="1313245">
                  <a:extLst>
                    <a:ext uri="{9D8B030D-6E8A-4147-A177-3AD203B41FA5}">
                      <a16:colId xmlns:a16="http://schemas.microsoft.com/office/drawing/2014/main" val="20002"/>
                    </a:ext>
                  </a:extLst>
                </a:gridCol>
                <a:gridCol w="1313245">
                  <a:extLst>
                    <a:ext uri="{9D8B030D-6E8A-4147-A177-3AD203B41FA5}">
                      <a16:colId xmlns:a16="http://schemas.microsoft.com/office/drawing/2014/main" val="20003"/>
                    </a:ext>
                  </a:extLst>
                </a:gridCol>
                <a:gridCol w="1313245">
                  <a:extLst>
                    <a:ext uri="{9D8B030D-6E8A-4147-A177-3AD203B41FA5}">
                      <a16:colId xmlns:a16="http://schemas.microsoft.com/office/drawing/2014/main" val="20004"/>
                    </a:ext>
                  </a:extLst>
                </a:gridCol>
              </a:tblGrid>
              <a:tr h="815678">
                <a:tc>
                  <a:txBody>
                    <a:bodyPr/>
                    <a:lstStyle/>
                    <a:p>
                      <a:endParaRPr lang="en-US" dirty="0"/>
                    </a:p>
                  </a:txBody>
                  <a:tcPr/>
                </a:tc>
                <a:tc>
                  <a:txBody>
                    <a:bodyPr/>
                    <a:lstStyle/>
                    <a:p>
                      <a:pPr algn="ctr"/>
                      <a:r>
                        <a:rPr lang="en-US" sz="1600" dirty="0"/>
                        <a:t>Managers</a:t>
                      </a:r>
                    </a:p>
                  </a:txBody>
                  <a:tcPr anchor="ctr"/>
                </a:tc>
                <a:tc>
                  <a:txBody>
                    <a:bodyPr/>
                    <a:lstStyle/>
                    <a:p>
                      <a:pPr algn="ctr"/>
                      <a:r>
                        <a:rPr kumimoji="0" lang="en-US" sz="1600" kern="1200" dirty="0">
                          <a:effectLst/>
                        </a:rPr>
                        <a:t>Social Workers</a:t>
                      </a:r>
                      <a:r>
                        <a:rPr lang="en-IE" sz="1600" dirty="0">
                          <a:effectLst/>
                        </a:rPr>
                        <a:t> </a:t>
                      </a:r>
                      <a:endParaRPr lang="en-US" sz="1600" dirty="0"/>
                    </a:p>
                  </a:txBody>
                  <a:tcPr anchor="ctr"/>
                </a:tc>
                <a:tc>
                  <a:txBody>
                    <a:bodyPr/>
                    <a:lstStyle/>
                    <a:p>
                      <a:pPr algn="ctr"/>
                      <a:r>
                        <a:rPr kumimoji="0" lang="en-US" sz="1600" kern="1200" dirty="0">
                          <a:effectLst/>
                        </a:rPr>
                        <a:t>Addiction Counsellors</a:t>
                      </a:r>
                      <a:r>
                        <a:rPr lang="en-IE" sz="1600" dirty="0">
                          <a:effectLst/>
                        </a:rPr>
                        <a:t> </a:t>
                      </a:r>
                      <a:endParaRPr lang="en-US" sz="1600" dirty="0"/>
                    </a:p>
                  </a:txBody>
                  <a:tcPr anchor="ctr"/>
                </a:tc>
                <a:tc>
                  <a:txBody>
                    <a:bodyPr/>
                    <a:lstStyle/>
                    <a:p>
                      <a:pPr algn="ctr"/>
                      <a:r>
                        <a:rPr kumimoji="0" lang="en-US" sz="1600" kern="1200" dirty="0">
                          <a:effectLst/>
                        </a:rPr>
                        <a:t>Community Drugs Project Workers</a:t>
                      </a:r>
                      <a:r>
                        <a:rPr lang="en-IE" sz="1600" dirty="0">
                          <a:effectLst/>
                        </a:rPr>
                        <a:t> </a:t>
                      </a:r>
                      <a:endParaRPr lang="en-US" sz="1600" dirty="0"/>
                    </a:p>
                  </a:txBody>
                  <a:tcPr anchor="ctr"/>
                </a:tc>
                <a:tc>
                  <a:txBody>
                    <a:bodyPr/>
                    <a:lstStyle/>
                    <a:p>
                      <a:pPr algn="ctr"/>
                      <a:r>
                        <a:rPr kumimoji="0" lang="en-US" sz="1600" kern="1200" dirty="0">
                          <a:effectLst/>
                        </a:rPr>
                        <a:t>Total</a:t>
                      </a:r>
                      <a:r>
                        <a:rPr lang="en-IE" sz="1600" dirty="0">
                          <a:effectLst/>
                        </a:rPr>
                        <a:t> </a:t>
                      </a:r>
                      <a:endParaRPr lang="en-US" sz="1600" dirty="0"/>
                    </a:p>
                  </a:txBody>
                  <a:tcPr anchor="ctr"/>
                </a:tc>
                <a:extLst>
                  <a:ext uri="{0D108BD9-81ED-4DB2-BD59-A6C34878D82A}">
                    <a16:rowId xmlns:a16="http://schemas.microsoft.com/office/drawing/2014/main" val="10000"/>
                  </a:ext>
                </a:extLst>
              </a:tr>
              <a:tr h="550512">
                <a:tc>
                  <a:txBody>
                    <a:bodyPr/>
                    <a:lstStyle/>
                    <a:p>
                      <a:r>
                        <a:rPr kumimoji="0" lang="en-US" sz="1600" kern="1200" dirty="0">
                          <a:effectLst/>
                        </a:rPr>
                        <a:t>Individual</a:t>
                      </a:r>
                      <a:endParaRPr kumimoji="0" lang="en-IE" sz="1600" kern="1200" dirty="0">
                        <a:effectLst/>
                      </a:endParaRPr>
                    </a:p>
                    <a:p>
                      <a:r>
                        <a:rPr kumimoji="0" lang="en-US" sz="1600" kern="1200" dirty="0">
                          <a:effectLst/>
                        </a:rPr>
                        <a:t>Interviews</a:t>
                      </a:r>
                      <a:r>
                        <a:rPr lang="en-IE" sz="1600" dirty="0">
                          <a:effectLst/>
                        </a:rPr>
                        <a:t> </a:t>
                      </a:r>
                      <a:endParaRPr lang="en-US" sz="1600" dirty="0">
                        <a:solidFill>
                          <a:schemeClr val="accent2"/>
                        </a:solidFill>
                      </a:endParaRPr>
                    </a:p>
                  </a:txBody>
                  <a:tcPr/>
                </a:tc>
                <a:tc>
                  <a:txBody>
                    <a:bodyPr/>
                    <a:lstStyle/>
                    <a:p>
                      <a:pPr algn="ctr">
                        <a:lnSpc>
                          <a:spcPct val="150000"/>
                        </a:lnSpc>
                        <a:spcAft>
                          <a:spcPts val="0"/>
                        </a:spcAft>
                      </a:pPr>
                      <a:r>
                        <a:rPr lang="en-IE" sz="1600" b="0" dirty="0">
                          <a:effectLst/>
                          <a:latin typeface="+mn-lt"/>
                          <a:ea typeface="ＭＳ 明朝"/>
                          <a:cs typeface="Times New Roman"/>
                        </a:rPr>
                        <a:t>2</a:t>
                      </a:r>
                    </a:p>
                  </a:txBody>
                  <a:tcPr marL="68580" marR="68580" marT="0" marB="0" anchor="ctr"/>
                </a:tc>
                <a:tc>
                  <a:txBody>
                    <a:bodyPr/>
                    <a:lstStyle/>
                    <a:p>
                      <a:pPr algn="ctr">
                        <a:lnSpc>
                          <a:spcPct val="150000"/>
                        </a:lnSpc>
                        <a:spcAft>
                          <a:spcPts val="0"/>
                        </a:spcAft>
                      </a:pPr>
                      <a:r>
                        <a:rPr lang="en-US" sz="1600" dirty="0">
                          <a:effectLst/>
                        </a:rPr>
                        <a:t>4</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b="0" dirty="0">
                          <a:effectLst/>
                          <a:latin typeface="+mn-lt"/>
                          <a:ea typeface="ＭＳ 明朝"/>
                          <a:cs typeface="Times New Roman"/>
                        </a:rPr>
                        <a:t>7</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4</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17</a:t>
                      </a:r>
                      <a:endParaRPr lang="en-IE" sz="1600" b="1" dirty="0">
                        <a:effectLst/>
                        <a:latin typeface="+mn-lt"/>
                        <a:ea typeface="ＭＳ 明朝"/>
                        <a:cs typeface="Times New Roman"/>
                      </a:endParaRPr>
                    </a:p>
                  </a:txBody>
                  <a:tcPr marL="68580" marR="68580" marT="0" marB="0" anchor="ctr"/>
                </a:tc>
                <a:extLst>
                  <a:ext uri="{0D108BD9-81ED-4DB2-BD59-A6C34878D82A}">
                    <a16:rowId xmlns:a16="http://schemas.microsoft.com/office/drawing/2014/main" val="10001"/>
                  </a:ext>
                </a:extLst>
              </a:tr>
              <a:tr h="8562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a:effectLst/>
                        </a:rPr>
                        <a:t>Change Laboratory 1</a:t>
                      </a:r>
                      <a:endParaRPr kumimoji="0" lang="en-IE" sz="1600" kern="1200" dirty="0">
                        <a:effectLst/>
                      </a:endParaRPr>
                    </a:p>
                  </a:txBody>
                  <a:tcPr/>
                </a:tc>
                <a:tc>
                  <a:txBody>
                    <a:bodyPr/>
                    <a:lstStyle/>
                    <a:p>
                      <a:pPr algn="ctr">
                        <a:lnSpc>
                          <a:spcPct val="150000"/>
                        </a:lnSpc>
                        <a:spcAft>
                          <a:spcPts val="0"/>
                        </a:spcAft>
                      </a:pPr>
                      <a:r>
                        <a:rPr lang="en-IE" sz="1600" b="0" dirty="0">
                          <a:effectLst/>
                          <a:latin typeface="+mn-lt"/>
                          <a:ea typeface="ＭＳ 明朝"/>
                          <a:cs typeface="Times New Roman"/>
                        </a:rPr>
                        <a:t>1</a:t>
                      </a:r>
                    </a:p>
                  </a:txBody>
                  <a:tcPr marL="68580" marR="68580" marT="0" marB="0" anchor="ctr"/>
                </a:tc>
                <a:tc>
                  <a:txBody>
                    <a:bodyPr/>
                    <a:lstStyle/>
                    <a:p>
                      <a:pPr algn="ctr">
                        <a:lnSpc>
                          <a:spcPct val="150000"/>
                        </a:lnSpc>
                        <a:spcAft>
                          <a:spcPts val="0"/>
                        </a:spcAft>
                      </a:pPr>
                      <a:r>
                        <a:rPr lang="en-US" sz="1600" dirty="0">
                          <a:effectLst/>
                        </a:rPr>
                        <a:t>3</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b="0" dirty="0">
                          <a:effectLst/>
                          <a:latin typeface="+mn-lt"/>
                          <a:ea typeface="ＭＳ 明朝"/>
                          <a:cs typeface="Times New Roman"/>
                        </a:rPr>
                        <a:t>3</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1</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8</a:t>
                      </a:r>
                      <a:endParaRPr lang="en-IE" sz="1600" b="1" dirty="0">
                        <a:effectLst/>
                        <a:latin typeface="+mn-lt"/>
                        <a:ea typeface="ＭＳ 明朝"/>
                        <a:cs typeface="Times New Roman"/>
                      </a:endParaRPr>
                    </a:p>
                  </a:txBody>
                  <a:tcPr marL="68580" marR="68580" marT="0" marB="0" anchor="ctr"/>
                </a:tc>
                <a:extLst>
                  <a:ext uri="{0D108BD9-81ED-4DB2-BD59-A6C34878D82A}">
                    <a16:rowId xmlns:a16="http://schemas.microsoft.com/office/drawing/2014/main" val="10002"/>
                  </a:ext>
                </a:extLst>
              </a:tr>
              <a:tr h="8562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a:effectLst/>
                        </a:rPr>
                        <a:t>Change Laboratory 2</a:t>
                      </a:r>
                      <a:endParaRPr kumimoji="0" lang="en-IE" sz="1600" kern="1200" dirty="0">
                        <a:effectLst/>
                      </a:endParaRPr>
                    </a:p>
                  </a:txBody>
                  <a:tcPr/>
                </a:tc>
                <a:tc>
                  <a:txBody>
                    <a:bodyPr/>
                    <a:lstStyle/>
                    <a:p>
                      <a:pPr algn="ctr">
                        <a:lnSpc>
                          <a:spcPct val="150000"/>
                        </a:lnSpc>
                        <a:spcAft>
                          <a:spcPts val="0"/>
                        </a:spcAft>
                      </a:pPr>
                      <a:r>
                        <a:rPr lang="en-IE" sz="1600" b="0" dirty="0">
                          <a:effectLst/>
                          <a:latin typeface="+mn-lt"/>
                          <a:ea typeface="ＭＳ 明朝"/>
                          <a:cs typeface="Times New Roman"/>
                        </a:rPr>
                        <a:t>1</a:t>
                      </a:r>
                    </a:p>
                  </a:txBody>
                  <a:tcPr marL="68580" marR="68580" marT="0" marB="0" anchor="ctr"/>
                </a:tc>
                <a:tc>
                  <a:txBody>
                    <a:bodyPr/>
                    <a:lstStyle/>
                    <a:p>
                      <a:pPr algn="ctr">
                        <a:lnSpc>
                          <a:spcPct val="150000"/>
                        </a:lnSpc>
                        <a:spcAft>
                          <a:spcPts val="0"/>
                        </a:spcAft>
                      </a:pPr>
                      <a:r>
                        <a:rPr lang="en-US" sz="1600" dirty="0">
                          <a:effectLst/>
                        </a:rPr>
                        <a:t>1</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b="0" dirty="0">
                          <a:effectLst/>
                          <a:latin typeface="+mn-lt"/>
                          <a:ea typeface="ＭＳ 明朝"/>
                          <a:cs typeface="Times New Roman"/>
                        </a:rPr>
                        <a:t>3</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1</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6</a:t>
                      </a:r>
                      <a:endParaRPr lang="en-IE" sz="1600" b="1" dirty="0">
                        <a:effectLst/>
                        <a:latin typeface="+mn-lt"/>
                        <a:ea typeface="ＭＳ 明朝"/>
                        <a:cs typeface="Times New Roman"/>
                      </a:endParaRPr>
                    </a:p>
                  </a:txBody>
                  <a:tcPr marL="68580" marR="68580" marT="0" marB="0" anchor="ctr"/>
                </a:tc>
                <a:extLst>
                  <a:ext uri="{0D108BD9-81ED-4DB2-BD59-A6C34878D82A}">
                    <a16:rowId xmlns:a16="http://schemas.microsoft.com/office/drawing/2014/main" val="10003"/>
                  </a:ext>
                </a:extLst>
              </a:tr>
              <a:tr h="8562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a:effectLst/>
                        </a:rPr>
                        <a:t>Change Laboratory 3</a:t>
                      </a:r>
                      <a:endParaRPr kumimoji="0" lang="en-IE" sz="1600" kern="1200" dirty="0">
                        <a:effectLst/>
                      </a:endParaRPr>
                    </a:p>
                  </a:txBody>
                  <a:tcPr/>
                </a:tc>
                <a:tc>
                  <a:txBody>
                    <a:bodyPr/>
                    <a:lstStyle/>
                    <a:p>
                      <a:pPr algn="ctr">
                        <a:lnSpc>
                          <a:spcPct val="150000"/>
                        </a:lnSpc>
                        <a:spcAft>
                          <a:spcPts val="0"/>
                        </a:spcAft>
                      </a:pPr>
                      <a:r>
                        <a:rPr lang="en-IE" sz="1600" b="0" dirty="0">
                          <a:effectLst/>
                          <a:latin typeface="+mn-lt"/>
                          <a:ea typeface="ＭＳ 明朝"/>
                          <a:cs typeface="Times New Roman"/>
                        </a:rPr>
                        <a:t>0</a:t>
                      </a:r>
                    </a:p>
                  </a:txBody>
                  <a:tcPr marL="68580" marR="68580" marT="0" marB="0" anchor="ctr"/>
                </a:tc>
                <a:tc>
                  <a:txBody>
                    <a:bodyPr/>
                    <a:lstStyle/>
                    <a:p>
                      <a:pPr algn="ctr">
                        <a:lnSpc>
                          <a:spcPct val="150000"/>
                        </a:lnSpc>
                        <a:spcAft>
                          <a:spcPts val="0"/>
                        </a:spcAft>
                      </a:pPr>
                      <a:r>
                        <a:rPr lang="en-US" sz="1600" dirty="0">
                          <a:effectLst/>
                        </a:rPr>
                        <a:t>0</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3</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1</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4</a:t>
                      </a:r>
                      <a:endParaRPr lang="en-IE" sz="1600" b="1" dirty="0">
                        <a:effectLst/>
                        <a:latin typeface="+mn-lt"/>
                        <a:ea typeface="ＭＳ 明朝"/>
                        <a:cs typeface="Times New Roman"/>
                      </a:endParaRPr>
                    </a:p>
                  </a:txBody>
                  <a:tcPr marL="68580" marR="68580" marT="0" marB="0" anchor="ctr"/>
                </a:tc>
                <a:extLst>
                  <a:ext uri="{0D108BD9-81ED-4DB2-BD59-A6C34878D82A}">
                    <a16:rowId xmlns:a16="http://schemas.microsoft.com/office/drawing/2014/main" val="10004"/>
                  </a:ext>
                </a:extLst>
              </a:tr>
              <a:tr h="856267">
                <a:tc>
                  <a:txBody>
                    <a:bodyPr/>
                    <a:lstStyle/>
                    <a:p>
                      <a:r>
                        <a:rPr kumimoji="0" lang="en-US" sz="1600" kern="1200" dirty="0">
                          <a:effectLst/>
                        </a:rPr>
                        <a:t>Change Laboratory 4</a:t>
                      </a:r>
                      <a:endParaRPr kumimoji="0" lang="en-IE" sz="1600" kern="1200" dirty="0">
                        <a:solidFill>
                          <a:schemeClr val="accent2"/>
                        </a:solidFill>
                        <a:effectLst/>
                        <a:latin typeface="+mn-lt"/>
                        <a:ea typeface="+mn-ea"/>
                        <a:cs typeface="+mn-cs"/>
                      </a:endParaRPr>
                    </a:p>
                  </a:txBody>
                  <a:tcPr/>
                </a:tc>
                <a:tc>
                  <a:txBody>
                    <a:bodyPr/>
                    <a:lstStyle/>
                    <a:p>
                      <a:pPr algn="ctr">
                        <a:lnSpc>
                          <a:spcPct val="150000"/>
                        </a:lnSpc>
                        <a:spcAft>
                          <a:spcPts val="0"/>
                        </a:spcAft>
                      </a:pPr>
                      <a:r>
                        <a:rPr lang="en-IE" sz="1600" b="0" dirty="0">
                          <a:effectLst/>
                          <a:latin typeface="+mn-lt"/>
                          <a:ea typeface="ＭＳ 明朝"/>
                          <a:cs typeface="Times New Roman"/>
                        </a:rPr>
                        <a:t>1</a:t>
                      </a:r>
                    </a:p>
                  </a:txBody>
                  <a:tcPr marL="68580" marR="68580" marT="0" marB="0" anchor="ctr"/>
                </a:tc>
                <a:tc>
                  <a:txBody>
                    <a:bodyPr/>
                    <a:lstStyle/>
                    <a:p>
                      <a:pPr algn="ctr">
                        <a:lnSpc>
                          <a:spcPct val="150000"/>
                        </a:lnSpc>
                        <a:spcAft>
                          <a:spcPts val="0"/>
                        </a:spcAft>
                      </a:pPr>
                      <a:r>
                        <a:rPr lang="en-US" sz="1600" dirty="0">
                          <a:effectLst/>
                        </a:rPr>
                        <a:t>1</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b="0" dirty="0">
                          <a:effectLst/>
                          <a:latin typeface="+mn-lt"/>
                          <a:ea typeface="ＭＳ 明朝"/>
                          <a:cs typeface="Times New Roman"/>
                        </a:rPr>
                        <a:t>4</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1</a:t>
                      </a:r>
                      <a:endParaRPr lang="en-IE" sz="1600" b="0" dirty="0">
                        <a:effectLst/>
                        <a:latin typeface="+mn-lt"/>
                        <a:ea typeface="ＭＳ 明朝"/>
                        <a:cs typeface="Times New Roman"/>
                      </a:endParaRPr>
                    </a:p>
                  </a:txBody>
                  <a:tcPr marL="68580" marR="68580" marT="0" marB="0" anchor="ctr"/>
                </a:tc>
                <a:tc>
                  <a:txBody>
                    <a:bodyPr/>
                    <a:lstStyle/>
                    <a:p>
                      <a:pPr algn="ctr">
                        <a:lnSpc>
                          <a:spcPct val="150000"/>
                        </a:lnSpc>
                        <a:spcAft>
                          <a:spcPts val="0"/>
                        </a:spcAft>
                      </a:pPr>
                      <a:r>
                        <a:rPr lang="en-US" sz="1600" dirty="0">
                          <a:effectLst/>
                        </a:rPr>
                        <a:t>7</a:t>
                      </a:r>
                      <a:endParaRPr lang="en-IE" sz="1600" b="1" dirty="0">
                        <a:effectLst/>
                        <a:latin typeface="+mn-lt"/>
                        <a:ea typeface="ＭＳ 明朝"/>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6067947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a:bodyPr>
          <a:lstStyle/>
          <a:p>
            <a:r>
              <a:rPr lang="en-US" dirty="0"/>
              <a:t>17 Semi-Structured Interviews</a:t>
            </a:r>
          </a:p>
        </p:txBody>
      </p:sp>
      <p:sp>
        <p:nvSpPr>
          <p:cNvPr id="6" name="Content Placeholder 5"/>
          <p:cNvSpPr>
            <a:spLocks noGrp="1"/>
          </p:cNvSpPr>
          <p:nvPr>
            <p:ph sz="quarter" idx="1"/>
          </p:nvPr>
        </p:nvSpPr>
        <p:spPr>
          <a:xfrm>
            <a:off x="612648" y="2102177"/>
            <a:ext cx="8153400" cy="4668273"/>
          </a:xfrm>
        </p:spPr>
        <p:txBody>
          <a:bodyPr>
            <a:normAutofit/>
          </a:bodyPr>
          <a:lstStyle/>
          <a:p>
            <a:pPr marL="0" indent="0">
              <a:buNone/>
            </a:pPr>
            <a:r>
              <a:rPr lang="en-US" dirty="0"/>
              <a:t>Analysis of the interview data:</a:t>
            </a:r>
          </a:p>
          <a:p>
            <a:r>
              <a:rPr lang="en-US" dirty="0"/>
              <a:t>identified 59 practice contradictions, tensions and dilemmas as a result of the introduction of EBT as a new tool into the HSE-CKCH addiction services health and social care activity system</a:t>
            </a:r>
          </a:p>
          <a:p>
            <a:pPr marL="0" indent="0">
              <a:buNone/>
            </a:pPr>
            <a:endParaRPr lang="en-US" dirty="0"/>
          </a:p>
          <a:p>
            <a:pPr marL="0" indent="0" algn="just">
              <a:buNone/>
            </a:pPr>
            <a:r>
              <a:rPr lang="en-IE" sz="2200" i="1" dirty="0"/>
              <a:t>“I suppose there was a huge emphasis on evidence-based, evidence-based, evidence-based, and we were missing the client in that, or we were missing some process in that, that were kind of key in terms of relationship and things like that, do you know what I mean?” </a:t>
            </a:r>
            <a:endParaRPr lang="en-US" sz="2200" i="1" dirty="0"/>
          </a:p>
        </p:txBody>
      </p:sp>
    </p:spTree>
    <p:extLst>
      <p:ext uri="{BB962C8B-B14F-4D97-AF65-F5344CB8AC3E}">
        <p14:creationId xmlns:p14="http://schemas.microsoft.com/office/powerpoint/2010/main" val="224740671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5"/>
          <p:cNvSpPr>
            <a:spLocks noGrp="1"/>
          </p:cNvSpPr>
          <p:nvPr>
            <p:ph sz="quarter" idx="1"/>
          </p:nvPr>
        </p:nvSpPr>
        <p:spPr>
          <a:xfrm>
            <a:off x="346841" y="2457252"/>
            <a:ext cx="2577277" cy="2114550"/>
          </a:xfrm>
          <a:prstGeom prst="roundRect">
            <a:avLst/>
          </a:prstGeom>
          <a:ln w="12700" cmpd="sng">
            <a:solidFill>
              <a:schemeClr val="accent2"/>
            </a:solidFill>
          </a:ln>
        </p:spPr>
        <p:txBody>
          <a:bodyPr>
            <a:normAutofit/>
          </a:bodyPr>
          <a:lstStyle/>
          <a:p>
            <a:pPr marL="0" indent="0">
              <a:buNone/>
            </a:pPr>
            <a:r>
              <a:rPr lang="en-US" dirty="0">
                <a:solidFill>
                  <a:schemeClr val="bg1"/>
                </a:solidFill>
              </a:rPr>
              <a:t>.</a:t>
            </a:r>
          </a:p>
        </p:txBody>
      </p:sp>
      <p:pic>
        <p:nvPicPr>
          <p:cNvPr id="4" name="Content Placeholder 3">
            <a:extLst>
              <a:ext uri="{FF2B5EF4-FFF2-40B4-BE49-F238E27FC236}">
                <a16:creationId xmlns:a16="http://schemas.microsoft.com/office/drawing/2014/main" id="{CB808E56-5364-8840-BAE6-24930CA0D841}"/>
              </a:ext>
            </a:extLst>
          </p:cNvPr>
          <p:cNvPicPr>
            <a:picLocks noGrp="1" noChangeAspect="1"/>
          </p:cNvPicPr>
          <p:nvPr>
            <p:ph sz="quarter" idx="1"/>
          </p:nvPr>
        </p:nvPicPr>
        <p:blipFill>
          <a:blip r:embed="rId2" cstate="email">
            <a:extLst>
              <a:ext uri="{28A0092B-C50C-407E-A947-70E740481C1C}">
                <a14:useLocalDpi xmlns:a14="http://schemas.microsoft.com/office/drawing/2010/main" val="0"/>
              </a:ext>
            </a:extLst>
          </a:blip>
          <a:stretch>
            <a:fillRect/>
          </a:stretch>
        </p:blipFill>
        <p:spPr>
          <a:xfrm>
            <a:off x="911906" y="2024063"/>
            <a:ext cx="1578200" cy="2112962"/>
          </a:xfrm>
          <a:prstGeom prst="roundRect">
            <a:avLst/>
          </a:prstGeom>
          <a:solidFill>
            <a:schemeClr val="bg1"/>
          </a:solidFill>
          <a:ln w="28575" cmpd="sng">
            <a:solidFill>
              <a:schemeClr val="accent2"/>
            </a:solidFill>
          </a:ln>
        </p:spPr>
      </p:pic>
      <p:sp>
        <p:nvSpPr>
          <p:cNvPr id="8" name="Content Placeholder 5"/>
          <p:cNvSpPr>
            <a:spLocks noGrp="1"/>
          </p:cNvSpPr>
          <p:nvPr>
            <p:ph sz="quarter" idx="1"/>
          </p:nvPr>
        </p:nvSpPr>
        <p:spPr>
          <a:xfrm>
            <a:off x="476481" y="1641055"/>
            <a:ext cx="2576507" cy="2114344"/>
          </a:xfrm>
          <a:prstGeom prst="roundRect">
            <a:avLst/>
          </a:prstGeom>
          <a:solidFill>
            <a:schemeClr val="bg1"/>
          </a:solidFill>
          <a:ln w="57150" cmpd="sng">
            <a:solidFill>
              <a:schemeClr val="accent2"/>
            </a:solidFill>
          </a:ln>
        </p:spPr>
        <p:txBody>
          <a:bodyPr>
            <a:normAutofit lnSpcReduction="10000"/>
          </a:bodyPr>
          <a:lstStyle/>
          <a:p>
            <a:pPr marL="0" indent="0">
              <a:buNone/>
            </a:pPr>
            <a:r>
              <a:rPr lang="en-US" sz="1050" b="1" dirty="0"/>
              <a:t>MODEL,</a:t>
            </a:r>
          </a:p>
          <a:p>
            <a:pPr marL="0" indent="0">
              <a:buNone/>
            </a:pPr>
            <a:r>
              <a:rPr lang="en-US" sz="1050" b="1" dirty="0"/>
              <a:t>VISION</a:t>
            </a:r>
          </a:p>
          <a:p>
            <a:pPr marL="0" indent="0">
              <a:buNone/>
            </a:pPr>
            <a:endParaRPr lang="en-US" sz="1050" b="1" dirty="0"/>
          </a:p>
          <a:p>
            <a:pPr marL="0" indent="0">
              <a:buNone/>
            </a:pPr>
            <a:r>
              <a:rPr lang="en-US" sz="1050" b="1" dirty="0"/>
              <a:t>ACTIVITY SYSTEM</a:t>
            </a:r>
          </a:p>
          <a:p>
            <a:pPr marL="0" indent="0">
              <a:buNone/>
            </a:pPr>
            <a:endParaRPr lang="en-US" sz="1050" b="1" dirty="0"/>
          </a:p>
          <a:p>
            <a:pPr marL="0" indent="0">
              <a:buNone/>
            </a:pPr>
            <a:r>
              <a:rPr lang="en-US" sz="1050" b="1" dirty="0"/>
              <a:t>CYCLE OF </a:t>
            </a:r>
          </a:p>
          <a:p>
            <a:pPr marL="0" indent="0">
              <a:buNone/>
            </a:pPr>
            <a:r>
              <a:rPr lang="en-US" sz="1050" b="1" dirty="0"/>
              <a:t>EXAPNSIVE </a:t>
            </a:r>
          </a:p>
          <a:p>
            <a:pPr marL="0" indent="0">
              <a:buNone/>
            </a:pPr>
            <a:r>
              <a:rPr lang="en-US" sz="1050" b="1" dirty="0"/>
              <a:t>LEARNING</a:t>
            </a:r>
          </a:p>
        </p:txBody>
      </p:sp>
      <p:pic>
        <p:nvPicPr>
          <p:cNvPr id="9" name="Picture 8" descr="activty systems triangle copy.jpg"/>
          <p:cNvPicPr>
            <a:picLocks noChangeAspect="1"/>
          </p:cNvPicPr>
          <p:nvPr/>
        </p:nvPicPr>
        <p:blipFill rotWithShape="1">
          <a:blip r:embed="rId3" cstate="email">
            <a:extLst>
              <a:ext uri="{28A0092B-C50C-407E-A947-70E740481C1C}">
                <a14:useLocalDpi xmlns:a14="http://schemas.microsoft.com/office/drawing/2010/main" val="0"/>
              </a:ext>
            </a:extLst>
          </a:blip>
          <a:srcRect l="-3241" r="3241"/>
          <a:stretch/>
        </p:blipFill>
        <p:spPr>
          <a:xfrm>
            <a:off x="1348376" y="1719309"/>
            <a:ext cx="1527390" cy="781444"/>
          </a:xfrm>
          <a:prstGeom prst="rect">
            <a:avLst/>
          </a:prstGeom>
        </p:spPr>
      </p:pic>
      <p:pic>
        <p:nvPicPr>
          <p:cNvPr id="10" name="Picture 9" descr="Screen Shot 2015-07-12 at 13.10.03.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725677" y="2715227"/>
            <a:ext cx="1126700" cy="935946"/>
          </a:xfrm>
          <a:prstGeom prst="rect">
            <a:avLst/>
          </a:prstGeom>
        </p:spPr>
      </p:pic>
      <p:sp>
        <p:nvSpPr>
          <p:cNvPr id="2" name="Title 1"/>
          <p:cNvSpPr>
            <a:spLocks noGrp="1"/>
          </p:cNvSpPr>
          <p:nvPr>
            <p:ph type="title"/>
          </p:nvPr>
        </p:nvSpPr>
        <p:spPr>
          <a:xfrm>
            <a:off x="647755" y="340404"/>
            <a:ext cx="8153400" cy="865703"/>
          </a:xfrm>
        </p:spPr>
        <p:txBody>
          <a:bodyPr>
            <a:normAutofit/>
          </a:bodyPr>
          <a:lstStyle/>
          <a:p>
            <a:pPr algn="ctr"/>
            <a:r>
              <a:rPr lang="en-US" dirty="0"/>
              <a:t>The Change Laboratory</a:t>
            </a:r>
          </a:p>
        </p:txBody>
      </p:sp>
      <p:sp>
        <p:nvSpPr>
          <p:cNvPr id="15" name="Content Placeholder 5"/>
          <p:cNvSpPr>
            <a:spLocks noGrp="1"/>
          </p:cNvSpPr>
          <p:nvPr>
            <p:ph sz="quarter" idx="1"/>
          </p:nvPr>
        </p:nvSpPr>
        <p:spPr>
          <a:xfrm>
            <a:off x="3254714" y="2457252"/>
            <a:ext cx="2577277" cy="2114550"/>
          </a:xfrm>
          <a:prstGeom prst="roundRect">
            <a:avLst/>
          </a:prstGeom>
          <a:ln w="12700" cmpd="sng">
            <a:solidFill>
              <a:schemeClr val="accent2"/>
            </a:solidFill>
          </a:ln>
        </p:spPr>
        <p:txBody>
          <a:bodyPr>
            <a:normAutofit/>
          </a:bodyPr>
          <a:lstStyle/>
          <a:p>
            <a:pPr marL="0" indent="0">
              <a:buNone/>
            </a:pPr>
            <a:r>
              <a:rPr lang="en-US" dirty="0">
                <a:solidFill>
                  <a:schemeClr val="bg1"/>
                </a:solidFill>
              </a:rPr>
              <a:t>.</a:t>
            </a: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r>
              <a:rPr lang="en-US" sz="1800" dirty="0"/>
              <a:t>         </a:t>
            </a:r>
            <a:r>
              <a:rPr lang="en-US" sz="1700" dirty="0"/>
              <a:t>   </a:t>
            </a:r>
            <a:r>
              <a:rPr lang="en-US" sz="1700" b="1" dirty="0">
                <a:solidFill>
                  <a:schemeClr val="bg1">
                    <a:lumMod val="75000"/>
                  </a:schemeClr>
                </a:solidFill>
              </a:rPr>
              <a:t>PAST</a:t>
            </a:r>
          </a:p>
          <a:p>
            <a:pPr marL="0" indent="0">
              <a:buNone/>
            </a:pPr>
            <a:endParaRPr lang="en-US" dirty="0">
              <a:solidFill>
                <a:schemeClr val="bg1"/>
              </a:solidFill>
            </a:endParaRPr>
          </a:p>
        </p:txBody>
      </p:sp>
      <p:sp>
        <p:nvSpPr>
          <p:cNvPr id="16" name="Content Placeholder 5"/>
          <p:cNvSpPr>
            <a:spLocks noGrp="1"/>
          </p:cNvSpPr>
          <p:nvPr>
            <p:ph sz="quarter" idx="1"/>
          </p:nvPr>
        </p:nvSpPr>
        <p:spPr>
          <a:xfrm>
            <a:off x="3324903" y="2031259"/>
            <a:ext cx="2576507" cy="2114344"/>
          </a:xfrm>
          <a:prstGeom prst="roundRect">
            <a:avLst/>
          </a:prstGeom>
          <a:solidFill>
            <a:schemeClr val="bg1"/>
          </a:solidFill>
          <a:ln w="28575" cmpd="sng">
            <a:solidFill>
              <a:schemeClr val="accent2"/>
            </a:solidFill>
          </a:ln>
        </p:spPr>
        <p:txBody>
          <a:bodyPr>
            <a:normAutofit fontScale="92500" lnSpcReduction="10000"/>
          </a:bodyPr>
          <a:lstStyle/>
          <a:p>
            <a:pPr marL="0" indent="0">
              <a:buNone/>
            </a:pPr>
            <a:endParaRPr lang="en-US" sz="1050" dirty="0"/>
          </a:p>
          <a:p>
            <a:pPr marL="0" indent="0">
              <a:buNone/>
            </a:pPr>
            <a:endParaRPr lang="en-US" sz="1050" dirty="0"/>
          </a:p>
          <a:p>
            <a:pPr marL="0" indent="0">
              <a:buNone/>
            </a:pPr>
            <a:endParaRPr lang="en-US" sz="1050" dirty="0"/>
          </a:p>
          <a:p>
            <a:pPr marL="0" indent="0">
              <a:buNone/>
            </a:pPr>
            <a:endParaRPr lang="en-US" sz="1050" dirty="0"/>
          </a:p>
          <a:p>
            <a:pPr marL="0" indent="0">
              <a:buNone/>
            </a:pPr>
            <a:endParaRPr lang="en-US" sz="1050" dirty="0"/>
          </a:p>
          <a:p>
            <a:pPr marL="0" indent="0">
              <a:buNone/>
            </a:pPr>
            <a:endParaRPr lang="en-US" sz="1050" dirty="0"/>
          </a:p>
          <a:p>
            <a:pPr marL="0" indent="0">
              <a:buNone/>
            </a:pPr>
            <a:endParaRPr lang="en-US" sz="1050" dirty="0"/>
          </a:p>
          <a:p>
            <a:pPr marL="0" indent="0" algn="ctr">
              <a:buNone/>
            </a:pPr>
            <a:r>
              <a:rPr lang="en-US" sz="1700" b="1" dirty="0">
                <a:solidFill>
                  <a:schemeClr val="tx1">
                    <a:lumMod val="50000"/>
                    <a:lumOff val="50000"/>
                  </a:schemeClr>
                </a:solidFill>
              </a:rPr>
              <a:t>PRESENT</a:t>
            </a:r>
          </a:p>
        </p:txBody>
      </p:sp>
      <p:sp>
        <p:nvSpPr>
          <p:cNvPr id="17" name="Content Placeholder 5"/>
          <p:cNvSpPr>
            <a:spLocks noGrp="1"/>
          </p:cNvSpPr>
          <p:nvPr>
            <p:ph sz="quarter" idx="1"/>
          </p:nvPr>
        </p:nvSpPr>
        <p:spPr>
          <a:xfrm>
            <a:off x="3384354" y="1637799"/>
            <a:ext cx="2576507" cy="2114344"/>
          </a:xfrm>
          <a:prstGeom prst="roundRect">
            <a:avLst/>
          </a:prstGeom>
          <a:solidFill>
            <a:schemeClr val="bg1"/>
          </a:solidFill>
          <a:ln w="57150" cmpd="sng">
            <a:solidFill>
              <a:schemeClr val="accent2"/>
            </a:solidFill>
          </a:ln>
        </p:spPr>
        <p:txBody>
          <a:bodyPr>
            <a:normAutofit fontScale="92500" lnSpcReduction="10000"/>
          </a:bodyPr>
          <a:lstStyle/>
          <a:p>
            <a:pPr marL="0" indent="0">
              <a:buNone/>
            </a:pPr>
            <a:r>
              <a:rPr lang="en-US" sz="1100" b="1" dirty="0"/>
              <a:t>I</a:t>
            </a:r>
          </a:p>
          <a:p>
            <a:pPr marL="0" indent="0">
              <a:buNone/>
            </a:pPr>
            <a:endParaRPr lang="en-US" sz="1050" dirty="0"/>
          </a:p>
          <a:p>
            <a:pPr marL="0" indent="0">
              <a:buNone/>
            </a:pPr>
            <a:endParaRPr lang="en-US" sz="1050" dirty="0"/>
          </a:p>
          <a:p>
            <a:pPr marL="0" indent="0">
              <a:buNone/>
            </a:pPr>
            <a:endParaRPr lang="en-US" sz="1050" dirty="0"/>
          </a:p>
          <a:p>
            <a:pPr marL="0" indent="0">
              <a:buNone/>
            </a:pPr>
            <a:endParaRPr lang="en-US" sz="1050" dirty="0"/>
          </a:p>
          <a:p>
            <a:pPr marL="0" indent="0">
              <a:buNone/>
            </a:pPr>
            <a:endParaRPr lang="en-US" sz="1050" dirty="0"/>
          </a:p>
          <a:p>
            <a:pPr marL="0" indent="0">
              <a:buNone/>
            </a:pPr>
            <a:endParaRPr lang="en-US" sz="1050" dirty="0"/>
          </a:p>
          <a:p>
            <a:pPr marL="0" indent="0" algn="ctr">
              <a:buNone/>
            </a:pPr>
            <a:r>
              <a:rPr lang="en-US" sz="1800" b="1" dirty="0"/>
              <a:t>FUTURE</a:t>
            </a:r>
          </a:p>
        </p:txBody>
      </p:sp>
      <p:sp>
        <p:nvSpPr>
          <p:cNvPr id="18" name="Content Placeholder 5"/>
          <p:cNvSpPr>
            <a:spLocks noGrp="1"/>
          </p:cNvSpPr>
          <p:nvPr>
            <p:ph sz="quarter" idx="1"/>
          </p:nvPr>
        </p:nvSpPr>
        <p:spPr>
          <a:xfrm>
            <a:off x="6159312" y="2465133"/>
            <a:ext cx="2577277" cy="2114550"/>
          </a:xfrm>
          <a:prstGeom prst="roundRect">
            <a:avLst/>
          </a:prstGeom>
          <a:ln w="12700" cmpd="sng">
            <a:solidFill>
              <a:schemeClr val="accent2"/>
            </a:solidFill>
          </a:ln>
        </p:spPr>
        <p:txBody>
          <a:bodyPr>
            <a:normAutofit/>
          </a:bodyPr>
          <a:lstStyle/>
          <a:p>
            <a:pPr marL="0" indent="0">
              <a:buNone/>
            </a:pPr>
            <a:r>
              <a:rPr lang="en-US" dirty="0">
                <a:solidFill>
                  <a:schemeClr val="bg1"/>
                </a:solidFill>
              </a:rPr>
              <a:t>.</a:t>
            </a:r>
          </a:p>
        </p:txBody>
      </p:sp>
      <p:pic>
        <p:nvPicPr>
          <p:cNvPr id="43" name="Content Placeholder 42">
            <a:extLst>
              <a:ext uri="{FF2B5EF4-FFF2-40B4-BE49-F238E27FC236}">
                <a16:creationId xmlns:a16="http://schemas.microsoft.com/office/drawing/2014/main" id="{4DF30678-EA82-344D-9A9B-0EB207107BEB}"/>
              </a:ext>
            </a:extLst>
          </p:cNvPr>
          <p:cNvPicPr>
            <a:picLocks noGrp="1" noChangeAspect="1"/>
          </p:cNvPicPr>
          <p:nvPr>
            <p:ph sz="quarter" idx="1"/>
          </p:nvPr>
        </p:nvPicPr>
        <p:blipFill>
          <a:blip r:embed="rId5" cstate="email">
            <a:extLst>
              <a:ext uri="{28A0092B-C50C-407E-A947-70E740481C1C}">
                <a14:useLocalDpi xmlns:a14="http://schemas.microsoft.com/office/drawing/2010/main" val="0"/>
              </a:ext>
            </a:extLst>
          </a:blip>
          <a:stretch>
            <a:fillRect/>
          </a:stretch>
        </p:blipFill>
        <p:spPr>
          <a:xfrm>
            <a:off x="346841" y="1547457"/>
            <a:ext cx="2777457" cy="3045065"/>
          </a:xfrm>
          <a:prstGeom prst="roundRect">
            <a:avLst/>
          </a:prstGeom>
          <a:solidFill>
            <a:schemeClr val="bg1"/>
          </a:solidFill>
          <a:ln w="28575" cmpd="sng">
            <a:solidFill>
              <a:schemeClr val="accent2"/>
            </a:solidFill>
          </a:ln>
        </p:spPr>
      </p:pic>
      <p:sp>
        <p:nvSpPr>
          <p:cNvPr id="20" name="Content Placeholder 5"/>
          <p:cNvSpPr>
            <a:spLocks noGrp="1"/>
          </p:cNvSpPr>
          <p:nvPr>
            <p:ph sz="quarter" idx="1"/>
          </p:nvPr>
        </p:nvSpPr>
        <p:spPr>
          <a:xfrm>
            <a:off x="6288952" y="1648936"/>
            <a:ext cx="2576507" cy="2114344"/>
          </a:xfrm>
          <a:prstGeom prst="roundRect">
            <a:avLst/>
          </a:prstGeom>
          <a:solidFill>
            <a:schemeClr val="bg1"/>
          </a:solidFill>
          <a:ln w="57150" cmpd="sng">
            <a:solidFill>
              <a:schemeClr val="accent2"/>
            </a:solidFill>
          </a:ln>
        </p:spPr>
        <p:txBody>
          <a:bodyPr>
            <a:normAutofit/>
          </a:bodyPr>
          <a:lstStyle/>
          <a:p>
            <a:pPr marL="0" indent="0">
              <a:buNone/>
            </a:pPr>
            <a:r>
              <a:rPr lang="en-US" sz="1050" b="1" dirty="0"/>
              <a:t>MIRRORR</a:t>
            </a:r>
          </a:p>
          <a:p>
            <a:pPr marL="0" indent="0">
              <a:buNone/>
            </a:pPr>
            <a:endParaRPr lang="en-US" sz="1050" dirty="0"/>
          </a:p>
          <a:p>
            <a:r>
              <a:rPr lang="en-US" sz="1050" dirty="0"/>
              <a:t>Videotaped work situations.</a:t>
            </a:r>
          </a:p>
          <a:p>
            <a:r>
              <a:rPr lang="en-US" sz="1050" dirty="0"/>
              <a:t>Problematic cases.</a:t>
            </a:r>
          </a:p>
          <a:p>
            <a:r>
              <a:rPr lang="en-US" sz="1050" dirty="0"/>
              <a:t>Customer feedback</a:t>
            </a:r>
          </a:p>
          <a:p>
            <a:r>
              <a:rPr lang="en-US" sz="1050" dirty="0"/>
              <a:t>Statistic.</a:t>
            </a:r>
          </a:p>
          <a:p>
            <a:r>
              <a:rPr lang="en-US" sz="1050" dirty="0"/>
              <a:t>Etc..</a:t>
            </a:r>
          </a:p>
        </p:txBody>
      </p:sp>
      <p:sp>
        <p:nvSpPr>
          <p:cNvPr id="23" name="TextBox 22"/>
          <p:cNvSpPr txBox="1"/>
          <p:nvPr/>
        </p:nvSpPr>
        <p:spPr>
          <a:xfrm>
            <a:off x="7653360" y="4821933"/>
            <a:ext cx="884032" cy="523220"/>
          </a:xfrm>
          <a:prstGeom prst="rect">
            <a:avLst/>
          </a:prstGeom>
          <a:noFill/>
          <a:ln>
            <a:solidFill>
              <a:schemeClr val="accent1"/>
            </a:solidFill>
          </a:ln>
        </p:spPr>
        <p:txBody>
          <a:bodyPr wrap="square" rtlCol="0">
            <a:spAutoFit/>
          </a:bodyPr>
          <a:lstStyle/>
          <a:p>
            <a:r>
              <a:rPr lang="en-US" sz="1400" dirty="0"/>
              <a:t>Video Recorder</a:t>
            </a:r>
          </a:p>
        </p:txBody>
      </p:sp>
      <p:sp>
        <p:nvSpPr>
          <p:cNvPr id="24" name="TextBox 23"/>
          <p:cNvSpPr txBox="1"/>
          <p:nvPr/>
        </p:nvSpPr>
        <p:spPr>
          <a:xfrm>
            <a:off x="1648566" y="4941703"/>
            <a:ext cx="458024" cy="439451"/>
          </a:xfrm>
          <a:prstGeom prst="ellipse">
            <a:avLst/>
          </a:prstGeom>
          <a:noFill/>
          <a:ln>
            <a:solidFill>
              <a:schemeClr val="accent2"/>
            </a:solidFill>
          </a:ln>
        </p:spPr>
        <p:txBody>
          <a:bodyPr wrap="square" rtlCol="0">
            <a:spAutoFit/>
          </a:bodyPr>
          <a:lstStyle/>
          <a:p>
            <a:endParaRPr lang="en-US" dirty="0"/>
          </a:p>
        </p:txBody>
      </p:sp>
      <p:sp>
        <p:nvSpPr>
          <p:cNvPr id="25" name="TextBox 24"/>
          <p:cNvSpPr txBox="1"/>
          <p:nvPr/>
        </p:nvSpPr>
        <p:spPr>
          <a:xfrm>
            <a:off x="1968077" y="5378821"/>
            <a:ext cx="458024" cy="439451"/>
          </a:xfrm>
          <a:prstGeom prst="ellipse">
            <a:avLst/>
          </a:prstGeom>
          <a:noFill/>
          <a:ln>
            <a:solidFill>
              <a:schemeClr val="accent2"/>
            </a:solidFill>
          </a:ln>
        </p:spPr>
        <p:txBody>
          <a:bodyPr wrap="square" rtlCol="0">
            <a:spAutoFit/>
          </a:bodyPr>
          <a:lstStyle/>
          <a:p>
            <a:endParaRPr lang="en-US" dirty="0"/>
          </a:p>
        </p:txBody>
      </p:sp>
      <p:sp>
        <p:nvSpPr>
          <p:cNvPr id="26" name="TextBox 25"/>
          <p:cNvSpPr txBox="1"/>
          <p:nvPr/>
        </p:nvSpPr>
        <p:spPr>
          <a:xfrm>
            <a:off x="2446550" y="5730336"/>
            <a:ext cx="458024" cy="439451"/>
          </a:xfrm>
          <a:prstGeom prst="ellipse">
            <a:avLst/>
          </a:prstGeom>
          <a:noFill/>
          <a:ln>
            <a:solidFill>
              <a:schemeClr val="accent2"/>
            </a:solidFill>
          </a:ln>
        </p:spPr>
        <p:txBody>
          <a:bodyPr wrap="square" rtlCol="0">
            <a:spAutoFit/>
          </a:bodyPr>
          <a:lstStyle/>
          <a:p>
            <a:endParaRPr lang="en-US" dirty="0"/>
          </a:p>
        </p:txBody>
      </p:sp>
      <p:sp>
        <p:nvSpPr>
          <p:cNvPr id="27" name="TextBox 26"/>
          <p:cNvSpPr txBox="1"/>
          <p:nvPr/>
        </p:nvSpPr>
        <p:spPr>
          <a:xfrm>
            <a:off x="3578097" y="6046995"/>
            <a:ext cx="458024" cy="439451"/>
          </a:xfrm>
          <a:prstGeom prst="ellipse">
            <a:avLst/>
          </a:prstGeom>
          <a:noFill/>
          <a:ln>
            <a:solidFill>
              <a:schemeClr val="accent2"/>
            </a:solidFill>
          </a:ln>
        </p:spPr>
        <p:txBody>
          <a:bodyPr wrap="square" rtlCol="0">
            <a:spAutoFit/>
          </a:bodyPr>
          <a:lstStyle/>
          <a:p>
            <a:endParaRPr lang="en-US" dirty="0"/>
          </a:p>
        </p:txBody>
      </p:sp>
      <p:sp>
        <p:nvSpPr>
          <p:cNvPr id="28" name="TextBox 27"/>
          <p:cNvSpPr txBox="1"/>
          <p:nvPr/>
        </p:nvSpPr>
        <p:spPr>
          <a:xfrm>
            <a:off x="6393423" y="5470872"/>
            <a:ext cx="458024" cy="439451"/>
          </a:xfrm>
          <a:prstGeom prst="ellipse">
            <a:avLst/>
          </a:prstGeom>
          <a:noFill/>
          <a:ln>
            <a:solidFill>
              <a:schemeClr val="accent2"/>
            </a:solidFill>
          </a:ln>
        </p:spPr>
        <p:txBody>
          <a:bodyPr wrap="square" rtlCol="0">
            <a:spAutoFit/>
          </a:bodyPr>
          <a:lstStyle/>
          <a:p>
            <a:endParaRPr lang="en-US" dirty="0"/>
          </a:p>
        </p:txBody>
      </p:sp>
      <p:sp>
        <p:nvSpPr>
          <p:cNvPr id="29" name="TextBox 28"/>
          <p:cNvSpPr txBox="1"/>
          <p:nvPr/>
        </p:nvSpPr>
        <p:spPr>
          <a:xfrm>
            <a:off x="4126801" y="6105489"/>
            <a:ext cx="458024" cy="439451"/>
          </a:xfrm>
          <a:prstGeom prst="ellipse">
            <a:avLst/>
          </a:prstGeom>
          <a:noFill/>
          <a:ln>
            <a:solidFill>
              <a:schemeClr val="accent2"/>
            </a:solidFill>
          </a:ln>
        </p:spPr>
        <p:txBody>
          <a:bodyPr wrap="square" rtlCol="0">
            <a:spAutoFit/>
          </a:bodyPr>
          <a:lstStyle/>
          <a:p>
            <a:endParaRPr lang="en-US" dirty="0"/>
          </a:p>
        </p:txBody>
      </p:sp>
      <p:sp>
        <p:nvSpPr>
          <p:cNvPr id="30" name="TextBox 29"/>
          <p:cNvSpPr txBox="1"/>
          <p:nvPr/>
        </p:nvSpPr>
        <p:spPr>
          <a:xfrm>
            <a:off x="4723529" y="6062670"/>
            <a:ext cx="458024" cy="439451"/>
          </a:xfrm>
          <a:prstGeom prst="ellipse">
            <a:avLst/>
          </a:prstGeom>
          <a:noFill/>
          <a:ln>
            <a:solidFill>
              <a:schemeClr val="accent2"/>
            </a:solidFill>
          </a:ln>
        </p:spPr>
        <p:txBody>
          <a:bodyPr wrap="square" rtlCol="0">
            <a:spAutoFit/>
          </a:bodyPr>
          <a:lstStyle/>
          <a:p>
            <a:endParaRPr lang="en-US" dirty="0"/>
          </a:p>
        </p:txBody>
      </p:sp>
      <p:sp>
        <p:nvSpPr>
          <p:cNvPr id="31" name="TextBox 30"/>
          <p:cNvSpPr txBox="1"/>
          <p:nvPr/>
        </p:nvSpPr>
        <p:spPr>
          <a:xfrm>
            <a:off x="5300243" y="5946981"/>
            <a:ext cx="458024" cy="439451"/>
          </a:xfrm>
          <a:prstGeom prst="ellipse">
            <a:avLst/>
          </a:prstGeom>
          <a:noFill/>
          <a:ln>
            <a:solidFill>
              <a:schemeClr val="accent2"/>
            </a:solidFill>
          </a:ln>
        </p:spPr>
        <p:txBody>
          <a:bodyPr wrap="square" rtlCol="0">
            <a:spAutoFit/>
          </a:bodyPr>
          <a:lstStyle/>
          <a:p>
            <a:endParaRPr lang="en-US" dirty="0"/>
          </a:p>
        </p:txBody>
      </p:sp>
      <p:sp>
        <p:nvSpPr>
          <p:cNvPr id="32" name="TextBox 31"/>
          <p:cNvSpPr txBox="1"/>
          <p:nvPr/>
        </p:nvSpPr>
        <p:spPr>
          <a:xfrm>
            <a:off x="5891424" y="5789771"/>
            <a:ext cx="458024" cy="439451"/>
          </a:xfrm>
          <a:prstGeom prst="ellipse">
            <a:avLst/>
          </a:prstGeom>
          <a:noFill/>
          <a:ln>
            <a:solidFill>
              <a:schemeClr val="accent2"/>
            </a:solidFill>
          </a:ln>
        </p:spPr>
        <p:txBody>
          <a:bodyPr wrap="square" rtlCol="0">
            <a:spAutoFit/>
          </a:bodyPr>
          <a:lstStyle/>
          <a:p>
            <a:endParaRPr lang="en-US" dirty="0"/>
          </a:p>
        </p:txBody>
      </p:sp>
      <p:sp>
        <p:nvSpPr>
          <p:cNvPr id="33" name="TextBox 32"/>
          <p:cNvSpPr txBox="1"/>
          <p:nvPr/>
        </p:nvSpPr>
        <p:spPr>
          <a:xfrm>
            <a:off x="6622435" y="4994548"/>
            <a:ext cx="458024" cy="439451"/>
          </a:xfrm>
          <a:prstGeom prst="ellipse">
            <a:avLst/>
          </a:prstGeom>
          <a:noFill/>
          <a:ln>
            <a:solidFill>
              <a:schemeClr val="accent2"/>
            </a:solidFill>
          </a:ln>
        </p:spPr>
        <p:txBody>
          <a:bodyPr wrap="square" rtlCol="0">
            <a:spAutoFit/>
          </a:bodyPr>
          <a:lstStyle/>
          <a:p>
            <a:endParaRPr lang="en-US" dirty="0"/>
          </a:p>
        </p:txBody>
      </p:sp>
      <p:sp>
        <p:nvSpPr>
          <p:cNvPr id="34" name="TextBox 33"/>
          <p:cNvSpPr txBox="1"/>
          <p:nvPr/>
        </p:nvSpPr>
        <p:spPr>
          <a:xfrm>
            <a:off x="5272234" y="4821933"/>
            <a:ext cx="458024" cy="439451"/>
          </a:xfrm>
          <a:prstGeom prst="ellipse">
            <a:avLst/>
          </a:prstGeom>
          <a:noFill/>
          <a:ln>
            <a:solidFill>
              <a:schemeClr val="accent2"/>
            </a:solidFill>
          </a:ln>
        </p:spPr>
        <p:txBody>
          <a:bodyPr wrap="square" rtlCol="0">
            <a:spAutoFit/>
          </a:bodyPr>
          <a:lstStyle/>
          <a:p>
            <a:endParaRPr lang="en-US" dirty="0"/>
          </a:p>
        </p:txBody>
      </p:sp>
      <p:sp>
        <p:nvSpPr>
          <p:cNvPr id="36" name="TextBox 35"/>
          <p:cNvSpPr txBox="1"/>
          <p:nvPr/>
        </p:nvSpPr>
        <p:spPr>
          <a:xfrm>
            <a:off x="5756109" y="4815940"/>
            <a:ext cx="868316" cy="523220"/>
          </a:xfrm>
          <a:prstGeom prst="rect">
            <a:avLst/>
          </a:prstGeom>
          <a:noFill/>
        </p:spPr>
        <p:txBody>
          <a:bodyPr wrap="square" rtlCol="0">
            <a:spAutoFit/>
          </a:bodyPr>
          <a:lstStyle/>
          <a:p>
            <a:r>
              <a:rPr lang="en-US" sz="1400" dirty="0"/>
              <a:t>Board scribe</a:t>
            </a:r>
          </a:p>
        </p:txBody>
      </p:sp>
      <p:sp>
        <p:nvSpPr>
          <p:cNvPr id="38" name="TextBox 37"/>
          <p:cNvSpPr txBox="1"/>
          <p:nvPr/>
        </p:nvSpPr>
        <p:spPr>
          <a:xfrm>
            <a:off x="3570948" y="4836683"/>
            <a:ext cx="458024" cy="439451"/>
          </a:xfrm>
          <a:prstGeom prst="ellipse">
            <a:avLst/>
          </a:prstGeom>
          <a:solidFill>
            <a:schemeClr val="accent1">
              <a:alpha val="45000"/>
            </a:schemeClr>
          </a:solidFill>
          <a:ln>
            <a:solidFill>
              <a:schemeClr val="accent2"/>
            </a:solidFill>
          </a:ln>
        </p:spPr>
        <p:txBody>
          <a:bodyPr wrap="square" rtlCol="0">
            <a:spAutoFit/>
          </a:bodyPr>
          <a:lstStyle/>
          <a:p>
            <a:endParaRPr lang="en-US" dirty="0"/>
          </a:p>
        </p:txBody>
      </p:sp>
      <p:sp>
        <p:nvSpPr>
          <p:cNvPr id="39" name="TextBox 38"/>
          <p:cNvSpPr txBox="1"/>
          <p:nvPr/>
        </p:nvSpPr>
        <p:spPr>
          <a:xfrm>
            <a:off x="3774383" y="6550223"/>
            <a:ext cx="1374918" cy="307777"/>
          </a:xfrm>
          <a:prstGeom prst="rect">
            <a:avLst/>
          </a:prstGeom>
          <a:noFill/>
        </p:spPr>
        <p:txBody>
          <a:bodyPr wrap="square" rtlCol="0">
            <a:spAutoFit/>
          </a:bodyPr>
          <a:lstStyle/>
          <a:p>
            <a:r>
              <a:rPr lang="en-US" sz="1400" dirty="0"/>
              <a:t>Practitioners</a:t>
            </a:r>
          </a:p>
        </p:txBody>
      </p:sp>
      <p:sp>
        <p:nvSpPr>
          <p:cNvPr id="40" name="TextBox 39"/>
          <p:cNvSpPr txBox="1"/>
          <p:nvPr/>
        </p:nvSpPr>
        <p:spPr>
          <a:xfrm>
            <a:off x="2748459" y="5224933"/>
            <a:ext cx="2241902" cy="307777"/>
          </a:xfrm>
          <a:prstGeom prst="rect">
            <a:avLst/>
          </a:prstGeom>
          <a:noFill/>
        </p:spPr>
        <p:txBody>
          <a:bodyPr wrap="square" rtlCol="0">
            <a:spAutoFit/>
          </a:bodyPr>
          <a:lstStyle/>
          <a:p>
            <a:r>
              <a:rPr lang="en-US" sz="1400" dirty="0"/>
              <a:t>Researcher-interventionist</a:t>
            </a:r>
          </a:p>
        </p:txBody>
      </p:sp>
      <p:sp>
        <p:nvSpPr>
          <p:cNvPr id="41" name="TextBox 40"/>
          <p:cNvSpPr txBox="1"/>
          <p:nvPr/>
        </p:nvSpPr>
        <p:spPr>
          <a:xfrm>
            <a:off x="7254820" y="5361905"/>
            <a:ext cx="868316" cy="523220"/>
          </a:xfrm>
          <a:prstGeom prst="rect">
            <a:avLst/>
          </a:prstGeom>
          <a:noFill/>
        </p:spPr>
        <p:txBody>
          <a:bodyPr wrap="square" rtlCol="0">
            <a:spAutoFit/>
          </a:bodyPr>
          <a:lstStyle/>
          <a:p>
            <a:r>
              <a:rPr lang="en-US" sz="1400" dirty="0"/>
              <a:t>Minutes keeper</a:t>
            </a:r>
          </a:p>
        </p:txBody>
      </p:sp>
      <p:sp>
        <p:nvSpPr>
          <p:cNvPr id="42" name="TextBox 41"/>
          <p:cNvSpPr txBox="1"/>
          <p:nvPr/>
        </p:nvSpPr>
        <p:spPr>
          <a:xfrm>
            <a:off x="2981369" y="5914610"/>
            <a:ext cx="458024" cy="439451"/>
          </a:xfrm>
          <a:prstGeom prst="ellipse">
            <a:avLst/>
          </a:prstGeom>
          <a:noFill/>
          <a:ln>
            <a:solidFill>
              <a:schemeClr val="accent2"/>
            </a:solidFill>
          </a:ln>
        </p:spPr>
        <p:txBody>
          <a:bodyPr wrap="square" rtlCol="0">
            <a:spAutoFit/>
          </a:bodyPr>
          <a:lstStyle/>
          <a:p>
            <a:endParaRPr lang="en-US" dirty="0"/>
          </a:p>
        </p:txBody>
      </p:sp>
      <p:pic>
        <p:nvPicPr>
          <p:cNvPr id="50" name="Picture 49"/>
          <p:cNvPicPr/>
          <p:nvPr/>
        </p:nvPicPr>
        <p:blipFill>
          <a:blip r:embed="rId6" cstate="email">
            <a:extLst>
              <a:ext uri="{28A0092B-C50C-407E-A947-70E740481C1C}">
                <a14:useLocalDpi xmlns:a14="http://schemas.microsoft.com/office/drawing/2010/main" val="0"/>
              </a:ext>
            </a:extLst>
          </a:blip>
          <a:stretch>
            <a:fillRect/>
          </a:stretch>
        </p:blipFill>
        <p:spPr>
          <a:xfrm>
            <a:off x="6092047" y="1547457"/>
            <a:ext cx="2763445" cy="3060000"/>
          </a:xfrm>
          <a:prstGeom prst="rect">
            <a:avLst/>
          </a:prstGeom>
        </p:spPr>
      </p:pic>
    </p:spTree>
    <p:extLst>
      <p:ext uri="{BB962C8B-B14F-4D97-AF65-F5344CB8AC3E}">
        <p14:creationId xmlns:p14="http://schemas.microsoft.com/office/powerpoint/2010/main" val="373457000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1046</TotalTime>
  <Words>1472</Words>
  <Application>Microsoft Office PowerPoint</Application>
  <PresentationFormat>On-screen Show (4:3)</PresentationFormat>
  <Paragraphs>305</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Times</vt:lpstr>
      <vt:lpstr>Times New Roman</vt:lpstr>
      <vt:lpstr>Tw Cen MT</vt:lpstr>
      <vt:lpstr>Wingdings</vt:lpstr>
      <vt:lpstr>Wingdings 2</vt:lpstr>
      <vt:lpstr>Median</vt:lpstr>
      <vt:lpstr>The Change Laboratory:  Social Workers, Addiction Counsellors and Community Based Project Workers experiences of training, implementation and accreditation in evidence-based interventions for problem substance misuse </vt:lpstr>
      <vt:lpstr>Evidence Based Practice</vt:lpstr>
      <vt:lpstr>Evidence Based Substance Misuse Treatment</vt:lpstr>
      <vt:lpstr>Training in Evidence-Based Addiction Treatment</vt:lpstr>
      <vt:lpstr>Cultural Historical Activity Theory (CHAT)</vt:lpstr>
      <vt:lpstr>Cycle of Expansive Learning </vt:lpstr>
      <vt:lpstr>Semi-Structured Interviews (n=17)  Change Laboratory Workshops (n=4)</vt:lpstr>
      <vt:lpstr>17 Semi-Structured Interviews</vt:lpstr>
      <vt:lpstr>The Change Laboratory</vt:lpstr>
      <vt:lpstr>Thematic Map of the Findings</vt:lpstr>
      <vt:lpstr>Community of Practice</vt:lpstr>
      <vt:lpstr>Main Theme 1: Implementation Stage</vt:lpstr>
      <vt:lpstr>Main Theme 1: Implementation Stage</vt:lpstr>
      <vt:lpstr>Themes</vt:lpstr>
      <vt:lpstr>Main Theme 2: Leadership</vt:lpstr>
      <vt:lpstr>Sub-Themes</vt:lpstr>
      <vt:lpstr>Main Theme 3:  Characteristics of A/CRA and CRAFT:</vt:lpstr>
      <vt:lpstr>Sub-Themes</vt:lpstr>
      <vt:lpstr>Main Theme 4:  Pros and Cons of Training</vt:lpstr>
      <vt:lpstr>Sub-Themes</vt:lpstr>
      <vt:lpstr>Embedded Contradiction</vt:lpstr>
      <vt:lpstr>Zone of Proximal Development (Vygotsky, 1928)</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Developmental Work Research: Scaffolding the gap between addiction science and community based practice</dc:title>
  <dc:creator>Robert O'Driscoll</dc:creator>
  <cp:lastModifiedBy>CPD Officer</cp:lastModifiedBy>
  <cp:revision>72</cp:revision>
  <dcterms:created xsi:type="dcterms:W3CDTF">2015-07-12T10:00:06Z</dcterms:created>
  <dcterms:modified xsi:type="dcterms:W3CDTF">2019-06-13T10:54:50Z</dcterms:modified>
</cp:coreProperties>
</file>