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9" r:id="rId2"/>
    <p:sldId id="256" r:id="rId3"/>
    <p:sldId id="258" r:id="rId4"/>
    <p:sldId id="261" r:id="rId5"/>
    <p:sldId id="271" r:id="rId6"/>
    <p:sldId id="27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765AE-33DD-4F31-8702-20ADD236CA1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CA253F-6895-41F4-A531-261C28EE386C}">
      <dgm:prSet phldrT="[Text]" custT="1"/>
      <dgm:spPr/>
      <dgm:t>
        <a:bodyPr/>
        <a:lstStyle/>
        <a:p>
          <a:r>
            <a:rPr lang="en-GB" sz="2400" dirty="0"/>
            <a:t>Who?</a:t>
          </a:r>
        </a:p>
      </dgm:t>
    </dgm:pt>
    <dgm:pt modelId="{89BAA2FD-525A-40BE-9056-617AA0676E0D}" type="parTrans" cxnId="{2C5B9CED-EF45-4E15-A8D8-2BD7EECACDB6}">
      <dgm:prSet/>
      <dgm:spPr/>
      <dgm:t>
        <a:bodyPr/>
        <a:lstStyle/>
        <a:p>
          <a:endParaRPr lang="en-GB"/>
        </a:p>
      </dgm:t>
    </dgm:pt>
    <dgm:pt modelId="{B6EF082D-7A6F-465A-948B-8D481F3F570E}" type="sibTrans" cxnId="{2C5B9CED-EF45-4E15-A8D8-2BD7EECACDB6}">
      <dgm:prSet/>
      <dgm:spPr/>
      <dgm:t>
        <a:bodyPr/>
        <a:lstStyle/>
        <a:p>
          <a:endParaRPr lang="en-GB"/>
        </a:p>
      </dgm:t>
    </dgm:pt>
    <dgm:pt modelId="{3879AF12-F454-4518-9695-4B7B9DEBDDB1}">
      <dgm:prSet phldrT="[Text]" custT="1"/>
      <dgm:spPr/>
      <dgm:t>
        <a:bodyPr/>
        <a:lstStyle/>
        <a:p>
          <a:r>
            <a:rPr lang="en-GB" sz="2400" dirty="0"/>
            <a:t>How many?</a:t>
          </a:r>
        </a:p>
      </dgm:t>
    </dgm:pt>
    <dgm:pt modelId="{F32656BA-496E-4F27-9AFA-DA911B4D5AAB}" type="parTrans" cxnId="{9688FBB0-73C4-4F40-8758-0E9349EC592B}">
      <dgm:prSet/>
      <dgm:spPr/>
      <dgm:t>
        <a:bodyPr/>
        <a:lstStyle/>
        <a:p>
          <a:endParaRPr lang="en-GB"/>
        </a:p>
      </dgm:t>
    </dgm:pt>
    <dgm:pt modelId="{BC3864C3-C221-43A1-A460-27CB947B1668}" type="sibTrans" cxnId="{9688FBB0-73C4-4F40-8758-0E9349EC592B}">
      <dgm:prSet/>
      <dgm:spPr/>
      <dgm:t>
        <a:bodyPr/>
        <a:lstStyle/>
        <a:p>
          <a:endParaRPr lang="en-GB"/>
        </a:p>
      </dgm:t>
    </dgm:pt>
    <dgm:pt modelId="{0E0816C5-6B6E-40BA-AF90-A6076A22E348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1 group in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Belfast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 with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 practitioners and</a:t>
          </a:r>
        </a:p>
      </dgm:t>
    </dgm:pt>
    <dgm:pt modelId="{659A8485-7F5D-49BD-B866-163BC629FA0C}" type="parTrans" cxnId="{0BD2758D-156A-4EF1-8CD2-EC253313F523}">
      <dgm:prSet/>
      <dgm:spPr/>
      <dgm:t>
        <a:bodyPr/>
        <a:lstStyle/>
        <a:p>
          <a:endParaRPr lang="en-GB"/>
        </a:p>
      </dgm:t>
    </dgm:pt>
    <dgm:pt modelId="{11F98B2E-2A84-4293-9B64-A371AA1F4364}" type="sibTrans" cxnId="{0BD2758D-156A-4EF1-8CD2-EC253313F523}">
      <dgm:prSet/>
      <dgm:spPr/>
      <dgm:t>
        <a:bodyPr/>
        <a:lstStyle/>
        <a:p>
          <a:endParaRPr lang="en-GB"/>
        </a:p>
      </dgm:t>
    </dgm:pt>
    <dgm:pt modelId="{6F1A9D17-38BC-4047-A612-73727A05F76C}">
      <dgm:prSet phldrT="[Text]" custT="1"/>
      <dgm:spPr/>
      <dgm:t>
        <a:bodyPr/>
        <a:lstStyle/>
        <a:p>
          <a:r>
            <a:rPr lang="en-GB" sz="2400" dirty="0"/>
            <a:t>Why?</a:t>
          </a:r>
          <a:endParaRPr lang="en-GB" sz="3300" dirty="0"/>
        </a:p>
      </dgm:t>
    </dgm:pt>
    <dgm:pt modelId="{07720FB4-01C9-4433-810E-ACB9E3BE1D9A}" type="parTrans" cxnId="{B63ED336-A9AF-4296-A42E-C790346CD1EB}">
      <dgm:prSet/>
      <dgm:spPr/>
      <dgm:t>
        <a:bodyPr/>
        <a:lstStyle/>
        <a:p>
          <a:endParaRPr lang="en-GB"/>
        </a:p>
      </dgm:t>
    </dgm:pt>
    <dgm:pt modelId="{FEA27815-58CE-471C-A8EA-14EF5D15442B}" type="sibTrans" cxnId="{B63ED336-A9AF-4296-A42E-C790346CD1EB}">
      <dgm:prSet/>
      <dgm:spPr/>
      <dgm:t>
        <a:bodyPr/>
        <a:lstStyle/>
        <a:p>
          <a:endParaRPr lang="en-GB"/>
        </a:p>
      </dgm:t>
    </dgm:pt>
    <dgm:pt modelId="{4582B91A-9B0D-40E3-ADC9-5964ADEE42B1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To ascertain the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experiences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perspectives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 of practitioners working frontline in homeless services so that we can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understand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 more about these issues</a:t>
          </a:r>
        </a:p>
      </dgm:t>
    </dgm:pt>
    <dgm:pt modelId="{EF99920B-D698-466A-BB25-9050A06D3E69}" type="parTrans" cxnId="{8847C1EB-E0F3-47AC-B40A-613592969CAA}">
      <dgm:prSet/>
      <dgm:spPr/>
      <dgm:t>
        <a:bodyPr/>
        <a:lstStyle/>
        <a:p>
          <a:endParaRPr lang="en-GB"/>
        </a:p>
      </dgm:t>
    </dgm:pt>
    <dgm:pt modelId="{6112292F-186E-4AB9-902D-D7B189839C34}" type="sibTrans" cxnId="{8847C1EB-E0F3-47AC-B40A-613592969CAA}">
      <dgm:prSet/>
      <dgm:spPr/>
      <dgm:t>
        <a:bodyPr/>
        <a:lstStyle/>
        <a:p>
          <a:endParaRPr lang="en-GB"/>
        </a:p>
      </dgm:t>
    </dgm:pt>
    <dgm:pt modelId="{173E8405-ED4E-4F37-AE2F-6FE77EBD0430}">
      <dgm:prSet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GB" sz="1900" dirty="0"/>
        </a:p>
      </dgm:t>
    </dgm:pt>
    <dgm:pt modelId="{DE352996-81A8-4DC5-825E-FDD3E62C5A7E}" type="parTrans" cxnId="{D39E106A-DA06-4D4D-AB81-B9758708BC59}">
      <dgm:prSet/>
      <dgm:spPr/>
      <dgm:t>
        <a:bodyPr/>
        <a:lstStyle/>
        <a:p>
          <a:endParaRPr lang="en-GB"/>
        </a:p>
      </dgm:t>
    </dgm:pt>
    <dgm:pt modelId="{B9E3EC3A-FB80-403E-853E-846DC664B114}" type="sibTrans" cxnId="{D39E106A-DA06-4D4D-AB81-B9758708BC59}">
      <dgm:prSet/>
      <dgm:spPr/>
      <dgm:t>
        <a:bodyPr/>
        <a:lstStyle/>
        <a:p>
          <a:endParaRPr lang="en-GB"/>
        </a:p>
      </dgm:t>
    </dgm:pt>
    <dgm:pt modelId="{63A94DFD-352F-4399-92D5-347D213B760F}">
      <dgm:prSet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1 group in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Western Trust 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with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 practitioners</a:t>
          </a:r>
        </a:p>
      </dgm:t>
    </dgm:pt>
    <dgm:pt modelId="{B6B13581-173F-44DD-9AAA-B14AC96AAE4D}" type="parTrans" cxnId="{7734BD23-898C-4144-BC3D-C584171D4960}">
      <dgm:prSet/>
      <dgm:spPr/>
      <dgm:t>
        <a:bodyPr/>
        <a:lstStyle/>
        <a:p>
          <a:endParaRPr lang="en-GB"/>
        </a:p>
      </dgm:t>
    </dgm:pt>
    <dgm:pt modelId="{6FFF01A0-1FFC-4599-9793-0EA6891A7329}" type="sibTrans" cxnId="{7734BD23-898C-4144-BC3D-C584171D4960}">
      <dgm:prSet/>
      <dgm:spPr/>
      <dgm:t>
        <a:bodyPr/>
        <a:lstStyle/>
        <a:p>
          <a:endParaRPr lang="en-GB"/>
        </a:p>
      </dgm:t>
    </dgm:pt>
    <dgm:pt modelId="{82305E3E-9532-4326-8E71-5ACC85BB57C2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Practitioners 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working in homeless services in NI, made up of social workers and social care managers – purposive sample</a:t>
          </a:r>
          <a:endParaRPr lang="en-GB" sz="1900" dirty="0"/>
        </a:p>
      </dgm:t>
    </dgm:pt>
    <dgm:pt modelId="{BFFCAA76-EA87-4821-AB84-22FFE474CF23}" type="parTrans" cxnId="{0F771E25-ED08-4601-BACF-D841B89036CF}">
      <dgm:prSet/>
      <dgm:spPr/>
      <dgm:t>
        <a:bodyPr/>
        <a:lstStyle/>
        <a:p>
          <a:endParaRPr lang="en-GB"/>
        </a:p>
      </dgm:t>
    </dgm:pt>
    <dgm:pt modelId="{10EF1E2B-C899-4A54-BEEC-49BB8283E270}" type="sibTrans" cxnId="{0F771E25-ED08-4601-BACF-D841B89036CF}">
      <dgm:prSet/>
      <dgm:spPr/>
      <dgm:t>
        <a:bodyPr/>
        <a:lstStyle/>
        <a:p>
          <a:endParaRPr lang="en-GB"/>
        </a:p>
      </dgm:t>
    </dgm:pt>
    <dgm:pt modelId="{D27EECD9-C6D4-45F4-AD1B-8A113242BAAB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GB" sz="1900" dirty="0"/>
        </a:p>
      </dgm:t>
    </dgm:pt>
    <dgm:pt modelId="{BAC33F4D-D118-42EB-AF18-366628E17BFF}" type="parTrans" cxnId="{30AB619C-03DE-41CB-AEBB-4AEE4631A3CA}">
      <dgm:prSet/>
      <dgm:spPr/>
      <dgm:t>
        <a:bodyPr/>
        <a:lstStyle/>
        <a:p>
          <a:endParaRPr lang="en-GB"/>
        </a:p>
      </dgm:t>
    </dgm:pt>
    <dgm:pt modelId="{83861D4E-5A8F-4148-AF3A-CA602E0C02F1}" type="sibTrans" cxnId="{30AB619C-03DE-41CB-AEBB-4AEE4631A3CA}">
      <dgm:prSet/>
      <dgm:spPr/>
      <dgm:t>
        <a:bodyPr/>
        <a:lstStyle/>
        <a:p>
          <a:endParaRPr lang="en-GB"/>
        </a:p>
      </dgm:t>
    </dgm:pt>
    <dgm:pt modelId="{FA7AAB06-3AE8-40D3-883A-B3BBC94F1C28}" type="pres">
      <dgm:prSet presAssocID="{25E765AE-33DD-4F31-8702-20ADD236CA1A}" presName="linearFlow" presStyleCnt="0">
        <dgm:presLayoutVars>
          <dgm:dir/>
          <dgm:animLvl val="lvl"/>
          <dgm:resizeHandles val="exact"/>
        </dgm:presLayoutVars>
      </dgm:prSet>
      <dgm:spPr/>
    </dgm:pt>
    <dgm:pt modelId="{C440D1F9-BE02-4720-B4B4-D01048A915A0}" type="pres">
      <dgm:prSet presAssocID="{6DCA253F-6895-41F4-A531-261C28EE386C}" presName="composite" presStyleCnt="0"/>
      <dgm:spPr/>
    </dgm:pt>
    <dgm:pt modelId="{477FFE4E-6769-4A5C-B3FE-7217EFCDEE75}" type="pres">
      <dgm:prSet presAssocID="{6DCA253F-6895-41F4-A531-261C28EE386C}" presName="parentText" presStyleLbl="alignNode1" presStyleIdx="0" presStyleCnt="3" custLinFactNeighborY="-7479">
        <dgm:presLayoutVars>
          <dgm:chMax val="1"/>
          <dgm:bulletEnabled val="1"/>
        </dgm:presLayoutVars>
      </dgm:prSet>
      <dgm:spPr/>
    </dgm:pt>
    <dgm:pt modelId="{18C752B5-2BA5-454A-A272-803876D38A95}" type="pres">
      <dgm:prSet presAssocID="{6DCA253F-6895-41F4-A531-261C28EE386C}" presName="descendantText" presStyleLbl="alignAcc1" presStyleIdx="0" presStyleCnt="3" custScaleY="120816" custLinFactNeighborY="-3834">
        <dgm:presLayoutVars>
          <dgm:bulletEnabled val="1"/>
        </dgm:presLayoutVars>
      </dgm:prSet>
      <dgm:spPr/>
    </dgm:pt>
    <dgm:pt modelId="{2B794071-D2DF-458D-950D-1F0DAA325B09}" type="pres">
      <dgm:prSet presAssocID="{B6EF082D-7A6F-465A-948B-8D481F3F570E}" presName="sp" presStyleCnt="0"/>
      <dgm:spPr/>
    </dgm:pt>
    <dgm:pt modelId="{5BBC11AA-6FA0-4349-8BBA-B2F93373670B}" type="pres">
      <dgm:prSet presAssocID="{3879AF12-F454-4518-9695-4B7B9DEBDDB1}" presName="composite" presStyleCnt="0"/>
      <dgm:spPr/>
    </dgm:pt>
    <dgm:pt modelId="{A85C782F-A763-4C33-A192-5D434AE3039F}" type="pres">
      <dgm:prSet presAssocID="{3879AF12-F454-4518-9695-4B7B9DEBDDB1}" presName="parentText" presStyleLbl="alignNode1" presStyleIdx="1" presStyleCnt="3" custLinFactNeighborY="-10803">
        <dgm:presLayoutVars>
          <dgm:chMax val="1"/>
          <dgm:bulletEnabled val="1"/>
        </dgm:presLayoutVars>
      </dgm:prSet>
      <dgm:spPr/>
    </dgm:pt>
    <dgm:pt modelId="{B9E3D218-81BF-4829-826B-75138A860FEE}" type="pres">
      <dgm:prSet presAssocID="{3879AF12-F454-4518-9695-4B7B9DEBDDB1}" presName="descendantText" presStyleLbl="alignAcc1" presStyleIdx="1" presStyleCnt="3" custScaleY="133384" custLinFactNeighborY="0">
        <dgm:presLayoutVars>
          <dgm:bulletEnabled val="1"/>
        </dgm:presLayoutVars>
      </dgm:prSet>
      <dgm:spPr/>
    </dgm:pt>
    <dgm:pt modelId="{50AA7485-FEF9-44B4-9EA5-2968189D3CC5}" type="pres">
      <dgm:prSet presAssocID="{BC3864C3-C221-43A1-A460-27CB947B1668}" presName="sp" presStyleCnt="0"/>
      <dgm:spPr/>
    </dgm:pt>
    <dgm:pt modelId="{18758E74-FD15-4DC3-851C-A1448C2D9A86}" type="pres">
      <dgm:prSet presAssocID="{6F1A9D17-38BC-4047-A612-73727A05F76C}" presName="composite" presStyleCnt="0"/>
      <dgm:spPr/>
    </dgm:pt>
    <dgm:pt modelId="{0E65C356-2B56-4677-97A0-88EED4E6223C}" type="pres">
      <dgm:prSet presAssocID="{6F1A9D17-38BC-4047-A612-73727A05F76C}" presName="parentText" presStyleLbl="alignNode1" presStyleIdx="2" presStyleCnt="3" custLinFactNeighborY="-7479">
        <dgm:presLayoutVars>
          <dgm:chMax val="1"/>
          <dgm:bulletEnabled val="1"/>
        </dgm:presLayoutVars>
      </dgm:prSet>
      <dgm:spPr/>
    </dgm:pt>
    <dgm:pt modelId="{CBED767A-76A7-4121-9CDF-CFC294A98E63}" type="pres">
      <dgm:prSet presAssocID="{6F1A9D17-38BC-4047-A612-73727A05F76C}" presName="descendantText" presStyleLbl="alignAcc1" presStyleIdx="2" presStyleCnt="3" custScaleY="157941" custLinFactNeighborX="0" custLinFactNeighborY="17847">
        <dgm:presLayoutVars>
          <dgm:bulletEnabled val="1"/>
        </dgm:presLayoutVars>
      </dgm:prSet>
      <dgm:spPr/>
    </dgm:pt>
  </dgm:ptLst>
  <dgm:cxnLst>
    <dgm:cxn modelId="{3A210808-583A-4C8C-848F-78CEFFA126EF}" type="presOf" srcId="{0E0816C5-6B6E-40BA-AF90-A6076A22E348}" destId="{B9E3D218-81BF-4829-826B-75138A860FEE}" srcOrd="0" destOrd="0" presId="urn:microsoft.com/office/officeart/2005/8/layout/chevron2"/>
    <dgm:cxn modelId="{7734BD23-898C-4144-BC3D-C584171D4960}" srcId="{3879AF12-F454-4518-9695-4B7B9DEBDDB1}" destId="{63A94DFD-352F-4399-92D5-347D213B760F}" srcOrd="1" destOrd="0" parTransId="{B6B13581-173F-44DD-9AAA-B14AC96AAE4D}" sibTransId="{6FFF01A0-1FFC-4599-9793-0EA6891A7329}"/>
    <dgm:cxn modelId="{0F771E25-ED08-4601-BACF-D841B89036CF}" srcId="{6DCA253F-6895-41F4-A531-261C28EE386C}" destId="{82305E3E-9532-4326-8E71-5ACC85BB57C2}" srcOrd="1" destOrd="0" parTransId="{BFFCAA76-EA87-4821-AB84-22FFE474CF23}" sibTransId="{10EF1E2B-C899-4A54-BEEC-49BB8283E270}"/>
    <dgm:cxn modelId="{C7879A34-56CA-4A52-80F2-3FBCB28BD5EE}" type="presOf" srcId="{173E8405-ED4E-4F37-AE2F-6FE77EBD0430}" destId="{18C752B5-2BA5-454A-A272-803876D38A95}" srcOrd="0" destOrd="2" presId="urn:microsoft.com/office/officeart/2005/8/layout/chevron2"/>
    <dgm:cxn modelId="{B63ED336-A9AF-4296-A42E-C790346CD1EB}" srcId="{25E765AE-33DD-4F31-8702-20ADD236CA1A}" destId="{6F1A9D17-38BC-4047-A612-73727A05F76C}" srcOrd="2" destOrd="0" parTransId="{07720FB4-01C9-4433-810E-ACB9E3BE1D9A}" sibTransId="{FEA27815-58CE-471C-A8EA-14EF5D15442B}"/>
    <dgm:cxn modelId="{D39E106A-DA06-4D4D-AB81-B9758708BC59}" srcId="{6DCA253F-6895-41F4-A531-261C28EE386C}" destId="{173E8405-ED4E-4F37-AE2F-6FE77EBD0430}" srcOrd="2" destOrd="0" parTransId="{DE352996-81A8-4DC5-825E-FDD3E62C5A7E}" sibTransId="{B9E3EC3A-FB80-403E-853E-846DC664B114}"/>
    <dgm:cxn modelId="{05F8154D-D520-4C61-B7C8-284FCD9FF8C6}" type="presOf" srcId="{6F1A9D17-38BC-4047-A612-73727A05F76C}" destId="{0E65C356-2B56-4677-97A0-88EED4E6223C}" srcOrd="0" destOrd="0" presId="urn:microsoft.com/office/officeart/2005/8/layout/chevron2"/>
    <dgm:cxn modelId="{A83E4A80-C8F6-457D-BDFF-D43B35D3FB9E}" type="presOf" srcId="{82305E3E-9532-4326-8E71-5ACC85BB57C2}" destId="{18C752B5-2BA5-454A-A272-803876D38A95}" srcOrd="0" destOrd="1" presId="urn:microsoft.com/office/officeart/2005/8/layout/chevron2"/>
    <dgm:cxn modelId="{A8E35D87-5A19-4B9C-962F-3F1CCE813229}" type="presOf" srcId="{3879AF12-F454-4518-9695-4B7B9DEBDDB1}" destId="{A85C782F-A763-4C33-A192-5D434AE3039F}" srcOrd="0" destOrd="0" presId="urn:microsoft.com/office/officeart/2005/8/layout/chevron2"/>
    <dgm:cxn modelId="{A1AE158B-2166-456F-9E51-DF89AF3EE478}" type="presOf" srcId="{4582B91A-9B0D-40E3-ADC9-5964ADEE42B1}" destId="{CBED767A-76A7-4121-9CDF-CFC294A98E63}" srcOrd="0" destOrd="0" presId="urn:microsoft.com/office/officeart/2005/8/layout/chevron2"/>
    <dgm:cxn modelId="{0BD2758D-156A-4EF1-8CD2-EC253313F523}" srcId="{3879AF12-F454-4518-9695-4B7B9DEBDDB1}" destId="{0E0816C5-6B6E-40BA-AF90-A6076A22E348}" srcOrd="0" destOrd="0" parTransId="{659A8485-7F5D-49BD-B866-163BC629FA0C}" sibTransId="{11F98B2E-2A84-4293-9B64-A371AA1F4364}"/>
    <dgm:cxn modelId="{30AB619C-03DE-41CB-AEBB-4AEE4631A3CA}" srcId="{6DCA253F-6895-41F4-A531-261C28EE386C}" destId="{D27EECD9-C6D4-45F4-AD1B-8A113242BAAB}" srcOrd="0" destOrd="0" parTransId="{BAC33F4D-D118-42EB-AF18-366628E17BFF}" sibTransId="{83861D4E-5A8F-4148-AF3A-CA602E0C02F1}"/>
    <dgm:cxn modelId="{9688FBB0-73C4-4F40-8758-0E9349EC592B}" srcId="{25E765AE-33DD-4F31-8702-20ADD236CA1A}" destId="{3879AF12-F454-4518-9695-4B7B9DEBDDB1}" srcOrd="1" destOrd="0" parTransId="{F32656BA-496E-4F27-9AFA-DA911B4D5AAB}" sibTransId="{BC3864C3-C221-43A1-A460-27CB947B1668}"/>
    <dgm:cxn modelId="{EC8BB0B3-A057-462C-AB26-3917E098C02F}" type="presOf" srcId="{6DCA253F-6895-41F4-A531-261C28EE386C}" destId="{477FFE4E-6769-4A5C-B3FE-7217EFCDEE75}" srcOrd="0" destOrd="0" presId="urn:microsoft.com/office/officeart/2005/8/layout/chevron2"/>
    <dgm:cxn modelId="{90284CC1-8CAA-4ABC-81B3-0A6A0719EB86}" type="presOf" srcId="{25E765AE-33DD-4F31-8702-20ADD236CA1A}" destId="{FA7AAB06-3AE8-40D3-883A-B3BBC94F1C28}" srcOrd="0" destOrd="0" presId="urn:microsoft.com/office/officeart/2005/8/layout/chevron2"/>
    <dgm:cxn modelId="{F9D6C4C5-71AC-4414-93D0-34D8773CFA2B}" type="presOf" srcId="{63A94DFD-352F-4399-92D5-347D213B760F}" destId="{B9E3D218-81BF-4829-826B-75138A860FEE}" srcOrd="0" destOrd="1" presId="urn:microsoft.com/office/officeart/2005/8/layout/chevron2"/>
    <dgm:cxn modelId="{8847C1EB-E0F3-47AC-B40A-613592969CAA}" srcId="{6F1A9D17-38BC-4047-A612-73727A05F76C}" destId="{4582B91A-9B0D-40E3-ADC9-5964ADEE42B1}" srcOrd="0" destOrd="0" parTransId="{EF99920B-D698-466A-BB25-9050A06D3E69}" sibTransId="{6112292F-186E-4AB9-902D-D7B189839C34}"/>
    <dgm:cxn modelId="{2C5B9CED-EF45-4E15-A8D8-2BD7EECACDB6}" srcId="{25E765AE-33DD-4F31-8702-20ADD236CA1A}" destId="{6DCA253F-6895-41F4-A531-261C28EE386C}" srcOrd="0" destOrd="0" parTransId="{89BAA2FD-525A-40BE-9056-617AA0676E0D}" sibTransId="{B6EF082D-7A6F-465A-948B-8D481F3F570E}"/>
    <dgm:cxn modelId="{88B00AEF-1AD4-46CC-A26E-7DCED633C2D0}" type="presOf" srcId="{D27EECD9-C6D4-45F4-AD1B-8A113242BAAB}" destId="{18C752B5-2BA5-454A-A272-803876D38A95}" srcOrd="0" destOrd="0" presId="urn:microsoft.com/office/officeart/2005/8/layout/chevron2"/>
    <dgm:cxn modelId="{C2B2854E-46A4-4565-9B4C-DC1A9C72DD3F}" type="presParOf" srcId="{FA7AAB06-3AE8-40D3-883A-B3BBC94F1C28}" destId="{C440D1F9-BE02-4720-B4B4-D01048A915A0}" srcOrd="0" destOrd="0" presId="urn:microsoft.com/office/officeart/2005/8/layout/chevron2"/>
    <dgm:cxn modelId="{37F73D8B-5AEC-40F0-B700-A553D7BDF7FA}" type="presParOf" srcId="{C440D1F9-BE02-4720-B4B4-D01048A915A0}" destId="{477FFE4E-6769-4A5C-B3FE-7217EFCDEE75}" srcOrd="0" destOrd="0" presId="urn:microsoft.com/office/officeart/2005/8/layout/chevron2"/>
    <dgm:cxn modelId="{6AB70836-3D41-4253-9E9A-7323E834535F}" type="presParOf" srcId="{C440D1F9-BE02-4720-B4B4-D01048A915A0}" destId="{18C752B5-2BA5-454A-A272-803876D38A95}" srcOrd="1" destOrd="0" presId="urn:microsoft.com/office/officeart/2005/8/layout/chevron2"/>
    <dgm:cxn modelId="{19EA92C0-DEFB-4DB9-8448-54DED79CDDD8}" type="presParOf" srcId="{FA7AAB06-3AE8-40D3-883A-B3BBC94F1C28}" destId="{2B794071-D2DF-458D-950D-1F0DAA325B09}" srcOrd="1" destOrd="0" presId="urn:microsoft.com/office/officeart/2005/8/layout/chevron2"/>
    <dgm:cxn modelId="{68FB83DB-A953-46A1-832F-6F3B2619E1AA}" type="presParOf" srcId="{FA7AAB06-3AE8-40D3-883A-B3BBC94F1C28}" destId="{5BBC11AA-6FA0-4349-8BBA-B2F93373670B}" srcOrd="2" destOrd="0" presId="urn:microsoft.com/office/officeart/2005/8/layout/chevron2"/>
    <dgm:cxn modelId="{F7CA0366-C23F-466E-87F2-48B758CAEFC2}" type="presParOf" srcId="{5BBC11AA-6FA0-4349-8BBA-B2F93373670B}" destId="{A85C782F-A763-4C33-A192-5D434AE3039F}" srcOrd="0" destOrd="0" presId="urn:microsoft.com/office/officeart/2005/8/layout/chevron2"/>
    <dgm:cxn modelId="{354635D4-DAFF-4C42-822B-15646339CBFB}" type="presParOf" srcId="{5BBC11AA-6FA0-4349-8BBA-B2F93373670B}" destId="{B9E3D218-81BF-4829-826B-75138A860FEE}" srcOrd="1" destOrd="0" presId="urn:microsoft.com/office/officeart/2005/8/layout/chevron2"/>
    <dgm:cxn modelId="{CCC163E7-25DA-41F6-A642-D59CBE3D000E}" type="presParOf" srcId="{FA7AAB06-3AE8-40D3-883A-B3BBC94F1C28}" destId="{50AA7485-FEF9-44B4-9EA5-2968189D3CC5}" srcOrd="3" destOrd="0" presId="urn:microsoft.com/office/officeart/2005/8/layout/chevron2"/>
    <dgm:cxn modelId="{224740A7-A1CC-4BE2-A5BF-C72EC47AE683}" type="presParOf" srcId="{FA7AAB06-3AE8-40D3-883A-B3BBC94F1C28}" destId="{18758E74-FD15-4DC3-851C-A1448C2D9A86}" srcOrd="4" destOrd="0" presId="urn:microsoft.com/office/officeart/2005/8/layout/chevron2"/>
    <dgm:cxn modelId="{8F79BA98-839C-43FE-BAD8-3778660C0F2A}" type="presParOf" srcId="{18758E74-FD15-4DC3-851C-A1448C2D9A86}" destId="{0E65C356-2B56-4677-97A0-88EED4E6223C}" srcOrd="0" destOrd="0" presId="urn:microsoft.com/office/officeart/2005/8/layout/chevron2"/>
    <dgm:cxn modelId="{D08A83EF-62BA-4DEA-BB7B-D8DF9976ACF9}" type="presParOf" srcId="{18758E74-FD15-4DC3-851C-A1448C2D9A86}" destId="{CBED767A-76A7-4121-9CDF-CFC294A98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765AE-33DD-4F31-8702-20ADD236CA1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CA253F-6895-41F4-A531-261C28EE386C}">
      <dgm:prSet phldrT="[Text]" custT="1"/>
      <dgm:spPr/>
      <dgm:t>
        <a:bodyPr/>
        <a:lstStyle/>
        <a:p>
          <a:r>
            <a:rPr lang="en-GB" sz="2400" dirty="0"/>
            <a:t>Who?</a:t>
          </a:r>
          <a:endParaRPr lang="en-GB" sz="1700" dirty="0"/>
        </a:p>
      </dgm:t>
    </dgm:pt>
    <dgm:pt modelId="{89BAA2FD-525A-40BE-9056-617AA0676E0D}" type="parTrans" cxnId="{2C5B9CED-EF45-4E15-A8D8-2BD7EECACDB6}">
      <dgm:prSet/>
      <dgm:spPr/>
      <dgm:t>
        <a:bodyPr/>
        <a:lstStyle/>
        <a:p>
          <a:endParaRPr lang="en-GB"/>
        </a:p>
      </dgm:t>
    </dgm:pt>
    <dgm:pt modelId="{B6EF082D-7A6F-465A-948B-8D481F3F570E}" type="sibTrans" cxnId="{2C5B9CED-EF45-4E15-A8D8-2BD7EECACDB6}">
      <dgm:prSet/>
      <dgm:spPr/>
      <dgm:t>
        <a:bodyPr/>
        <a:lstStyle/>
        <a:p>
          <a:endParaRPr lang="en-GB"/>
        </a:p>
      </dgm:t>
    </dgm:pt>
    <dgm:pt modelId="{5254C229-53F0-4E52-8228-22383A3C122B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People who are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currently homeless 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and living in hostels or using homeless drop-in centres in NI.</a:t>
          </a:r>
        </a:p>
      </dgm:t>
    </dgm:pt>
    <dgm:pt modelId="{8C888E32-C662-42F8-A423-121F519AB61A}" type="parTrans" cxnId="{9F87A0A3-0735-4DB9-B9F8-922C0050908A}">
      <dgm:prSet/>
      <dgm:spPr/>
      <dgm:t>
        <a:bodyPr/>
        <a:lstStyle/>
        <a:p>
          <a:endParaRPr lang="en-GB"/>
        </a:p>
      </dgm:t>
    </dgm:pt>
    <dgm:pt modelId="{191313A0-0424-4FBC-BAD7-FBF74BBF8DB6}" type="sibTrans" cxnId="{9F87A0A3-0735-4DB9-B9F8-922C0050908A}">
      <dgm:prSet/>
      <dgm:spPr/>
      <dgm:t>
        <a:bodyPr/>
        <a:lstStyle/>
        <a:p>
          <a:endParaRPr lang="en-GB"/>
        </a:p>
      </dgm:t>
    </dgm:pt>
    <dgm:pt modelId="{3879AF12-F454-4518-9695-4B7B9DEBDDB1}">
      <dgm:prSet phldrT="[Text]" custT="1"/>
      <dgm:spPr/>
      <dgm:t>
        <a:bodyPr/>
        <a:lstStyle/>
        <a:p>
          <a:r>
            <a:rPr lang="en-GB" sz="2400" dirty="0"/>
            <a:t>How many?</a:t>
          </a:r>
        </a:p>
      </dgm:t>
    </dgm:pt>
    <dgm:pt modelId="{F32656BA-496E-4F27-9AFA-DA911B4D5AAB}" type="parTrans" cxnId="{9688FBB0-73C4-4F40-8758-0E9349EC592B}">
      <dgm:prSet/>
      <dgm:spPr/>
      <dgm:t>
        <a:bodyPr/>
        <a:lstStyle/>
        <a:p>
          <a:endParaRPr lang="en-GB"/>
        </a:p>
      </dgm:t>
    </dgm:pt>
    <dgm:pt modelId="{BC3864C3-C221-43A1-A460-27CB947B1668}" type="sibTrans" cxnId="{9688FBB0-73C4-4F40-8758-0E9349EC592B}">
      <dgm:prSet/>
      <dgm:spPr/>
      <dgm:t>
        <a:bodyPr/>
        <a:lstStyle/>
        <a:p>
          <a:endParaRPr lang="en-GB"/>
        </a:p>
      </dgm:t>
    </dgm:pt>
    <dgm:pt modelId="{0E0816C5-6B6E-40BA-AF90-A6076A22E348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This was a 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saturation survey 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so the entire population of participating homeless hostels and drop-in centres in NI were invited to take part – 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50 projects 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participated and 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503</a:t>
          </a:r>
          <a:r>
            <a:rPr lang="en-GB" sz="21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/1100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surveys 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completed (46% returned) to date.</a:t>
          </a:r>
        </a:p>
      </dgm:t>
    </dgm:pt>
    <dgm:pt modelId="{659A8485-7F5D-49BD-B866-163BC629FA0C}" type="parTrans" cxnId="{0BD2758D-156A-4EF1-8CD2-EC253313F523}">
      <dgm:prSet/>
      <dgm:spPr/>
      <dgm:t>
        <a:bodyPr/>
        <a:lstStyle/>
        <a:p>
          <a:endParaRPr lang="en-GB"/>
        </a:p>
      </dgm:t>
    </dgm:pt>
    <dgm:pt modelId="{11F98B2E-2A84-4293-9B64-A371AA1F4364}" type="sibTrans" cxnId="{0BD2758D-156A-4EF1-8CD2-EC253313F523}">
      <dgm:prSet/>
      <dgm:spPr/>
      <dgm:t>
        <a:bodyPr/>
        <a:lstStyle/>
        <a:p>
          <a:endParaRPr lang="en-GB"/>
        </a:p>
      </dgm:t>
    </dgm:pt>
    <dgm:pt modelId="{6F1A9D17-38BC-4047-A612-73727A05F76C}">
      <dgm:prSet phldrT="[Text]" custT="1"/>
      <dgm:spPr/>
      <dgm:t>
        <a:bodyPr/>
        <a:lstStyle/>
        <a:p>
          <a:r>
            <a:rPr lang="en-GB" sz="2400" dirty="0"/>
            <a:t>Why?</a:t>
          </a:r>
          <a:endParaRPr lang="en-GB" sz="3100" dirty="0"/>
        </a:p>
      </dgm:t>
    </dgm:pt>
    <dgm:pt modelId="{07720FB4-01C9-4433-810E-ACB9E3BE1D9A}" type="parTrans" cxnId="{B63ED336-A9AF-4296-A42E-C790346CD1EB}">
      <dgm:prSet/>
      <dgm:spPr/>
      <dgm:t>
        <a:bodyPr/>
        <a:lstStyle/>
        <a:p>
          <a:endParaRPr lang="en-GB"/>
        </a:p>
      </dgm:t>
    </dgm:pt>
    <dgm:pt modelId="{FEA27815-58CE-471C-A8EA-14EF5D15442B}" type="sibTrans" cxnId="{B63ED336-A9AF-4296-A42E-C790346CD1EB}">
      <dgm:prSet/>
      <dgm:spPr/>
      <dgm:t>
        <a:bodyPr/>
        <a:lstStyle/>
        <a:p>
          <a:endParaRPr lang="en-GB"/>
        </a:p>
      </dgm:t>
    </dgm:pt>
    <dgm:pt modelId="{4582B91A-9B0D-40E3-ADC9-5964ADEE42B1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To understand 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the current demographic profile 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of people living in homeless hostels.</a:t>
          </a:r>
        </a:p>
      </dgm:t>
    </dgm:pt>
    <dgm:pt modelId="{EF99920B-D698-466A-BB25-9050A06D3E69}" type="parTrans" cxnId="{8847C1EB-E0F3-47AC-B40A-613592969CAA}">
      <dgm:prSet/>
      <dgm:spPr/>
      <dgm:t>
        <a:bodyPr/>
        <a:lstStyle/>
        <a:p>
          <a:endParaRPr lang="en-GB"/>
        </a:p>
      </dgm:t>
    </dgm:pt>
    <dgm:pt modelId="{6112292F-186E-4AB9-902D-D7B189839C34}" type="sibTrans" cxnId="{8847C1EB-E0F3-47AC-B40A-613592969CAA}">
      <dgm:prSet/>
      <dgm:spPr/>
      <dgm:t>
        <a:bodyPr/>
        <a:lstStyle/>
        <a:p>
          <a:endParaRPr lang="en-GB"/>
        </a:p>
      </dgm:t>
    </dgm:pt>
    <dgm:pt modelId="{881D9C03-CD05-41E4-A2C1-A44678F80E9F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To identify 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themes and trends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, that enables us to make </a:t>
          </a:r>
          <a:r>
            <a:rPr lang="en-GB" sz="2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generalisations 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about the link between homelessness and substance use in NI.</a:t>
          </a:r>
        </a:p>
      </dgm:t>
    </dgm:pt>
    <dgm:pt modelId="{32888E2C-A8EF-4A47-A027-6D2E957596A2}" type="parTrans" cxnId="{02033270-A1EC-436C-8954-D255509A76BA}">
      <dgm:prSet/>
      <dgm:spPr/>
      <dgm:t>
        <a:bodyPr/>
        <a:lstStyle/>
        <a:p>
          <a:endParaRPr lang="en-GB"/>
        </a:p>
      </dgm:t>
    </dgm:pt>
    <dgm:pt modelId="{EDF6F507-1F70-4695-B414-67984A50D30C}" type="sibTrans" cxnId="{02033270-A1EC-436C-8954-D255509A76BA}">
      <dgm:prSet/>
      <dgm:spPr/>
      <dgm:t>
        <a:bodyPr/>
        <a:lstStyle/>
        <a:p>
          <a:endParaRPr lang="en-GB"/>
        </a:p>
      </dgm:t>
    </dgm:pt>
    <dgm:pt modelId="{FA7AAB06-3AE8-40D3-883A-B3BBC94F1C28}" type="pres">
      <dgm:prSet presAssocID="{25E765AE-33DD-4F31-8702-20ADD236CA1A}" presName="linearFlow" presStyleCnt="0">
        <dgm:presLayoutVars>
          <dgm:dir/>
          <dgm:animLvl val="lvl"/>
          <dgm:resizeHandles val="exact"/>
        </dgm:presLayoutVars>
      </dgm:prSet>
      <dgm:spPr/>
    </dgm:pt>
    <dgm:pt modelId="{C440D1F9-BE02-4720-B4B4-D01048A915A0}" type="pres">
      <dgm:prSet presAssocID="{6DCA253F-6895-41F4-A531-261C28EE386C}" presName="composite" presStyleCnt="0"/>
      <dgm:spPr/>
    </dgm:pt>
    <dgm:pt modelId="{477FFE4E-6769-4A5C-B3FE-7217EFCDEE75}" type="pres">
      <dgm:prSet presAssocID="{6DCA253F-6895-41F4-A531-261C28EE386C}" presName="parentText" presStyleLbl="alignNode1" presStyleIdx="0" presStyleCnt="3" custLinFactNeighborY="-20189">
        <dgm:presLayoutVars>
          <dgm:chMax val="1"/>
          <dgm:bulletEnabled val="1"/>
        </dgm:presLayoutVars>
      </dgm:prSet>
      <dgm:spPr/>
    </dgm:pt>
    <dgm:pt modelId="{18C752B5-2BA5-454A-A272-803876D38A95}" type="pres">
      <dgm:prSet presAssocID="{6DCA253F-6895-41F4-A531-261C28EE386C}" presName="descendantText" presStyleLbl="alignAcc1" presStyleIdx="0" presStyleCnt="3" custScaleY="119028" custLinFactNeighborY="-22264">
        <dgm:presLayoutVars>
          <dgm:bulletEnabled val="1"/>
        </dgm:presLayoutVars>
      </dgm:prSet>
      <dgm:spPr/>
    </dgm:pt>
    <dgm:pt modelId="{2B794071-D2DF-458D-950D-1F0DAA325B09}" type="pres">
      <dgm:prSet presAssocID="{B6EF082D-7A6F-465A-948B-8D481F3F570E}" presName="sp" presStyleCnt="0"/>
      <dgm:spPr/>
    </dgm:pt>
    <dgm:pt modelId="{5BBC11AA-6FA0-4349-8BBA-B2F93373670B}" type="pres">
      <dgm:prSet presAssocID="{3879AF12-F454-4518-9695-4B7B9DEBDDB1}" presName="composite" presStyleCnt="0"/>
      <dgm:spPr/>
    </dgm:pt>
    <dgm:pt modelId="{A85C782F-A763-4C33-A192-5D434AE3039F}" type="pres">
      <dgm:prSet presAssocID="{3879AF12-F454-4518-9695-4B7B9DEBDDB1}" presName="parentText" presStyleLbl="alignNode1" presStyleIdx="1" presStyleCnt="3" custLinFactNeighborY="-48666">
        <dgm:presLayoutVars>
          <dgm:chMax val="1"/>
          <dgm:bulletEnabled val="1"/>
        </dgm:presLayoutVars>
      </dgm:prSet>
      <dgm:spPr/>
    </dgm:pt>
    <dgm:pt modelId="{B9E3D218-81BF-4829-826B-75138A860FEE}" type="pres">
      <dgm:prSet presAssocID="{3879AF12-F454-4518-9695-4B7B9DEBDDB1}" presName="descendantText" presStyleLbl="alignAcc1" presStyleIdx="1" presStyleCnt="3" custScaleY="205426" custLinFactNeighborY="-21864">
        <dgm:presLayoutVars>
          <dgm:bulletEnabled val="1"/>
        </dgm:presLayoutVars>
      </dgm:prSet>
      <dgm:spPr/>
    </dgm:pt>
    <dgm:pt modelId="{50AA7485-FEF9-44B4-9EA5-2968189D3CC5}" type="pres">
      <dgm:prSet presAssocID="{BC3864C3-C221-43A1-A460-27CB947B1668}" presName="sp" presStyleCnt="0"/>
      <dgm:spPr/>
    </dgm:pt>
    <dgm:pt modelId="{18758E74-FD15-4DC3-851C-A1448C2D9A86}" type="pres">
      <dgm:prSet presAssocID="{6F1A9D17-38BC-4047-A612-73727A05F76C}" presName="composite" presStyleCnt="0"/>
      <dgm:spPr/>
    </dgm:pt>
    <dgm:pt modelId="{0E65C356-2B56-4677-97A0-88EED4E6223C}" type="pres">
      <dgm:prSet presAssocID="{6F1A9D17-38BC-4047-A612-73727A05F76C}" presName="parentText" presStyleLbl="alignNode1" presStyleIdx="2" presStyleCnt="3" custLinFactNeighborX="1549" custLinFactNeighborY="-39373">
        <dgm:presLayoutVars>
          <dgm:chMax val="1"/>
          <dgm:bulletEnabled val="1"/>
        </dgm:presLayoutVars>
      </dgm:prSet>
      <dgm:spPr/>
    </dgm:pt>
    <dgm:pt modelId="{CBED767A-76A7-4121-9CDF-CFC294A98E63}" type="pres">
      <dgm:prSet presAssocID="{6F1A9D17-38BC-4047-A612-73727A05F76C}" presName="descendantText" presStyleLbl="alignAcc1" presStyleIdx="2" presStyleCnt="3" custScaleX="98899" custScaleY="257805" custLinFactNeighborX="-257" custLinFactNeighborY="18891">
        <dgm:presLayoutVars>
          <dgm:bulletEnabled val="1"/>
        </dgm:presLayoutVars>
      </dgm:prSet>
      <dgm:spPr/>
    </dgm:pt>
  </dgm:ptLst>
  <dgm:cxnLst>
    <dgm:cxn modelId="{3A210808-583A-4C8C-848F-78CEFFA126EF}" type="presOf" srcId="{0E0816C5-6B6E-40BA-AF90-A6076A22E348}" destId="{B9E3D218-81BF-4829-826B-75138A860FEE}" srcOrd="0" destOrd="0" presId="urn:microsoft.com/office/officeart/2005/8/layout/chevron2"/>
    <dgm:cxn modelId="{B63ED336-A9AF-4296-A42E-C790346CD1EB}" srcId="{25E765AE-33DD-4F31-8702-20ADD236CA1A}" destId="{6F1A9D17-38BC-4047-A612-73727A05F76C}" srcOrd="2" destOrd="0" parTransId="{07720FB4-01C9-4433-810E-ACB9E3BE1D9A}" sibTransId="{FEA27815-58CE-471C-A8EA-14EF5D15442B}"/>
    <dgm:cxn modelId="{05F8154D-D520-4C61-B7C8-284FCD9FF8C6}" type="presOf" srcId="{6F1A9D17-38BC-4047-A612-73727A05F76C}" destId="{0E65C356-2B56-4677-97A0-88EED4E6223C}" srcOrd="0" destOrd="0" presId="urn:microsoft.com/office/officeart/2005/8/layout/chevron2"/>
    <dgm:cxn modelId="{02033270-A1EC-436C-8954-D255509A76BA}" srcId="{6F1A9D17-38BC-4047-A612-73727A05F76C}" destId="{881D9C03-CD05-41E4-A2C1-A44678F80E9F}" srcOrd="1" destOrd="0" parTransId="{32888E2C-A8EF-4A47-A027-6D2E957596A2}" sibTransId="{EDF6F507-1F70-4695-B414-67984A50D30C}"/>
    <dgm:cxn modelId="{A8E35D87-5A19-4B9C-962F-3F1CCE813229}" type="presOf" srcId="{3879AF12-F454-4518-9695-4B7B9DEBDDB1}" destId="{A85C782F-A763-4C33-A192-5D434AE3039F}" srcOrd="0" destOrd="0" presId="urn:microsoft.com/office/officeart/2005/8/layout/chevron2"/>
    <dgm:cxn modelId="{A1AE158B-2166-456F-9E51-DF89AF3EE478}" type="presOf" srcId="{4582B91A-9B0D-40E3-ADC9-5964ADEE42B1}" destId="{CBED767A-76A7-4121-9CDF-CFC294A98E63}" srcOrd="0" destOrd="0" presId="urn:microsoft.com/office/officeart/2005/8/layout/chevron2"/>
    <dgm:cxn modelId="{0BD2758D-156A-4EF1-8CD2-EC253313F523}" srcId="{3879AF12-F454-4518-9695-4B7B9DEBDDB1}" destId="{0E0816C5-6B6E-40BA-AF90-A6076A22E348}" srcOrd="0" destOrd="0" parTransId="{659A8485-7F5D-49BD-B866-163BC629FA0C}" sibTransId="{11F98B2E-2A84-4293-9B64-A371AA1F4364}"/>
    <dgm:cxn modelId="{9F87A0A3-0735-4DB9-B9F8-922C0050908A}" srcId="{6DCA253F-6895-41F4-A531-261C28EE386C}" destId="{5254C229-53F0-4E52-8228-22383A3C122B}" srcOrd="0" destOrd="0" parTransId="{8C888E32-C662-42F8-A423-121F519AB61A}" sibTransId="{191313A0-0424-4FBC-BAD7-FBF74BBF8DB6}"/>
    <dgm:cxn modelId="{9688FBB0-73C4-4F40-8758-0E9349EC592B}" srcId="{25E765AE-33DD-4F31-8702-20ADD236CA1A}" destId="{3879AF12-F454-4518-9695-4B7B9DEBDDB1}" srcOrd="1" destOrd="0" parTransId="{F32656BA-496E-4F27-9AFA-DA911B4D5AAB}" sibTransId="{BC3864C3-C221-43A1-A460-27CB947B1668}"/>
    <dgm:cxn modelId="{EC8BB0B3-A057-462C-AB26-3917E098C02F}" type="presOf" srcId="{6DCA253F-6895-41F4-A531-261C28EE386C}" destId="{477FFE4E-6769-4A5C-B3FE-7217EFCDEE75}" srcOrd="0" destOrd="0" presId="urn:microsoft.com/office/officeart/2005/8/layout/chevron2"/>
    <dgm:cxn modelId="{90284CC1-8CAA-4ABC-81B3-0A6A0719EB86}" type="presOf" srcId="{25E765AE-33DD-4F31-8702-20ADD236CA1A}" destId="{FA7AAB06-3AE8-40D3-883A-B3BBC94F1C28}" srcOrd="0" destOrd="0" presId="urn:microsoft.com/office/officeart/2005/8/layout/chevron2"/>
    <dgm:cxn modelId="{D89A56D5-8DD8-427F-865B-E9E9308810A6}" type="presOf" srcId="{5254C229-53F0-4E52-8228-22383A3C122B}" destId="{18C752B5-2BA5-454A-A272-803876D38A95}" srcOrd="0" destOrd="0" presId="urn:microsoft.com/office/officeart/2005/8/layout/chevron2"/>
    <dgm:cxn modelId="{8847C1EB-E0F3-47AC-B40A-613592969CAA}" srcId="{6F1A9D17-38BC-4047-A612-73727A05F76C}" destId="{4582B91A-9B0D-40E3-ADC9-5964ADEE42B1}" srcOrd="0" destOrd="0" parTransId="{EF99920B-D698-466A-BB25-9050A06D3E69}" sibTransId="{6112292F-186E-4AB9-902D-D7B189839C34}"/>
    <dgm:cxn modelId="{2C5B9CED-EF45-4E15-A8D8-2BD7EECACDB6}" srcId="{25E765AE-33DD-4F31-8702-20ADD236CA1A}" destId="{6DCA253F-6895-41F4-A531-261C28EE386C}" srcOrd="0" destOrd="0" parTransId="{89BAA2FD-525A-40BE-9056-617AA0676E0D}" sibTransId="{B6EF082D-7A6F-465A-948B-8D481F3F570E}"/>
    <dgm:cxn modelId="{F7A367EF-0A20-47CD-98F4-22F9BD53F390}" type="presOf" srcId="{881D9C03-CD05-41E4-A2C1-A44678F80E9F}" destId="{CBED767A-76A7-4121-9CDF-CFC294A98E63}" srcOrd="0" destOrd="1" presId="urn:microsoft.com/office/officeart/2005/8/layout/chevron2"/>
    <dgm:cxn modelId="{C2B2854E-46A4-4565-9B4C-DC1A9C72DD3F}" type="presParOf" srcId="{FA7AAB06-3AE8-40D3-883A-B3BBC94F1C28}" destId="{C440D1F9-BE02-4720-B4B4-D01048A915A0}" srcOrd="0" destOrd="0" presId="urn:microsoft.com/office/officeart/2005/8/layout/chevron2"/>
    <dgm:cxn modelId="{37F73D8B-5AEC-40F0-B700-A553D7BDF7FA}" type="presParOf" srcId="{C440D1F9-BE02-4720-B4B4-D01048A915A0}" destId="{477FFE4E-6769-4A5C-B3FE-7217EFCDEE75}" srcOrd="0" destOrd="0" presId="urn:microsoft.com/office/officeart/2005/8/layout/chevron2"/>
    <dgm:cxn modelId="{6AB70836-3D41-4253-9E9A-7323E834535F}" type="presParOf" srcId="{C440D1F9-BE02-4720-B4B4-D01048A915A0}" destId="{18C752B5-2BA5-454A-A272-803876D38A95}" srcOrd="1" destOrd="0" presId="urn:microsoft.com/office/officeart/2005/8/layout/chevron2"/>
    <dgm:cxn modelId="{19EA92C0-DEFB-4DB9-8448-54DED79CDDD8}" type="presParOf" srcId="{FA7AAB06-3AE8-40D3-883A-B3BBC94F1C28}" destId="{2B794071-D2DF-458D-950D-1F0DAA325B09}" srcOrd="1" destOrd="0" presId="urn:microsoft.com/office/officeart/2005/8/layout/chevron2"/>
    <dgm:cxn modelId="{68FB83DB-A953-46A1-832F-6F3B2619E1AA}" type="presParOf" srcId="{FA7AAB06-3AE8-40D3-883A-B3BBC94F1C28}" destId="{5BBC11AA-6FA0-4349-8BBA-B2F93373670B}" srcOrd="2" destOrd="0" presId="urn:microsoft.com/office/officeart/2005/8/layout/chevron2"/>
    <dgm:cxn modelId="{F7CA0366-C23F-466E-87F2-48B758CAEFC2}" type="presParOf" srcId="{5BBC11AA-6FA0-4349-8BBA-B2F93373670B}" destId="{A85C782F-A763-4C33-A192-5D434AE3039F}" srcOrd="0" destOrd="0" presId="urn:microsoft.com/office/officeart/2005/8/layout/chevron2"/>
    <dgm:cxn modelId="{354635D4-DAFF-4C42-822B-15646339CBFB}" type="presParOf" srcId="{5BBC11AA-6FA0-4349-8BBA-B2F93373670B}" destId="{B9E3D218-81BF-4829-826B-75138A860FEE}" srcOrd="1" destOrd="0" presId="urn:microsoft.com/office/officeart/2005/8/layout/chevron2"/>
    <dgm:cxn modelId="{CCC163E7-25DA-41F6-A642-D59CBE3D000E}" type="presParOf" srcId="{FA7AAB06-3AE8-40D3-883A-B3BBC94F1C28}" destId="{50AA7485-FEF9-44B4-9EA5-2968189D3CC5}" srcOrd="3" destOrd="0" presId="urn:microsoft.com/office/officeart/2005/8/layout/chevron2"/>
    <dgm:cxn modelId="{224740A7-A1CC-4BE2-A5BF-C72EC47AE683}" type="presParOf" srcId="{FA7AAB06-3AE8-40D3-883A-B3BBC94F1C28}" destId="{18758E74-FD15-4DC3-851C-A1448C2D9A86}" srcOrd="4" destOrd="0" presId="urn:microsoft.com/office/officeart/2005/8/layout/chevron2"/>
    <dgm:cxn modelId="{8F79BA98-839C-43FE-BAD8-3778660C0F2A}" type="presParOf" srcId="{18758E74-FD15-4DC3-851C-A1448C2D9A86}" destId="{0E65C356-2B56-4677-97A0-88EED4E6223C}" srcOrd="0" destOrd="0" presId="urn:microsoft.com/office/officeart/2005/8/layout/chevron2"/>
    <dgm:cxn modelId="{D08A83EF-62BA-4DEA-BB7B-D8DF9976ACF9}" type="presParOf" srcId="{18758E74-FD15-4DC3-851C-A1448C2D9A86}" destId="{CBED767A-76A7-4121-9CDF-CFC294A98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765AE-33DD-4F31-8702-20ADD236CA1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CA253F-6895-41F4-A531-261C28EE386C}">
      <dgm:prSet phldrT="[Text]" custT="1"/>
      <dgm:spPr/>
      <dgm:t>
        <a:bodyPr/>
        <a:lstStyle/>
        <a:p>
          <a:r>
            <a:rPr lang="en-GB" sz="2400" dirty="0"/>
            <a:t>Who?</a:t>
          </a:r>
          <a:endParaRPr lang="en-GB" sz="1700" dirty="0"/>
        </a:p>
      </dgm:t>
    </dgm:pt>
    <dgm:pt modelId="{89BAA2FD-525A-40BE-9056-617AA0676E0D}" type="parTrans" cxnId="{2C5B9CED-EF45-4E15-A8D8-2BD7EECACDB6}">
      <dgm:prSet/>
      <dgm:spPr/>
      <dgm:t>
        <a:bodyPr/>
        <a:lstStyle/>
        <a:p>
          <a:endParaRPr lang="en-GB"/>
        </a:p>
      </dgm:t>
    </dgm:pt>
    <dgm:pt modelId="{B6EF082D-7A6F-465A-948B-8D481F3F570E}" type="sibTrans" cxnId="{2C5B9CED-EF45-4E15-A8D8-2BD7EECACDB6}">
      <dgm:prSet/>
      <dgm:spPr/>
      <dgm:t>
        <a:bodyPr/>
        <a:lstStyle/>
        <a:p>
          <a:endParaRPr lang="en-GB"/>
        </a:p>
      </dgm:t>
    </dgm:pt>
    <dgm:pt modelId="{5254C229-53F0-4E52-8228-22383A3C122B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People who are </a:t>
          </a:r>
          <a:r>
            <a:rPr lang="en-GB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currently homeless 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and engaged in homeless services in NI. Purposive and snowball sample.</a:t>
          </a:r>
        </a:p>
      </dgm:t>
    </dgm:pt>
    <dgm:pt modelId="{8C888E32-C662-42F8-A423-121F519AB61A}" type="parTrans" cxnId="{9F87A0A3-0735-4DB9-B9F8-922C0050908A}">
      <dgm:prSet/>
      <dgm:spPr/>
      <dgm:t>
        <a:bodyPr/>
        <a:lstStyle/>
        <a:p>
          <a:endParaRPr lang="en-GB"/>
        </a:p>
      </dgm:t>
    </dgm:pt>
    <dgm:pt modelId="{191313A0-0424-4FBC-BAD7-FBF74BBF8DB6}" type="sibTrans" cxnId="{9F87A0A3-0735-4DB9-B9F8-922C0050908A}">
      <dgm:prSet/>
      <dgm:spPr/>
      <dgm:t>
        <a:bodyPr/>
        <a:lstStyle/>
        <a:p>
          <a:endParaRPr lang="en-GB"/>
        </a:p>
      </dgm:t>
    </dgm:pt>
    <dgm:pt modelId="{3879AF12-F454-4518-9695-4B7B9DEBDDB1}">
      <dgm:prSet phldrT="[Text]" custT="1"/>
      <dgm:spPr/>
      <dgm:t>
        <a:bodyPr/>
        <a:lstStyle/>
        <a:p>
          <a:r>
            <a:rPr lang="en-GB" sz="2400" dirty="0"/>
            <a:t>How many?</a:t>
          </a:r>
        </a:p>
      </dgm:t>
    </dgm:pt>
    <dgm:pt modelId="{F32656BA-496E-4F27-9AFA-DA911B4D5AAB}" type="parTrans" cxnId="{9688FBB0-73C4-4F40-8758-0E9349EC592B}">
      <dgm:prSet/>
      <dgm:spPr/>
      <dgm:t>
        <a:bodyPr/>
        <a:lstStyle/>
        <a:p>
          <a:endParaRPr lang="en-GB"/>
        </a:p>
      </dgm:t>
    </dgm:pt>
    <dgm:pt modelId="{BC3864C3-C221-43A1-A460-27CB947B1668}" type="sibTrans" cxnId="{9688FBB0-73C4-4F40-8758-0E9349EC592B}">
      <dgm:prSet/>
      <dgm:spPr/>
      <dgm:t>
        <a:bodyPr/>
        <a:lstStyle/>
        <a:p>
          <a:endParaRPr lang="en-GB"/>
        </a:p>
      </dgm:t>
    </dgm:pt>
    <dgm:pt modelId="{0E0816C5-6B6E-40BA-AF90-A6076A22E348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9A8485-7F5D-49BD-B866-163BC629FA0C}" type="parTrans" cxnId="{0BD2758D-156A-4EF1-8CD2-EC253313F523}">
      <dgm:prSet/>
      <dgm:spPr/>
      <dgm:t>
        <a:bodyPr/>
        <a:lstStyle/>
        <a:p>
          <a:endParaRPr lang="en-GB"/>
        </a:p>
      </dgm:t>
    </dgm:pt>
    <dgm:pt modelId="{11F98B2E-2A84-4293-9B64-A371AA1F4364}" type="sibTrans" cxnId="{0BD2758D-156A-4EF1-8CD2-EC253313F523}">
      <dgm:prSet/>
      <dgm:spPr/>
      <dgm:t>
        <a:bodyPr/>
        <a:lstStyle/>
        <a:p>
          <a:endParaRPr lang="en-GB"/>
        </a:p>
      </dgm:t>
    </dgm:pt>
    <dgm:pt modelId="{6F1A9D17-38BC-4047-A612-73727A05F76C}">
      <dgm:prSet phldrT="[Text]" custT="1"/>
      <dgm:spPr/>
      <dgm:t>
        <a:bodyPr/>
        <a:lstStyle/>
        <a:p>
          <a:r>
            <a:rPr lang="en-GB" sz="2400" dirty="0"/>
            <a:t>Why?</a:t>
          </a:r>
          <a:endParaRPr lang="en-GB" sz="3100" dirty="0"/>
        </a:p>
      </dgm:t>
    </dgm:pt>
    <dgm:pt modelId="{07720FB4-01C9-4433-810E-ACB9E3BE1D9A}" type="parTrans" cxnId="{B63ED336-A9AF-4296-A42E-C790346CD1EB}">
      <dgm:prSet/>
      <dgm:spPr/>
      <dgm:t>
        <a:bodyPr/>
        <a:lstStyle/>
        <a:p>
          <a:endParaRPr lang="en-GB"/>
        </a:p>
      </dgm:t>
    </dgm:pt>
    <dgm:pt modelId="{FEA27815-58CE-471C-A8EA-14EF5D15442B}" type="sibTrans" cxnId="{B63ED336-A9AF-4296-A42E-C790346CD1EB}">
      <dgm:prSet/>
      <dgm:spPr/>
      <dgm:t>
        <a:bodyPr/>
        <a:lstStyle/>
        <a:p>
          <a:endParaRPr lang="en-GB"/>
        </a:p>
      </dgm:t>
    </dgm:pt>
    <dgm:pt modelId="{4582B91A-9B0D-40E3-ADC9-5964ADEE42B1}">
      <dgm:prSet phldrT="[Text]" custT="1"/>
      <dgm:spPr>
        <a:solidFill>
          <a:schemeClr val="l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99920B-D698-466A-BB25-9050A06D3E69}" type="parTrans" cxnId="{8847C1EB-E0F3-47AC-B40A-613592969CAA}">
      <dgm:prSet/>
      <dgm:spPr/>
      <dgm:t>
        <a:bodyPr/>
        <a:lstStyle/>
        <a:p>
          <a:endParaRPr lang="en-GB"/>
        </a:p>
      </dgm:t>
    </dgm:pt>
    <dgm:pt modelId="{6112292F-186E-4AB9-902D-D7B189839C34}" type="sibTrans" cxnId="{8847C1EB-E0F3-47AC-B40A-613592969CAA}">
      <dgm:prSet/>
      <dgm:spPr/>
      <dgm:t>
        <a:bodyPr/>
        <a:lstStyle/>
        <a:p>
          <a:endParaRPr lang="en-GB"/>
        </a:p>
      </dgm:t>
    </dgm:pt>
    <dgm:pt modelId="{39A5EE04-0AF8-4DDC-9880-1277B8356A46}">
      <dgm:prSet custT="1"/>
      <dgm:spPr/>
      <dgm:t>
        <a:bodyPr/>
        <a:lstStyle/>
        <a:p>
          <a:r>
            <a:rPr lang="en-GB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30 individual interviews 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with people from a range of homeless projects across NI. 18 males and 12 females</a:t>
          </a:r>
          <a:r>
            <a:rPr lang="en-GB" sz="21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6268782C-A38E-4C45-B775-1CD9A4150F21}" type="parTrans" cxnId="{BB0BAD95-A034-4648-9C5F-1485A8B9504C}">
      <dgm:prSet/>
      <dgm:spPr/>
      <dgm:t>
        <a:bodyPr/>
        <a:lstStyle/>
        <a:p>
          <a:endParaRPr lang="en-GB"/>
        </a:p>
      </dgm:t>
    </dgm:pt>
    <dgm:pt modelId="{D4D49A48-73FB-4596-9C7B-F70F4AAD21F0}" type="sibTrans" cxnId="{BB0BAD95-A034-4648-9C5F-1485A8B9504C}">
      <dgm:prSet/>
      <dgm:spPr/>
      <dgm:t>
        <a:bodyPr/>
        <a:lstStyle/>
        <a:p>
          <a:endParaRPr lang="en-GB"/>
        </a:p>
      </dgm:t>
    </dgm:pt>
    <dgm:pt modelId="{C8FE73A7-A6AC-4732-A090-6BC282C62E8E}">
      <dgm:prSet custT="1"/>
      <dgm:spPr/>
      <dgm:t>
        <a:bodyPr/>
        <a:lstStyle/>
        <a:p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02713F-0DFE-4DCB-8614-B5A227C427C3}" type="parTrans" cxnId="{800F6446-EB25-452D-96B4-772DA99B8500}">
      <dgm:prSet/>
      <dgm:spPr/>
      <dgm:t>
        <a:bodyPr/>
        <a:lstStyle/>
        <a:p>
          <a:endParaRPr lang="en-GB"/>
        </a:p>
      </dgm:t>
    </dgm:pt>
    <dgm:pt modelId="{B8AC2C52-AB2B-4D74-B45C-D35AF169AAFB}" type="sibTrans" cxnId="{800F6446-EB25-452D-96B4-772DA99B8500}">
      <dgm:prSet/>
      <dgm:spPr/>
      <dgm:t>
        <a:bodyPr/>
        <a:lstStyle/>
        <a:p>
          <a:endParaRPr lang="en-GB"/>
        </a:p>
      </dgm:t>
    </dgm:pt>
    <dgm:pt modelId="{D4CD2DA3-274F-4164-A555-054C29703391}">
      <dgm:prSet custT="1"/>
      <dgm:spPr/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To hear and appreciate the lived experiences and perspectives of people who are homeless. </a:t>
          </a:r>
        </a:p>
      </dgm:t>
    </dgm:pt>
    <dgm:pt modelId="{378B68FD-BFEC-4DB5-A5F6-E9D0C9DBEBB5}" type="parTrans" cxnId="{F4B25930-4127-4199-849B-857153B33A8B}">
      <dgm:prSet/>
      <dgm:spPr/>
      <dgm:t>
        <a:bodyPr/>
        <a:lstStyle/>
        <a:p>
          <a:endParaRPr lang="en-GB"/>
        </a:p>
      </dgm:t>
    </dgm:pt>
    <dgm:pt modelId="{775FAEA6-27FD-43FC-AEAE-28ABE621D05A}" type="sibTrans" cxnId="{F4B25930-4127-4199-849B-857153B33A8B}">
      <dgm:prSet/>
      <dgm:spPr/>
      <dgm:t>
        <a:bodyPr/>
        <a:lstStyle/>
        <a:p>
          <a:endParaRPr lang="en-GB"/>
        </a:p>
      </dgm:t>
    </dgm:pt>
    <dgm:pt modelId="{63D26515-13E4-49BF-98E0-BE402E912811}">
      <dgm:prSet custT="1"/>
      <dgm:spPr/>
      <dgm:t>
        <a:bodyPr/>
        <a:lstStyle/>
        <a:p>
          <a:endParaRPr lang="en-GB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30E0F9-AFAD-4474-9408-E4900AD6EB0A}" type="parTrans" cxnId="{357D33A7-CB1C-4155-9070-801CBC469506}">
      <dgm:prSet/>
      <dgm:spPr/>
      <dgm:t>
        <a:bodyPr/>
        <a:lstStyle/>
        <a:p>
          <a:endParaRPr lang="en-GB"/>
        </a:p>
      </dgm:t>
    </dgm:pt>
    <dgm:pt modelId="{1585D683-0AA4-4229-9B56-65753CE6EC56}" type="sibTrans" cxnId="{357D33A7-CB1C-4155-9070-801CBC469506}">
      <dgm:prSet/>
      <dgm:spPr/>
      <dgm:t>
        <a:bodyPr/>
        <a:lstStyle/>
        <a:p>
          <a:endParaRPr lang="en-GB"/>
        </a:p>
      </dgm:t>
    </dgm:pt>
    <dgm:pt modelId="{81F6D544-0E6E-4576-AB09-23A051B0E33F}">
      <dgm:prSet custT="1"/>
      <dgm:spPr/>
      <dgm:t>
        <a:bodyPr/>
        <a:lstStyle/>
        <a:p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To give people who are homeless a voice and respect the ethos </a:t>
          </a:r>
          <a:r>
            <a:rPr lang="en-GB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“nothing about us, without us!”</a:t>
          </a:r>
        </a:p>
      </dgm:t>
    </dgm:pt>
    <dgm:pt modelId="{92D22371-224C-4EE6-9B00-7CD9C087E756}" type="parTrans" cxnId="{0A998952-B889-497C-B892-1A571C9EAE4E}">
      <dgm:prSet/>
      <dgm:spPr/>
      <dgm:t>
        <a:bodyPr/>
        <a:lstStyle/>
        <a:p>
          <a:endParaRPr lang="en-GB"/>
        </a:p>
      </dgm:t>
    </dgm:pt>
    <dgm:pt modelId="{E19A7F6D-561B-44E4-9F53-86BFF43DA6DD}" type="sibTrans" cxnId="{0A998952-B889-497C-B892-1A571C9EAE4E}">
      <dgm:prSet/>
      <dgm:spPr/>
      <dgm:t>
        <a:bodyPr/>
        <a:lstStyle/>
        <a:p>
          <a:endParaRPr lang="en-GB"/>
        </a:p>
      </dgm:t>
    </dgm:pt>
    <dgm:pt modelId="{FA7AAB06-3AE8-40D3-883A-B3BBC94F1C28}" type="pres">
      <dgm:prSet presAssocID="{25E765AE-33DD-4F31-8702-20ADD236CA1A}" presName="linearFlow" presStyleCnt="0">
        <dgm:presLayoutVars>
          <dgm:dir/>
          <dgm:animLvl val="lvl"/>
          <dgm:resizeHandles val="exact"/>
        </dgm:presLayoutVars>
      </dgm:prSet>
      <dgm:spPr/>
    </dgm:pt>
    <dgm:pt modelId="{C440D1F9-BE02-4720-B4B4-D01048A915A0}" type="pres">
      <dgm:prSet presAssocID="{6DCA253F-6895-41F4-A531-261C28EE386C}" presName="composite" presStyleCnt="0"/>
      <dgm:spPr/>
    </dgm:pt>
    <dgm:pt modelId="{477FFE4E-6769-4A5C-B3FE-7217EFCDEE75}" type="pres">
      <dgm:prSet presAssocID="{6DCA253F-6895-41F4-A531-261C28EE386C}" presName="parentText" presStyleLbl="alignNode1" presStyleIdx="0" presStyleCnt="3" custLinFactNeighborY="-20189">
        <dgm:presLayoutVars>
          <dgm:chMax val="1"/>
          <dgm:bulletEnabled val="1"/>
        </dgm:presLayoutVars>
      </dgm:prSet>
      <dgm:spPr/>
    </dgm:pt>
    <dgm:pt modelId="{18C752B5-2BA5-454A-A272-803876D38A95}" type="pres">
      <dgm:prSet presAssocID="{6DCA253F-6895-41F4-A531-261C28EE386C}" presName="descendantText" presStyleLbl="alignAcc1" presStyleIdx="0" presStyleCnt="3" custScaleY="119028" custLinFactNeighborY="-22264">
        <dgm:presLayoutVars>
          <dgm:bulletEnabled val="1"/>
        </dgm:presLayoutVars>
      </dgm:prSet>
      <dgm:spPr/>
    </dgm:pt>
    <dgm:pt modelId="{2B794071-D2DF-458D-950D-1F0DAA325B09}" type="pres">
      <dgm:prSet presAssocID="{B6EF082D-7A6F-465A-948B-8D481F3F570E}" presName="sp" presStyleCnt="0"/>
      <dgm:spPr/>
    </dgm:pt>
    <dgm:pt modelId="{5BBC11AA-6FA0-4349-8BBA-B2F93373670B}" type="pres">
      <dgm:prSet presAssocID="{3879AF12-F454-4518-9695-4B7B9DEBDDB1}" presName="composite" presStyleCnt="0"/>
      <dgm:spPr/>
    </dgm:pt>
    <dgm:pt modelId="{A85C782F-A763-4C33-A192-5D434AE3039F}" type="pres">
      <dgm:prSet presAssocID="{3879AF12-F454-4518-9695-4B7B9DEBDDB1}" presName="parentText" presStyleLbl="alignNode1" presStyleIdx="1" presStyleCnt="3" custLinFactNeighborY="-48666">
        <dgm:presLayoutVars>
          <dgm:chMax val="1"/>
          <dgm:bulletEnabled val="1"/>
        </dgm:presLayoutVars>
      </dgm:prSet>
      <dgm:spPr/>
    </dgm:pt>
    <dgm:pt modelId="{B9E3D218-81BF-4829-826B-75138A860FEE}" type="pres">
      <dgm:prSet presAssocID="{3879AF12-F454-4518-9695-4B7B9DEBDDB1}" presName="descendantText" presStyleLbl="alignAcc1" presStyleIdx="1" presStyleCnt="3" custScaleY="205426" custLinFactNeighborY="-21864">
        <dgm:presLayoutVars>
          <dgm:bulletEnabled val="1"/>
        </dgm:presLayoutVars>
      </dgm:prSet>
      <dgm:spPr/>
    </dgm:pt>
    <dgm:pt modelId="{50AA7485-FEF9-44B4-9EA5-2968189D3CC5}" type="pres">
      <dgm:prSet presAssocID="{BC3864C3-C221-43A1-A460-27CB947B1668}" presName="sp" presStyleCnt="0"/>
      <dgm:spPr/>
    </dgm:pt>
    <dgm:pt modelId="{18758E74-FD15-4DC3-851C-A1448C2D9A86}" type="pres">
      <dgm:prSet presAssocID="{6F1A9D17-38BC-4047-A612-73727A05F76C}" presName="composite" presStyleCnt="0"/>
      <dgm:spPr/>
    </dgm:pt>
    <dgm:pt modelId="{0E65C356-2B56-4677-97A0-88EED4E6223C}" type="pres">
      <dgm:prSet presAssocID="{6F1A9D17-38BC-4047-A612-73727A05F76C}" presName="parentText" presStyleLbl="alignNode1" presStyleIdx="2" presStyleCnt="3" custLinFactNeighborX="1549" custLinFactNeighborY="-39373">
        <dgm:presLayoutVars>
          <dgm:chMax val="1"/>
          <dgm:bulletEnabled val="1"/>
        </dgm:presLayoutVars>
      </dgm:prSet>
      <dgm:spPr/>
    </dgm:pt>
    <dgm:pt modelId="{CBED767A-76A7-4121-9CDF-CFC294A98E63}" type="pres">
      <dgm:prSet presAssocID="{6F1A9D17-38BC-4047-A612-73727A05F76C}" presName="descendantText" presStyleLbl="alignAcc1" presStyleIdx="2" presStyleCnt="3" custScaleX="98899" custScaleY="257805" custLinFactNeighborX="-257" custLinFactNeighborY="18891">
        <dgm:presLayoutVars>
          <dgm:bulletEnabled val="1"/>
        </dgm:presLayoutVars>
      </dgm:prSet>
      <dgm:spPr/>
    </dgm:pt>
  </dgm:ptLst>
  <dgm:cxnLst>
    <dgm:cxn modelId="{3A210808-583A-4C8C-848F-78CEFFA126EF}" type="presOf" srcId="{0E0816C5-6B6E-40BA-AF90-A6076A22E348}" destId="{B9E3D218-81BF-4829-826B-75138A860FEE}" srcOrd="0" destOrd="0" presId="urn:microsoft.com/office/officeart/2005/8/layout/chevron2"/>
    <dgm:cxn modelId="{668F4D2C-6A1B-4B90-ABF3-FADA9D6E10C7}" type="presOf" srcId="{D4CD2DA3-274F-4164-A555-054C29703391}" destId="{CBED767A-76A7-4121-9CDF-CFC294A98E63}" srcOrd="0" destOrd="1" presId="urn:microsoft.com/office/officeart/2005/8/layout/chevron2"/>
    <dgm:cxn modelId="{F4B25930-4127-4199-849B-857153B33A8B}" srcId="{6F1A9D17-38BC-4047-A612-73727A05F76C}" destId="{D4CD2DA3-274F-4164-A555-054C29703391}" srcOrd="1" destOrd="0" parTransId="{378B68FD-BFEC-4DB5-A5F6-E9D0C9DBEBB5}" sibTransId="{775FAEA6-27FD-43FC-AEAE-28ABE621D05A}"/>
    <dgm:cxn modelId="{B63ED336-A9AF-4296-A42E-C790346CD1EB}" srcId="{25E765AE-33DD-4F31-8702-20ADD236CA1A}" destId="{6F1A9D17-38BC-4047-A612-73727A05F76C}" srcOrd="2" destOrd="0" parTransId="{07720FB4-01C9-4433-810E-ACB9E3BE1D9A}" sibTransId="{FEA27815-58CE-471C-A8EA-14EF5D15442B}"/>
    <dgm:cxn modelId="{6817EA45-A493-45BA-A9F5-CEF51755DB88}" type="presOf" srcId="{63D26515-13E4-49BF-98E0-BE402E912811}" destId="{CBED767A-76A7-4121-9CDF-CFC294A98E63}" srcOrd="0" destOrd="3" presId="urn:microsoft.com/office/officeart/2005/8/layout/chevron2"/>
    <dgm:cxn modelId="{800F6446-EB25-452D-96B4-772DA99B8500}" srcId="{3879AF12-F454-4518-9695-4B7B9DEBDDB1}" destId="{C8FE73A7-A6AC-4732-A090-6BC282C62E8E}" srcOrd="2" destOrd="0" parTransId="{2D02713F-0DFE-4DCB-8614-B5A227C427C3}" sibTransId="{B8AC2C52-AB2B-4D74-B45C-D35AF169AAFB}"/>
    <dgm:cxn modelId="{05F8154D-D520-4C61-B7C8-284FCD9FF8C6}" type="presOf" srcId="{6F1A9D17-38BC-4047-A612-73727A05F76C}" destId="{0E65C356-2B56-4677-97A0-88EED4E6223C}" srcOrd="0" destOrd="0" presId="urn:microsoft.com/office/officeart/2005/8/layout/chevron2"/>
    <dgm:cxn modelId="{0A998952-B889-497C-B892-1A571C9EAE4E}" srcId="{6F1A9D17-38BC-4047-A612-73727A05F76C}" destId="{81F6D544-0E6E-4576-AB09-23A051B0E33F}" srcOrd="2" destOrd="0" parTransId="{92D22371-224C-4EE6-9B00-7CD9C087E756}" sibTransId="{E19A7F6D-561B-44E4-9F53-86BFF43DA6DD}"/>
    <dgm:cxn modelId="{A8E35D87-5A19-4B9C-962F-3F1CCE813229}" type="presOf" srcId="{3879AF12-F454-4518-9695-4B7B9DEBDDB1}" destId="{A85C782F-A763-4C33-A192-5D434AE3039F}" srcOrd="0" destOrd="0" presId="urn:microsoft.com/office/officeart/2005/8/layout/chevron2"/>
    <dgm:cxn modelId="{A1AE158B-2166-456F-9E51-DF89AF3EE478}" type="presOf" srcId="{4582B91A-9B0D-40E3-ADC9-5964ADEE42B1}" destId="{CBED767A-76A7-4121-9CDF-CFC294A98E63}" srcOrd="0" destOrd="0" presId="urn:microsoft.com/office/officeart/2005/8/layout/chevron2"/>
    <dgm:cxn modelId="{0BD2758D-156A-4EF1-8CD2-EC253313F523}" srcId="{3879AF12-F454-4518-9695-4B7B9DEBDDB1}" destId="{0E0816C5-6B6E-40BA-AF90-A6076A22E348}" srcOrd="0" destOrd="0" parTransId="{659A8485-7F5D-49BD-B866-163BC629FA0C}" sibTransId="{11F98B2E-2A84-4293-9B64-A371AA1F4364}"/>
    <dgm:cxn modelId="{BB0BAD95-A034-4648-9C5F-1485A8B9504C}" srcId="{3879AF12-F454-4518-9695-4B7B9DEBDDB1}" destId="{39A5EE04-0AF8-4DDC-9880-1277B8356A46}" srcOrd="1" destOrd="0" parTransId="{6268782C-A38E-4C45-B775-1CD9A4150F21}" sibTransId="{D4D49A48-73FB-4596-9C7B-F70F4AAD21F0}"/>
    <dgm:cxn modelId="{5106DBA1-044A-44B7-A225-8EBF30090D35}" type="presOf" srcId="{39A5EE04-0AF8-4DDC-9880-1277B8356A46}" destId="{B9E3D218-81BF-4829-826B-75138A860FEE}" srcOrd="0" destOrd="1" presId="urn:microsoft.com/office/officeart/2005/8/layout/chevron2"/>
    <dgm:cxn modelId="{9F87A0A3-0735-4DB9-B9F8-922C0050908A}" srcId="{6DCA253F-6895-41F4-A531-261C28EE386C}" destId="{5254C229-53F0-4E52-8228-22383A3C122B}" srcOrd="0" destOrd="0" parTransId="{8C888E32-C662-42F8-A423-121F519AB61A}" sibTransId="{191313A0-0424-4FBC-BAD7-FBF74BBF8DB6}"/>
    <dgm:cxn modelId="{357D33A7-CB1C-4155-9070-801CBC469506}" srcId="{6F1A9D17-38BC-4047-A612-73727A05F76C}" destId="{63D26515-13E4-49BF-98E0-BE402E912811}" srcOrd="3" destOrd="0" parTransId="{C030E0F9-AFAD-4474-9408-E4900AD6EB0A}" sibTransId="{1585D683-0AA4-4229-9B56-65753CE6EC56}"/>
    <dgm:cxn modelId="{9688FBB0-73C4-4F40-8758-0E9349EC592B}" srcId="{25E765AE-33DD-4F31-8702-20ADD236CA1A}" destId="{3879AF12-F454-4518-9695-4B7B9DEBDDB1}" srcOrd="1" destOrd="0" parTransId="{F32656BA-496E-4F27-9AFA-DA911B4D5AAB}" sibTransId="{BC3864C3-C221-43A1-A460-27CB947B1668}"/>
    <dgm:cxn modelId="{EC8BB0B3-A057-462C-AB26-3917E098C02F}" type="presOf" srcId="{6DCA253F-6895-41F4-A531-261C28EE386C}" destId="{477FFE4E-6769-4A5C-B3FE-7217EFCDEE75}" srcOrd="0" destOrd="0" presId="urn:microsoft.com/office/officeart/2005/8/layout/chevron2"/>
    <dgm:cxn modelId="{2B590ABA-7BA3-4390-A77B-6B2D5D4CB875}" type="presOf" srcId="{81F6D544-0E6E-4576-AB09-23A051B0E33F}" destId="{CBED767A-76A7-4121-9CDF-CFC294A98E63}" srcOrd="0" destOrd="2" presId="urn:microsoft.com/office/officeart/2005/8/layout/chevron2"/>
    <dgm:cxn modelId="{90284CC1-8CAA-4ABC-81B3-0A6A0719EB86}" type="presOf" srcId="{25E765AE-33DD-4F31-8702-20ADD236CA1A}" destId="{FA7AAB06-3AE8-40D3-883A-B3BBC94F1C28}" srcOrd="0" destOrd="0" presId="urn:microsoft.com/office/officeart/2005/8/layout/chevron2"/>
    <dgm:cxn modelId="{EA8ADDC3-C25C-4B75-9FE3-00FD9BD8AB4C}" type="presOf" srcId="{C8FE73A7-A6AC-4732-A090-6BC282C62E8E}" destId="{B9E3D218-81BF-4829-826B-75138A860FEE}" srcOrd="0" destOrd="2" presId="urn:microsoft.com/office/officeart/2005/8/layout/chevron2"/>
    <dgm:cxn modelId="{D89A56D5-8DD8-427F-865B-E9E9308810A6}" type="presOf" srcId="{5254C229-53F0-4E52-8228-22383A3C122B}" destId="{18C752B5-2BA5-454A-A272-803876D38A95}" srcOrd="0" destOrd="0" presId="urn:microsoft.com/office/officeart/2005/8/layout/chevron2"/>
    <dgm:cxn modelId="{8847C1EB-E0F3-47AC-B40A-613592969CAA}" srcId="{6F1A9D17-38BC-4047-A612-73727A05F76C}" destId="{4582B91A-9B0D-40E3-ADC9-5964ADEE42B1}" srcOrd="0" destOrd="0" parTransId="{EF99920B-D698-466A-BB25-9050A06D3E69}" sibTransId="{6112292F-186E-4AB9-902D-D7B189839C34}"/>
    <dgm:cxn modelId="{2C5B9CED-EF45-4E15-A8D8-2BD7EECACDB6}" srcId="{25E765AE-33DD-4F31-8702-20ADD236CA1A}" destId="{6DCA253F-6895-41F4-A531-261C28EE386C}" srcOrd="0" destOrd="0" parTransId="{89BAA2FD-525A-40BE-9056-617AA0676E0D}" sibTransId="{B6EF082D-7A6F-465A-948B-8D481F3F570E}"/>
    <dgm:cxn modelId="{C2B2854E-46A4-4565-9B4C-DC1A9C72DD3F}" type="presParOf" srcId="{FA7AAB06-3AE8-40D3-883A-B3BBC94F1C28}" destId="{C440D1F9-BE02-4720-B4B4-D01048A915A0}" srcOrd="0" destOrd="0" presId="urn:microsoft.com/office/officeart/2005/8/layout/chevron2"/>
    <dgm:cxn modelId="{37F73D8B-5AEC-40F0-B700-A553D7BDF7FA}" type="presParOf" srcId="{C440D1F9-BE02-4720-B4B4-D01048A915A0}" destId="{477FFE4E-6769-4A5C-B3FE-7217EFCDEE75}" srcOrd="0" destOrd="0" presId="urn:microsoft.com/office/officeart/2005/8/layout/chevron2"/>
    <dgm:cxn modelId="{6AB70836-3D41-4253-9E9A-7323E834535F}" type="presParOf" srcId="{C440D1F9-BE02-4720-B4B4-D01048A915A0}" destId="{18C752B5-2BA5-454A-A272-803876D38A95}" srcOrd="1" destOrd="0" presId="urn:microsoft.com/office/officeart/2005/8/layout/chevron2"/>
    <dgm:cxn modelId="{19EA92C0-DEFB-4DB9-8448-54DED79CDDD8}" type="presParOf" srcId="{FA7AAB06-3AE8-40D3-883A-B3BBC94F1C28}" destId="{2B794071-D2DF-458D-950D-1F0DAA325B09}" srcOrd="1" destOrd="0" presId="urn:microsoft.com/office/officeart/2005/8/layout/chevron2"/>
    <dgm:cxn modelId="{68FB83DB-A953-46A1-832F-6F3B2619E1AA}" type="presParOf" srcId="{FA7AAB06-3AE8-40D3-883A-B3BBC94F1C28}" destId="{5BBC11AA-6FA0-4349-8BBA-B2F93373670B}" srcOrd="2" destOrd="0" presId="urn:microsoft.com/office/officeart/2005/8/layout/chevron2"/>
    <dgm:cxn modelId="{F7CA0366-C23F-466E-87F2-48B758CAEFC2}" type="presParOf" srcId="{5BBC11AA-6FA0-4349-8BBA-B2F93373670B}" destId="{A85C782F-A763-4C33-A192-5D434AE3039F}" srcOrd="0" destOrd="0" presId="urn:microsoft.com/office/officeart/2005/8/layout/chevron2"/>
    <dgm:cxn modelId="{354635D4-DAFF-4C42-822B-15646339CBFB}" type="presParOf" srcId="{5BBC11AA-6FA0-4349-8BBA-B2F93373670B}" destId="{B9E3D218-81BF-4829-826B-75138A860FEE}" srcOrd="1" destOrd="0" presId="urn:microsoft.com/office/officeart/2005/8/layout/chevron2"/>
    <dgm:cxn modelId="{CCC163E7-25DA-41F6-A642-D59CBE3D000E}" type="presParOf" srcId="{FA7AAB06-3AE8-40D3-883A-B3BBC94F1C28}" destId="{50AA7485-FEF9-44B4-9EA5-2968189D3CC5}" srcOrd="3" destOrd="0" presId="urn:microsoft.com/office/officeart/2005/8/layout/chevron2"/>
    <dgm:cxn modelId="{224740A7-A1CC-4BE2-A5BF-C72EC47AE683}" type="presParOf" srcId="{FA7AAB06-3AE8-40D3-883A-B3BBC94F1C28}" destId="{18758E74-FD15-4DC3-851C-A1448C2D9A86}" srcOrd="4" destOrd="0" presId="urn:microsoft.com/office/officeart/2005/8/layout/chevron2"/>
    <dgm:cxn modelId="{8F79BA98-839C-43FE-BAD8-3778660C0F2A}" type="presParOf" srcId="{18758E74-FD15-4DC3-851C-A1448C2D9A86}" destId="{0E65C356-2B56-4677-97A0-88EED4E6223C}" srcOrd="0" destOrd="0" presId="urn:microsoft.com/office/officeart/2005/8/layout/chevron2"/>
    <dgm:cxn modelId="{D08A83EF-62BA-4DEA-BB7B-D8DF9976ACF9}" type="presParOf" srcId="{18758E74-FD15-4DC3-851C-A1448C2D9A86}" destId="{CBED767A-76A7-4121-9CDF-CFC294A98E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FFE4E-6769-4A5C-B3FE-7217EFCDEE75}">
      <dsp:nvSpPr>
        <dsp:cNvPr id="0" name=""/>
        <dsp:cNvSpPr/>
      </dsp:nvSpPr>
      <dsp:spPr>
        <a:xfrm rot="5400000">
          <a:off x="-257914" y="344831"/>
          <a:ext cx="1719432" cy="12036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Who?</a:t>
          </a:r>
        </a:p>
      </dsp:txBody>
      <dsp:txXfrm rot="-5400000">
        <a:off x="1" y="688717"/>
        <a:ext cx="1203602" cy="515830"/>
      </dsp:txXfrm>
    </dsp:sp>
    <dsp:sp modelId="{18C752B5-2BA5-454A-A272-803876D38A95}">
      <dsp:nvSpPr>
        <dsp:cNvPr id="0" name=""/>
        <dsp:cNvSpPr/>
      </dsp:nvSpPr>
      <dsp:spPr>
        <a:xfrm rot="5400000">
          <a:off x="2815119" y="-1555176"/>
          <a:ext cx="1350277" cy="457331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Practitioners 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working in homeless services in NI, made up of social workers and social care managers – purposive sample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 dirty="0"/>
        </a:p>
      </dsp:txBody>
      <dsp:txXfrm rot="-5400000">
        <a:off x="1203603" y="122255"/>
        <a:ext cx="4507396" cy="1218447"/>
      </dsp:txXfrm>
    </dsp:sp>
    <dsp:sp modelId="{A85C782F-A763-4C33-A192-5D434AE3039F}">
      <dsp:nvSpPr>
        <dsp:cNvPr id="0" name=""/>
        <dsp:cNvSpPr/>
      </dsp:nvSpPr>
      <dsp:spPr>
        <a:xfrm rot="5400000">
          <a:off x="-257914" y="2030969"/>
          <a:ext cx="1719432" cy="12036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 many?</a:t>
          </a:r>
        </a:p>
      </dsp:txBody>
      <dsp:txXfrm rot="-5400000">
        <a:off x="1" y="2374855"/>
        <a:ext cx="1203602" cy="515830"/>
      </dsp:txXfrm>
    </dsp:sp>
    <dsp:sp modelId="{B9E3D218-81BF-4829-826B-75138A860FEE}">
      <dsp:nvSpPr>
        <dsp:cNvPr id="0" name=""/>
        <dsp:cNvSpPr/>
      </dsp:nvSpPr>
      <dsp:spPr>
        <a:xfrm rot="5400000">
          <a:off x="2744495" y="231258"/>
          <a:ext cx="1491525" cy="457331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1 group in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Belfast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 with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 practitioners and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1 group in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Western Trust 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with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 practitioners</a:t>
          </a:r>
        </a:p>
      </dsp:txBody>
      <dsp:txXfrm rot="-5400000">
        <a:off x="1203602" y="1844961"/>
        <a:ext cx="4500501" cy="1345905"/>
      </dsp:txXfrm>
    </dsp:sp>
    <dsp:sp modelId="{0E65C356-2B56-4677-97A0-88EED4E6223C}">
      <dsp:nvSpPr>
        <dsp:cNvPr id="0" name=""/>
        <dsp:cNvSpPr/>
      </dsp:nvSpPr>
      <dsp:spPr>
        <a:xfrm rot="5400000">
          <a:off x="-257914" y="3968545"/>
          <a:ext cx="1719432" cy="12036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Why?</a:t>
          </a:r>
          <a:endParaRPr lang="en-GB" sz="3300" kern="1200" dirty="0"/>
        </a:p>
      </dsp:txBody>
      <dsp:txXfrm rot="-5400000">
        <a:off x="1" y="4312431"/>
        <a:ext cx="1203602" cy="515830"/>
      </dsp:txXfrm>
    </dsp:sp>
    <dsp:sp modelId="{CBED767A-76A7-4121-9CDF-CFC294A98E63}">
      <dsp:nvSpPr>
        <dsp:cNvPr id="0" name=""/>
        <dsp:cNvSpPr/>
      </dsp:nvSpPr>
      <dsp:spPr>
        <a:xfrm rot="5400000">
          <a:off x="2607659" y="2310850"/>
          <a:ext cx="1765198" cy="457331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To ascertain the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experiences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perspectives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 of practitioners working frontline in homeless services so that we can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understand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 more about these issues</a:t>
          </a:r>
        </a:p>
      </dsp:txBody>
      <dsp:txXfrm rot="-5400000">
        <a:off x="1203603" y="3801076"/>
        <a:ext cx="4487141" cy="1592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FFE4E-6769-4A5C-B3FE-7217EFCDEE75}">
      <dsp:nvSpPr>
        <dsp:cNvPr id="0" name=""/>
        <dsp:cNvSpPr/>
      </dsp:nvSpPr>
      <dsp:spPr>
        <a:xfrm rot="5400000">
          <a:off x="-197692" y="427896"/>
          <a:ext cx="1317946" cy="922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Who?</a:t>
          </a:r>
          <a:endParaRPr lang="en-GB" sz="1700" kern="1200" dirty="0"/>
        </a:p>
      </dsp:txBody>
      <dsp:txXfrm rot="-5400000">
        <a:off x="0" y="691485"/>
        <a:ext cx="922562" cy="395384"/>
      </dsp:txXfrm>
    </dsp:sp>
    <dsp:sp modelId="{18C752B5-2BA5-454A-A272-803876D38A95}">
      <dsp:nvSpPr>
        <dsp:cNvPr id="0" name=""/>
        <dsp:cNvSpPr/>
      </dsp:nvSpPr>
      <dsp:spPr>
        <a:xfrm rot="5400000">
          <a:off x="3189662" y="-2043046"/>
          <a:ext cx="1019671" cy="555387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People who are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currently homeless 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and living in hostels or using homeless drop-in centres in NI.</a:t>
          </a:r>
        </a:p>
      </dsp:txBody>
      <dsp:txXfrm rot="-5400000">
        <a:off x="922562" y="273830"/>
        <a:ext cx="5504095" cy="920119"/>
      </dsp:txXfrm>
    </dsp:sp>
    <dsp:sp modelId="{A85C782F-A763-4C33-A192-5D434AE3039F}">
      <dsp:nvSpPr>
        <dsp:cNvPr id="0" name=""/>
        <dsp:cNvSpPr/>
      </dsp:nvSpPr>
      <dsp:spPr>
        <a:xfrm rot="5400000">
          <a:off x="-197692" y="1704101"/>
          <a:ext cx="1317946" cy="922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 many?</a:t>
          </a:r>
        </a:p>
      </dsp:txBody>
      <dsp:txXfrm rot="-5400000">
        <a:off x="0" y="1967690"/>
        <a:ext cx="922562" cy="395384"/>
      </dsp:txXfrm>
    </dsp:sp>
    <dsp:sp modelId="{B9E3D218-81BF-4829-826B-75138A860FEE}">
      <dsp:nvSpPr>
        <dsp:cNvPr id="0" name=""/>
        <dsp:cNvSpPr/>
      </dsp:nvSpPr>
      <dsp:spPr>
        <a:xfrm rot="5400000">
          <a:off x="2819128" y="-387976"/>
          <a:ext cx="1760738" cy="555387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This was a 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saturation survey 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so the entire population of participating homeless hostels and drop-in centres in NI were invited to take part – 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50 projects 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participated and 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503</a:t>
          </a:r>
          <a:r>
            <a:rPr lang="en-GB" sz="21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/1100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 surveys 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completed (46% returned) to date.</a:t>
          </a:r>
        </a:p>
      </dsp:txBody>
      <dsp:txXfrm rot="-5400000">
        <a:off x="922562" y="1594542"/>
        <a:ext cx="5467919" cy="1588834"/>
      </dsp:txXfrm>
    </dsp:sp>
    <dsp:sp modelId="{0E65C356-2B56-4677-97A0-88EED4E6223C}">
      <dsp:nvSpPr>
        <dsp:cNvPr id="0" name=""/>
        <dsp:cNvSpPr/>
      </dsp:nvSpPr>
      <dsp:spPr>
        <a:xfrm rot="5400000">
          <a:off x="-183401" y="3702213"/>
          <a:ext cx="1317946" cy="922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Why?</a:t>
          </a:r>
          <a:endParaRPr lang="en-GB" sz="3100" kern="1200" dirty="0"/>
        </a:p>
      </dsp:txBody>
      <dsp:txXfrm rot="-5400000">
        <a:off x="14291" y="3965802"/>
        <a:ext cx="922562" cy="395384"/>
      </dsp:txXfrm>
    </dsp:sp>
    <dsp:sp modelId="{CBED767A-76A7-4121-9CDF-CFC294A98E63}">
      <dsp:nvSpPr>
        <dsp:cNvPr id="0" name=""/>
        <dsp:cNvSpPr/>
      </dsp:nvSpPr>
      <dsp:spPr>
        <a:xfrm rot="5400000">
          <a:off x="2580961" y="1867240"/>
          <a:ext cx="2208526" cy="549272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To understand 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the current demographic profile 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of people living in homeless hostels.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To identify 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themes and trends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, that enables us to make </a:t>
          </a:r>
          <a:r>
            <a:rPr lang="en-GB" sz="21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generalisations 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about the link between homelessness and substance use in NI.</a:t>
          </a:r>
        </a:p>
      </dsp:txBody>
      <dsp:txXfrm rot="-5400000">
        <a:off x="938863" y="3617150"/>
        <a:ext cx="5384912" cy="1992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FFE4E-6769-4A5C-B3FE-7217EFCDEE75}">
      <dsp:nvSpPr>
        <dsp:cNvPr id="0" name=""/>
        <dsp:cNvSpPr/>
      </dsp:nvSpPr>
      <dsp:spPr>
        <a:xfrm rot="5400000">
          <a:off x="-197963" y="523501"/>
          <a:ext cx="1319759" cy="923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Who?</a:t>
          </a:r>
          <a:endParaRPr lang="en-GB" sz="1700" kern="1200" dirty="0"/>
        </a:p>
      </dsp:txBody>
      <dsp:txXfrm rot="-5400000">
        <a:off x="2" y="787453"/>
        <a:ext cx="923831" cy="395928"/>
      </dsp:txXfrm>
    </dsp:sp>
    <dsp:sp modelId="{18C752B5-2BA5-454A-A272-803876D38A95}">
      <dsp:nvSpPr>
        <dsp:cNvPr id="0" name=""/>
        <dsp:cNvSpPr/>
      </dsp:nvSpPr>
      <dsp:spPr>
        <a:xfrm rot="5400000">
          <a:off x="2837453" y="-1594244"/>
          <a:ext cx="1021074" cy="4848318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People who are </a:t>
          </a:r>
          <a:r>
            <a:rPr lang="en-GB" sz="22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currently homeless 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and engaged in homeless services in NI. Purposive and snowball sample.</a:t>
          </a:r>
        </a:p>
      </dsp:txBody>
      <dsp:txXfrm rot="-5400000">
        <a:off x="923832" y="369222"/>
        <a:ext cx="4798473" cy="921384"/>
      </dsp:txXfrm>
    </dsp:sp>
    <dsp:sp modelId="{A85C782F-A763-4C33-A192-5D434AE3039F}">
      <dsp:nvSpPr>
        <dsp:cNvPr id="0" name=""/>
        <dsp:cNvSpPr/>
      </dsp:nvSpPr>
      <dsp:spPr>
        <a:xfrm rot="5400000">
          <a:off x="-197963" y="1805413"/>
          <a:ext cx="1319759" cy="923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How many?</a:t>
          </a:r>
        </a:p>
      </dsp:txBody>
      <dsp:txXfrm rot="-5400000">
        <a:off x="2" y="2069365"/>
        <a:ext cx="923831" cy="395928"/>
      </dsp:txXfrm>
    </dsp:sp>
    <dsp:sp modelId="{B9E3D218-81BF-4829-826B-75138A860FEE}">
      <dsp:nvSpPr>
        <dsp:cNvPr id="0" name=""/>
        <dsp:cNvSpPr/>
      </dsp:nvSpPr>
      <dsp:spPr>
        <a:xfrm rot="5400000">
          <a:off x="2466410" y="67054"/>
          <a:ext cx="1763160" cy="4848318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30 individual interviews 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with people from a range of homeless projects across NI. 18 males and 12 females</a:t>
          </a:r>
          <a:r>
            <a:rPr lang="en-GB" sz="21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3831" y="1695703"/>
        <a:ext cx="4762248" cy="1591020"/>
      </dsp:txXfrm>
    </dsp:sp>
    <dsp:sp modelId="{0E65C356-2B56-4677-97A0-88EED4E6223C}">
      <dsp:nvSpPr>
        <dsp:cNvPr id="0" name=""/>
        <dsp:cNvSpPr/>
      </dsp:nvSpPr>
      <dsp:spPr>
        <a:xfrm rot="5400000">
          <a:off x="-183653" y="3810225"/>
          <a:ext cx="1319759" cy="923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Why?</a:t>
          </a:r>
          <a:endParaRPr lang="en-GB" sz="3100" kern="1200" dirty="0"/>
        </a:p>
      </dsp:txBody>
      <dsp:txXfrm rot="-5400000">
        <a:off x="14312" y="4074177"/>
        <a:ext cx="923831" cy="395928"/>
      </dsp:txXfrm>
    </dsp:sp>
    <dsp:sp modelId="{CBED767A-76A7-4121-9CDF-CFC294A98E63}">
      <dsp:nvSpPr>
        <dsp:cNvPr id="0" name=""/>
        <dsp:cNvSpPr/>
      </dsp:nvSpPr>
      <dsp:spPr>
        <a:xfrm rot="5400000">
          <a:off x="2229748" y="2325398"/>
          <a:ext cx="2211564" cy="4794938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To hear and appreciate the lived experiences and perspectives of people who are homeless.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To give people who are homeless a voice and respect the ethos </a:t>
          </a:r>
          <a:r>
            <a:rPr lang="en-GB" sz="22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“nothing about us, without us!”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38061" y="3725045"/>
        <a:ext cx="4686978" cy="199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E1CD-CB3D-4729-B1DC-B875B15DF41E}" type="datetimeFigureOut">
              <a:rPr lang="en-GB" smtClean="0"/>
              <a:t>13/06/2019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5E32-6B5C-42EC-8272-1781C2D22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7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5C7-86A1-4897-85F7-1142FC61F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19F44-E5F4-4660-8218-14869CF2E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7C89-88E1-4C0A-9B4E-B222D26D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C57F-8969-43C5-B30B-FF4C537F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F4C4-E16A-4A22-BC54-5819ED72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66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5A90-CFCD-486B-8545-9462B2A6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A63D8-1AD4-4518-AA97-606822B14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7A0C-5281-4BF7-96C2-BD7E068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4868-3DB9-4293-A36F-B94E2541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2AB3-034E-4986-81F9-9701E9B7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5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E5F4E-3100-4F3F-9793-6DF79F5D3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45F42-C3BA-42BE-BD8A-29F9AE7DC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903E-B8F3-40F6-8660-EAAAFA93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DC9D5-DEAC-40CA-B1F8-B4EED109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5174-6C38-4D32-837D-01748215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5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B34-BA76-4F0D-A723-56104D9B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58AE-CD81-4E42-9C7B-5785DE4F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E57F-88CF-4652-BA4B-238F2A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B83E-AF95-452D-AA57-FC873D18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95BF-57E7-4D78-838F-61BEED0F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57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E2FA-6217-43D7-A861-F5CE9140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EA729-12D2-447A-A730-0264FC44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C284-2019-4BE0-97AF-AFF423A7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B588-72E0-4A33-B408-4F76A9B7E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7FE5B-8D40-4309-9DB0-08763E15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2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66FE-57A0-41A3-81A8-258E72B9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3225-DBCB-4E26-A0BB-5F98F797E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F4DE9-1EF9-4A25-9F09-72DC28CD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BDB86-077A-4B5C-AC03-A5E16518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D8A71-651F-4610-8E1B-CF596B31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92DF6-E227-463B-A267-0EC52F80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91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0F10-C333-4D5E-98F3-2D55AB39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0743-1264-4B9C-AC03-5191E385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C71F3-8296-467E-91DA-36DCC94A8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26DAF-53B8-424A-BC29-6DADB5AD4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73FF7-621D-4C31-9F89-4574E5BBA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AEF3C-CDF9-49C3-962E-2B7EF941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1CFEB-3E1D-475A-846E-A849D597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B4106-BFAA-422F-8582-912722B0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6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4017-833F-4426-BAD9-54BBBEEB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64F35-4A34-4FE8-86A8-04F5EDA6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BC1D5-39AF-427D-B2E2-B8923B4E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24129-6035-4088-AB11-059A628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8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6C7D0-EA8C-4BF3-B44D-97EDD571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ECF0E-56A7-45E3-90A0-E9065E64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8322-6EAD-4441-A365-9EE61485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40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0BA5-72D9-4ED4-960E-5A3551A3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CC07-C7A5-40A0-8AF4-D7AB6175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4B6EA-4F1E-46C4-8B91-51BB3E20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3A63C-54DE-47DD-9054-5CB373C3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E28B1-8EF3-4B6D-B969-1E49E3B5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40678-8C90-4797-951A-B326A5C9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72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7779-BB54-45E6-82BD-59FEFA71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68CE4-0212-4EC9-A13D-8E46CDAE7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A5604-2E52-4274-A492-C19853F8C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E4160-67DF-4B70-94A2-2A8156EC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6D227-FAA6-41B9-A6E1-DAAA1D8F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C9104-DBA8-41EB-9B5F-7FF4336C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0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2D879-96D8-411D-8E12-EAE3E6D2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00AAD-E930-4D7D-9589-CFAA1211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7983-DB5C-4B4A-9E0D-CC90D9802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90EAF-4399-4323-BE4D-1C2D397AAC83}" type="datetimeFigureOut">
              <a:rPr lang="en-GB" smtClean="0"/>
              <a:t>13/06/2019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49AA5-3BC5-4B13-B26E-492DE5BD7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DBDC-C890-435A-B8E0-253D9DD1A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9D07-A636-4CA4-99C8-BE4F8C5B78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7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ckground_brick_wall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0.png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oncommunity.org/assets/pdfs/Homelessness-in-Northern-Ireland-Publication-01.01.16.pdf" TargetMode="External"/><Relationship Id="rId3" Type="http://schemas.openxmlformats.org/officeDocument/2006/relationships/hyperlink" Target="https://www.health-ni.gov.uk/news/new-ni-nursing-campaign-launched-tackle-key-health-issues-nursingnowni" TargetMode="External"/><Relationship Id="rId7" Type="http://schemas.openxmlformats.org/officeDocument/2006/relationships/hyperlink" Target="https://www.nihe.gov.uk/index/corporate/strategies/homelessness_strategy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semblyresearchmatters.org/2017/03/13/many-faces-homelessness-northern-ireland/" TargetMode="External"/><Relationship Id="rId5" Type="http://schemas.openxmlformats.org/officeDocument/2006/relationships/hyperlink" Target="http://www.niassembly.gov.uk/globalassets/documents/raise/publications/2016-2021/2016/communities/4216.pdf" TargetMode="External"/><Relationship Id="rId4" Type="http://schemas.openxmlformats.org/officeDocument/2006/relationships/hyperlink" Target="https://www.niauditoffice.gov.uk/sites/niao/files/media-files/Homelessness%20in%20Northern%20Ireland%20Full%20Report_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stockphotos.biz/stockphoto/1448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35F9-155A-4F60-857B-DB49B1EC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59843"/>
          </a:xfrm>
          <a:solidFill>
            <a:schemeClr val="bg1"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300" b="1" i="1" dirty="0">
                <a:latin typeface="Century Gothic" panose="020B0502020202020204" pitchFamily="34" charset="0"/>
              </a:rPr>
              <a:t>“Exploring Connections: Examining homelessness and substance use in Northern Ireland, through an ongoing mixed-methods study”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67B3-4922-4215-9EF0-61479239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6418"/>
            <a:ext cx="10515600" cy="1684337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Amanda Shields – PhD in Social Work </a:t>
            </a:r>
          </a:p>
          <a:p>
            <a:pPr marL="0" lvl="0" indent="0" algn="ctr">
              <a:buNone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School of Social Sciences, Education and Social Work, QUB</a:t>
            </a:r>
          </a:p>
          <a:p>
            <a:pPr marL="0" lvl="0" indent="0" algn="ctr">
              <a:buNone/>
            </a:pP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ashields10@qub.ac.uk           @amandashields86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3977C-18E0-42C4-A49F-2AB64A10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397" y="5937251"/>
            <a:ext cx="2097206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6C3A3-C38F-48F2-A9DC-80F48BAA4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5" y="5052065"/>
            <a:ext cx="615749" cy="514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2E3F8-BC3D-45CB-B3C0-FC587DACC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481" y="5052065"/>
            <a:ext cx="432854" cy="457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F4BF30-FBEE-47D7-A7D8-0E8CD126B2BA}"/>
              </a:ext>
            </a:extLst>
          </p:cNvPr>
          <p:cNvSpPr txBox="1"/>
          <p:nvPr/>
        </p:nvSpPr>
        <p:spPr>
          <a:xfrm>
            <a:off x="9892066" y="6150114"/>
            <a:ext cx="233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V Boli" panose="02000500030200090000" pitchFamily="2" charset="0"/>
                <a:cs typeface="MV Boli" panose="02000500030200090000" pitchFamily="2" charset="0"/>
              </a:rPr>
              <a:t>#AISWR</a:t>
            </a:r>
          </a:p>
        </p:txBody>
      </p:sp>
    </p:spTree>
    <p:extLst>
      <p:ext uri="{BB962C8B-B14F-4D97-AF65-F5344CB8AC3E}">
        <p14:creationId xmlns:p14="http://schemas.microsoft.com/office/powerpoint/2010/main" val="133278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30CE-3B2E-4A7A-A025-11E61640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239045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MV Boli" panose="02000500030200090000" pitchFamily="2" charset="0"/>
                <a:cs typeface="MV Boli" panose="02000500030200090000" pitchFamily="2" charset="0"/>
              </a:rPr>
              <a:t>Phase Two – </a:t>
            </a:r>
            <a:r>
              <a:rPr lang="en-GB" sz="6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Surveys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DF9E1A0-44AD-4240-B3A9-2D7D471F04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5394" y="1279524"/>
            <a:ext cx="2809875" cy="1628775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2473CFE-ECAD-4934-8639-E52B1D6A20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2350242"/>
              </p:ext>
            </p:extLst>
          </p:nvPr>
        </p:nvGraphicFramePr>
        <p:xfrm>
          <a:off x="66987" y="868931"/>
          <a:ext cx="6476434" cy="597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AC98FD0-7A88-498B-9E7B-3573425D96F7}"/>
              </a:ext>
            </a:extLst>
          </p:cNvPr>
          <p:cNvSpPr txBox="1"/>
          <p:nvPr/>
        </p:nvSpPr>
        <p:spPr>
          <a:xfrm>
            <a:off x="8703131" y="436881"/>
            <a:ext cx="3279320" cy="64633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80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Key Challenges</a:t>
            </a:r>
            <a:r>
              <a:rPr lang="en-GB" sz="2800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A6E591-A981-4E71-97A4-F0DA6894B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9326" y="1354648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B6669-9E27-4FC6-B704-72B2ABD1D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8123" y="5176286"/>
            <a:ext cx="3794291" cy="1513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90F2C2-6B5F-47C8-9176-7BBB5E724F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7635" y="3104611"/>
            <a:ext cx="2466975" cy="184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91D0C-371C-4841-9588-876675E2E2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1639" y="3721598"/>
            <a:ext cx="2713374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30CE-3B2E-4A7A-A025-11E61640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9325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MV Boli" panose="02000500030200090000" pitchFamily="2" charset="0"/>
                <a:cs typeface="MV Boli" panose="02000500030200090000" pitchFamily="2" charset="0"/>
              </a:rPr>
              <a:t>Phase Three – </a:t>
            </a:r>
            <a:r>
              <a:rPr lang="en-GB" sz="4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Semi-structured Interviews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93F9E0A-91E7-450F-9F41-2D709C270B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6851391"/>
              </p:ext>
            </p:extLst>
          </p:nvPr>
        </p:nvGraphicFramePr>
        <p:xfrm>
          <a:off x="109538" y="681037"/>
          <a:ext cx="5772150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330801-976B-48A5-8B27-65FDDAC5D9DE}"/>
              </a:ext>
            </a:extLst>
          </p:cNvPr>
          <p:cNvSpPr/>
          <p:nvPr/>
        </p:nvSpPr>
        <p:spPr>
          <a:xfrm>
            <a:off x="6010275" y="949325"/>
            <a:ext cx="6096000" cy="3370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“People think that because you are homeless and have a problem with alcohol or drugs, that it’s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own fault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deserve help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They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understand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someone might use these substances. For me personally, I drank too much and took some drugs to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 from the hell that was in my mind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Yes, this caused me to lose my flat and become homeless, but I think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people were more aware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 was having problems then maybe they could’ve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helped me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becoming homeless.”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D2502-C78F-492B-A677-FECAC59F635D}"/>
              </a:ext>
            </a:extLst>
          </p:cNvPr>
          <p:cNvSpPr/>
          <p:nvPr/>
        </p:nvSpPr>
        <p:spPr>
          <a:xfrm>
            <a:off x="5988844" y="4475040"/>
            <a:ext cx="6096000" cy="2382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didn’t start using drugs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I was homeless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living in a hostel. I think I was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lonely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 to fit in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At the time it made me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better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being homeless and I could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 off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my problems. Now I have an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addiction to heroin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 has made my problems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worse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Drugs are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me homeless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31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D4122-B348-42FB-9C7F-93D886F2D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D21C9B-4414-40D2-9EF4-066B1DB98AB7}"/>
              </a:ext>
            </a:extLst>
          </p:cNvPr>
          <p:cNvSpPr/>
          <p:nvPr/>
        </p:nvSpPr>
        <p:spPr>
          <a:xfrm>
            <a:off x="814388" y="1783750"/>
            <a:ext cx="109442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3600" dirty="0"/>
              <a:t>Being a social worker has made this research possible. Social work research is vital!</a:t>
            </a:r>
          </a:p>
          <a:p>
            <a:pPr>
              <a:buClr>
                <a:schemeClr val="accent1"/>
              </a:buClr>
            </a:pPr>
            <a:endParaRPr lang="en-GB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3600" dirty="0"/>
              <a:t>Need to think about vicarious trauma – as a researcher we still need to utilise supervision and link in with key supports.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5650C-E6AC-45C8-8B41-08BDBC64B510}"/>
              </a:ext>
            </a:extLst>
          </p:cNvPr>
          <p:cNvSpPr/>
          <p:nvPr/>
        </p:nvSpPr>
        <p:spPr>
          <a:xfrm>
            <a:off x="1537691" y="952753"/>
            <a:ext cx="6407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Concluding thoughts…</a:t>
            </a:r>
            <a:endParaRPr lang="en-GB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4406-9E64-4011-A53E-D6938288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8" y="120650"/>
            <a:ext cx="10515600" cy="1120774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9C3F-D8E0-4272-9B39-A536ADE2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56" y="1125537"/>
            <a:ext cx="11520488" cy="56118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Creswell, J.W. (2007) </a:t>
            </a:r>
            <a:r>
              <a:rPr lang="en-GB" i="1" dirty="0"/>
              <a:t>Qualitative Inquiry and Research Design: Choosing Among Five Approaches </a:t>
            </a:r>
            <a:r>
              <a:rPr lang="en-GB" dirty="0"/>
              <a:t>(2nd edition), London: Sage Publications Ltd. </a:t>
            </a:r>
          </a:p>
          <a:p>
            <a:pPr marL="0" indent="0">
              <a:buNone/>
            </a:pPr>
            <a:r>
              <a:rPr lang="en-GB" dirty="0"/>
              <a:t>Department of Health [</a:t>
            </a:r>
            <a:r>
              <a:rPr lang="en-GB" dirty="0" err="1"/>
              <a:t>DoH</a:t>
            </a:r>
            <a:r>
              <a:rPr lang="en-GB" dirty="0"/>
              <a:t>] (2019) </a:t>
            </a:r>
            <a:r>
              <a:rPr lang="en-GB" i="1" dirty="0"/>
              <a:t>New NI nursing campaign launched to tackle key health issue, </a:t>
            </a:r>
            <a:r>
              <a:rPr lang="en-GB" dirty="0"/>
              <a:t>available at</a:t>
            </a:r>
            <a:r>
              <a:rPr lang="en-GB" i="1" dirty="0"/>
              <a:t> </a:t>
            </a:r>
            <a:r>
              <a:rPr lang="en-GB" dirty="0">
                <a:hlinkClick r:id="rId3"/>
              </a:rPr>
              <a:t>https://www.health-ni.gov.uk/news/new-ni-nursing-campaign-launched-tackle-key-health-issues-nursingnowni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Donnelly, K. (2017) </a:t>
            </a:r>
            <a:r>
              <a:rPr lang="en-GB" i="1" dirty="0"/>
              <a:t>NIAO: Homelessness in Northern Ireland</a:t>
            </a:r>
            <a:r>
              <a:rPr lang="en-GB" dirty="0"/>
              <a:t>, available at </a:t>
            </a:r>
            <a:r>
              <a:rPr lang="en-GB" dirty="0">
                <a:hlinkClick r:id="rId4"/>
              </a:rPr>
              <a:t>https://www.niauditoffice.gov.uk/sites/niao/files/media-files/Homelessness%20in%20Northern%20Ireland%20Full%20Report_0.pdf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Murphy, E. (2016) </a:t>
            </a:r>
            <a:r>
              <a:rPr lang="en-GB" i="1" dirty="0"/>
              <a:t>What do we know about homelessness in NI? An overview of some of the evidence base. </a:t>
            </a:r>
            <a:r>
              <a:rPr lang="en-GB" dirty="0"/>
              <a:t>available at </a:t>
            </a:r>
            <a:r>
              <a:rPr lang="en-GB" dirty="0">
                <a:hlinkClick r:id="rId5"/>
              </a:rPr>
              <a:t>http://www.niassembly.gov.uk/globalassets/documents/raise/publications/2016-2021/2016/communities/4216.pdf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Murphy, E (2017) </a:t>
            </a:r>
            <a:r>
              <a:rPr lang="en-GB" i="1" dirty="0"/>
              <a:t>The many faces of homelessness in Northern Ireland, </a:t>
            </a:r>
            <a:r>
              <a:rPr lang="en-GB" dirty="0"/>
              <a:t>available at </a:t>
            </a:r>
            <a:r>
              <a:rPr lang="en-GB" dirty="0">
                <a:hlinkClick r:id="rId6"/>
              </a:rPr>
              <a:t>https://www.assemblyresearchmatters.org/2017/03/13/many-faces-homelessness-northern-ireland/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Northern Ireland Housing Executive [NIHE] (2017) </a:t>
            </a:r>
            <a:r>
              <a:rPr lang="en-GB" i="1" dirty="0"/>
              <a:t>Homelessness Strategy for Northern Ireland 2017-2022</a:t>
            </a:r>
            <a:r>
              <a:rPr lang="en-GB" dirty="0"/>
              <a:t>, available at </a:t>
            </a:r>
            <a:r>
              <a:rPr lang="en-GB" dirty="0">
                <a:hlinkClick r:id="rId7"/>
              </a:rPr>
              <a:t>https://www.nihe.gov.uk/index/corporate/strategies/homelessness_strategy.htm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Simon Community (2016) </a:t>
            </a:r>
            <a:r>
              <a:rPr lang="en-GB" i="1" dirty="0"/>
              <a:t>Homelessness in Northern Ireland, </a:t>
            </a:r>
            <a:r>
              <a:rPr lang="en-GB" dirty="0"/>
              <a:t>available at </a:t>
            </a:r>
            <a:r>
              <a:rPr lang="en-GB" dirty="0">
                <a:hlinkClick r:id="rId8"/>
              </a:rPr>
              <a:t>https://www.simoncommunity.org/assets/pdfs/Homelessness-in-Northern-Ireland-Publication-01.01.16.pdf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Tashakkori, A. and Teddlie, C. (1998) </a:t>
            </a:r>
            <a:r>
              <a:rPr lang="en-GB" i="1" dirty="0"/>
              <a:t>Mixed Methodology: Combining Qualitative and Quantitative Approaches, </a:t>
            </a:r>
            <a:r>
              <a:rPr lang="en-GB" dirty="0"/>
              <a:t>London: Sage Publications Ltd. </a:t>
            </a:r>
          </a:p>
        </p:txBody>
      </p:sp>
    </p:spTree>
    <p:extLst>
      <p:ext uri="{BB962C8B-B14F-4D97-AF65-F5344CB8AC3E}">
        <p14:creationId xmlns:p14="http://schemas.microsoft.com/office/powerpoint/2010/main" val="32127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E283FF-6E5B-4440-9E41-02397F6FF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8" t="-1" r="6676" b="-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E02AF3-EAC6-4D14-8488-509F8110CDB5}"/>
              </a:ext>
            </a:extLst>
          </p:cNvPr>
          <p:cNvSpPr txBox="1"/>
          <p:nvPr/>
        </p:nvSpPr>
        <p:spPr>
          <a:xfrm>
            <a:off x="314325" y="129629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MV Boli" panose="02000500030200090000" pitchFamily="2" charset="0"/>
                <a:cs typeface="MV Boli" panose="02000500030200090000" pitchFamily="2" charset="0"/>
              </a:rPr>
              <a:t>Hello!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C63F5E0-0333-4190-A056-63545B187186}"/>
              </a:ext>
            </a:extLst>
          </p:cNvPr>
          <p:cNvSpPr/>
          <p:nvPr/>
        </p:nvSpPr>
        <p:spPr>
          <a:xfrm>
            <a:off x="314325" y="1362298"/>
            <a:ext cx="4014788" cy="2314575"/>
          </a:xfrm>
          <a:prstGeom prst="wedgeEllipseCallout">
            <a:avLst>
              <a:gd name="adj1" fmla="val -33876"/>
              <a:gd name="adj2" fmla="val -62028"/>
            </a:avLst>
          </a:prstGeom>
          <a:blipFill>
            <a:blip r:embed="rId3">
              <a:alphaModFix amt="8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me…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C9E9B1-EE5B-43ED-958B-57E7AF03A996}"/>
              </a:ext>
            </a:extLst>
          </p:cNvPr>
          <p:cNvSpPr/>
          <p:nvPr/>
        </p:nvSpPr>
        <p:spPr>
          <a:xfrm>
            <a:off x="1343025" y="3871912"/>
            <a:ext cx="4529138" cy="2544218"/>
          </a:xfrm>
          <a:prstGeom prst="wedgeEllipseCallout">
            <a:avLst>
              <a:gd name="adj1" fmla="val 37138"/>
              <a:gd name="adj2" fmla="val 53066"/>
            </a:avLst>
          </a:prstGeom>
          <a:blipFill>
            <a:blip r:embed="rId3">
              <a:alphaModFix amt="81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this presentation…</a:t>
            </a:r>
          </a:p>
        </p:txBody>
      </p:sp>
    </p:spTree>
    <p:extLst>
      <p:ext uri="{BB962C8B-B14F-4D97-AF65-F5344CB8AC3E}">
        <p14:creationId xmlns:p14="http://schemas.microsoft.com/office/powerpoint/2010/main" val="34374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51C97A-7D44-47DD-8D40-C62C0F2E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5" t="4726" r="17698" b="225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497BE-15E8-45E4-B648-5316F730F657}"/>
              </a:ext>
            </a:extLst>
          </p:cNvPr>
          <p:cNvSpPr txBox="1"/>
          <p:nvPr/>
        </p:nvSpPr>
        <p:spPr>
          <a:xfrm>
            <a:off x="1214437" y="1514476"/>
            <a:ext cx="9458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MV Boli" panose="02000500030200090000" pitchFamily="2" charset="0"/>
                <a:cs typeface="MV Boli" panose="02000500030200090000" pitchFamily="2" charset="0"/>
              </a:rPr>
              <a:t>When you think of homelessness, what images come to mind?</a:t>
            </a:r>
          </a:p>
        </p:txBody>
      </p:sp>
    </p:spTree>
    <p:extLst>
      <p:ext uri="{BB962C8B-B14F-4D97-AF65-F5344CB8AC3E}">
        <p14:creationId xmlns:p14="http://schemas.microsoft.com/office/powerpoint/2010/main" val="37825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99681-B8F2-483B-A545-4339F5B8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6" y="125587"/>
            <a:ext cx="7621876" cy="4260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72714-2192-40BD-8372-14C61700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98" y="1785938"/>
            <a:ext cx="7621876" cy="4913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F8B59-62C1-4770-AD75-88A08189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315" y="983690"/>
            <a:ext cx="8691860" cy="4890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367F3-969D-4D49-A066-0A42529E7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429" y="125587"/>
            <a:ext cx="8153146" cy="4260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ED02C-DDF3-464A-8D2F-EF56869BA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5" y="2185988"/>
            <a:ext cx="7268156" cy="4513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B34FE3-01FE-4571-8FAC-7F4940E70C87}"/>
              </a:ext>
            </a:extLst>
          </p:cNvPr>
          <p:cNvSpPr txBox="1"/>
          <p:nvPr/>
        </p:nvSpPr>
        <p:spPr>
          <a:xfrm>
            <a:off x="2461922" y="1074509"/>
            <a:ext cx="7268156" cy="4708981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MV Boli" panose="02000500030200090000" pitchFamily="2" charset="0"/>
                <a:cs typeface="MV Boli" panose="02000500030200090000" pitchFamily="2" charset="0"/>
              </a:rPr>
              <a:t>When you thought of homelessness, did you also think of substance misuse?</a:t>
            </a:r>
          </a:p>
        </p:txBody>
      </p:sp>
    </p:spTree>
    <p:extLst>
      <p:ext uri="{BB962C8B-B14F-4D97-AF65-F5344CB8AC3E}">
        <p14:creationId xmlns:p14="http://schemas.microsoft.com/office/powerpoint/2010/main" val="24508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CD71B5F3-F903-4457-893C-3944D016A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428" r="4597"/>
          <a:stretch/>
        </p:blipFill>
        <p:spPr bwMode="auto">
          <a:xfrm rot="253655">
            <a:off x="4177343" y="1608643"/>
            <a:ext cx="4066266" cy="2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>
            <a:extLst>
              <a:ext uri="{FF2B5EF4-FFF2-40B4-BE49-F238E27FC236}">
                <a16:creationId xmlns:a16="http://schemas.microsoft.com/office/drawing/2014/main" id="{B370013F-ED26-4E15-920F-D30D11D19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884" r="4713"/>
          <a:stretch/>
        </p:blipFill>
        <p:spPr bwMode="auto">
          <a:xfrm rot="803651">
            <a:off x="8370533" y="1608222"/>
            <a:ext cx="3702091" cy="36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lated image">
            <a:extLst>
              <a:ext uri="{FF2B5EF4-FFF2-40B4-BE49-F238E27FC236}">
                <a16:creationId xmlns:a16="http://schemas.microsoft.com/office/drawing/2014/main" id="{2B39A0E2-3527-4561-8A7B-D76DF9806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428" r="4597"/>
          <a:stretch/>
        </p:blipFill>
        <p:spPr bwMode="auto">
          <a:xfrm rot="271867">
            <a:off x="3996607" y="3901867"/>
            <a:ext cx="4300602" cy="30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038D37E-8F5D-4D1A-8D4E-807EDE165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428" r="4597"/>
          <a:stretch/>
        </p:blipFill>
        <p:spPr bwMode="auto">
          <a:xfrm rot="20950182">
            <a:off x="88961" y="1720323"/>
            <a:ext cx="3799544" cy="36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F2741E-4136-43E7-8ED8-4AFA4197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272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What does the </a:t>
            </a:r>
            <a:r>
              <a:rPr lang="en-GB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evidence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tell us about homelessness and substance use in NI?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F69F6-C056-4D29-87A6-EFF1559027F9}"/>
              </a:ext>
            </a:extLst>
          </p:cNvPr>
          <p:cNvSpPr txBox="1"/>
          <p:nvPr/>
        </p:nvSpPr>
        <p:spPr>
          <a:xfrm rot="20726747">
            <a:off x="3449107" y="222754"/>
            <a:ext cx="269474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(Spoiler… not a lot!!)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404B3-21E6-4CCC-98B3-10E8999F2B94}"/>
              </a:ext>
            </a:extLst>
          </p:cNvPr>
          <p:cNvSpPr/>
          <p:nvPr/>
        </p:nvSpPr>
        <p:spPr>
          <a:xfrm rot="20657949">
            <a:off x="531600" y="2226263"/>
            <a:ext cx="2910815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Homelessness is an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escalating problem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within NI with a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32% increase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noted in the last 5 years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(Murphy, 2017; NIHE, 2017).</a:t>
            </a:r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DE6639-E17E-48D6-85A9-EA321AB05C89}"/>
              </a:ext>
            </a:extLst>
          </p:cNvPr>
          <p:cNvSpPr/>
          <p:nvPr/>
        </p:nvSpPr>
        <p:spPr>
          <a:xfrm rot="586940">
            <a:off x="8575081" y="2357413"/>
            <a:ext cx="3366819" cy="248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research indicates that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 use is a factor in becoming homeless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remaining homeless”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(Murphy, 2016)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4B783-CDCE-4186-B1E8-ED119375C840}"/>
              </a:ext>
            </a:extLst>
          </p:cNvPr>
          <p:cNvSpPr/>
          <p:nvPr/>
        </p:nvSpPr>
        <p:spPr>
          <a:xfrm rot="160272">
            <a:off x="4386437" y="2056825"/>
            <a:ext cx="3648079" cy="202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who are homeless are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times more likely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die from drug misuse 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</a:t>
            </a: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2019).</a:t>
            </a:r>
            <a:endParaRPr lang="en-GB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5C8746-7F88-4E06-98A4-1CAD09674605}"/>
              </a:ext>
            </a:extLst>
          </p:cNvPr>
          <p:cNvSpPr/>
          <p:nvPr/>
        </p:nvSpPr>
        <p:spPr>
          <a:xfrm rot="190421">
            <a:off x="3987556" y="4472154"/>
            <a:ext cx="4318704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reasons for homeless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breakdown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accommodation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(NIHE, 2019)</a:t>
            </a:r>
          </a:p>
        </p:txBody>
      </p:sp>
    </p:spTree>
    <p:extLst>
      <p:ext uri="{BB962C8B-B14F-4D97-AF65-F5344CB8AC3E}">
        <p14:creationId xmlns:p14="http://schemas.microsoft.com/office/powerpoint/2010/main" val="18267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2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C737524C-45C6-4023-AF52-6706B2EA4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428" r="4597"/>
          <a:stretch/>
        </p:blipFill>
        <p:spPr bwMode="auto">
          <a:xfrm rot="21081544">
            <a:off x="304535" y="444067"/>
            <a:ext cx="4987941" cy="43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lated image">
            <a:extLst>
              <a:ext uri="{FF2B5EF4-FFF2-40B4-BE49-F238E27FC236}">
                <a16:creationId xmlns:a16="http://schemas.microsoft.com/office/drawing/2014/main" id="{80D11F7E-E360-4887-BD46-58DD40D70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428" r="4597"/>
          <a:stretch/>
        </p:blipFill>
        <p:spPr bwMode="auto">
          <a:xfrm rot="1250572">
            <a:off x="6731317" y="743195"/>
            <a:ext cx="4979094" cy="43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BE5ED4-F867-46B9-B02E-3910093C17AA}"/>
              </a:ext>
            </a:extLst>
          </p:cNvPr>
          <p:cNvSpPr/>
          <p:nvPr/>
        </p:nvSpPr>
        <p:spPr>
          <a:xfrm rot="1150508">
            <a:off x="7152109" y="1218995"/>
            <a:ext cx="4137511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has been argued that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 needs more specific data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therefore it would be understandable to contend that we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accurately discuss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link between homelessness and substance use or attempt to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this on a policy and practice level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in the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of robust research </a:t>
            </a:r>
          </a:p>
          <a:p>
            <a:pPr algn="ctr">
              <a:lnSpc>
                <a:spcPct val="120000"/>
              </a:lnSpc>
            </a:pP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(Donnelly, 2017).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54027-E570-41A9-AAEA-FE8DF7861C18}"/>
              </a:ext>
            </a:extLst>
          </p:cNvPr>
          <p:cNvSpPr/>
          <p:nvPr/>
        </p:nvSpPr>
        <p:spPr>
          <a:xfrm rot="20947488">
            <a:off x="629518" y="953051"/>
            <a:ext cx="4358438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“There is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breakdown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that would suggest the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substance use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being a contributory factor in why a person presents as homeless. Furthermore, there is a 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gap in homeless research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with little evidence outlining the scale of substance use issues within the current homeless population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(Donnelly, 2017). </a:t>
            </a:r>
          </a:p>
        </p:txBody>
      </p:sp>
    </p:spTree>
    <p:extLst>
      <p:ext uri="{BB962C8B-B14F-4D97-AF65-F5344CB8AC3E}">
        <p14:creationId xmlns:p14="http://schemas.microsoft.com/office/powerpoint/2010/main" val="22013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0E26-9518-49ED-8483-856E1630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2157"/>
            <a:ext cx="5329859" cy="3988905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So… why is it </a:t>
            </a:r>
            <a:r>
              <a:rPr lang="en-GB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important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that we learn more about the </a:t>
            </a:r>
            <a:r>
              <a:rPr lang="en-GB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link</a:t>
            </a:r>
            <a:r>
              <a:rPr lang="en-GB" b="1" dirty="0">
                <a:latin typeface="MV Boli" panose="02000500030200090000" pitchFamily="2" charset="0"/>
                <a:cs typeface="MV Boli" panose="02000500030200090000" pitchFamily="2" charset="0"/>
              </a:rPr>
              <a:t> between these two issues?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558063-DE91-42B1-A19C-CF846330B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4" y="-6626"/>
            <a:ext cx="6864626" cy="6864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2C8FA-DC1D-4379-9F43-80573DC98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b="11674"/>
          <a:stretch/>
        </p:blipFill>
        <p:spPr>
          <a:xfrm>
            <a:off x="557057" y="3429000"/>
            <a:ext cx="4240230" cy="3378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74DEF-223F-483F-AEAC-42B9C2BD0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94965" y="2187890"/>
            <a:ext cx="2929696" cy="24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C858-6139-413C-B870-19FA4ECB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95" y="80312"/>
            <a:ext cx="12137172" cy="8878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latin typeface="MV Boli" panose="02000500030200090000" pitchFamily="2" charset="0"/>
                <a:cs typeface="MV Boli" panose="02000500030200090000" pitchFamily="2" charset="0"/>
              </a:rPr>
              <a:t>What did I want to find out and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B8F1-5FE7-433F-9FBA-D036F13F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930"/>
            <a:ext cx="10515600" cy="5077033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Realism </a:t>
            </a:r>
            <a:r>
              <a:rPr lang="en-GB" sz="4800" b="1" dirty="0">
                <a:latin typeface="MV Boli" panose="02000500030200090000" pitchFamily="2" charset="0"/>
                <a:cs typeface="MV Boli" panose="02000500030200090000" pitchFamily="2" charset="0"/>
              </a:rPr>
              <a:t>vs</a:t>
            </a:r>
            <a:r>
              <a:rPr lang="en-GB" sz="48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Relativism</a:t>
            </a:r>
          </a:p>
          <a:p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AA5116-228D-4F40-8C26-4D32FFB413DB}"/>
              </a:ext>
            </a:extLst>
          </p:cNvPr>
          <p:cNvCxnSpPr>
            <a:cxnSpLocks/>
          </p:cNvCxnSpPr>
          <p:nvPr/>
        </p:nvCxnSpPr>
        <p:spPr>
          <a:xfrm flipH="1">
            <a:off x="3511826" y="1855304"/>
            <a:ext cx="636104" cy="1018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732FF4-FFBB-4B6C-95D7-F412F52C85D4}"/>
              </a:ext>
            </a:extLst>
          </p:cNvPr>
          <p:cNvSpPr txBox="1"/>
          <p:nvPr/>
        </p:nvSpPr>
        <p:spPr>
          <a:xfrm>
            <a:off x="334618" y="2894168"/>
            <a:ext cx="5197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Desire for </a:t>
            </a:r>
            <a:r>
              <a:rPr lang="en-GB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‘one single truth’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through empirical data for stakeholders, policy makers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98E9A-C473-4312-B796-45BF6675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55569">
            <a:off x="7605856" y="1874662"/>
            <a:ext cx="902286" cy="969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5D514A-7798-42D2-9040-1B0904FE67ED}"/>
              </a:ext>
            </a:extLst>
          </p:cNvPr>
          <p:cNvSpPr txBox="1"/>
          <p:nvPr/>
        </p:nvSpPr>
        <p:spPr>
          <a:xfrm>
            <a:off x="6659964" y="2874123"/>
            <a:ext cx="51974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Recognition that there may be </a:t>
            </a:r>
            <a:r>
              <a:rPr lang="en-GB" sz="3200" b="1" dirty="0">
                <a:solidFill>
                  <a:schemeClr val="accent1"/>
                </a:solidFill>
              </a:rPr>
              <a:t>more than one truth </a:t>
            </a:r>
            <a:r>
              <a:rPr lang="en-GB" sz="3200" dirty="0"/>
              <a:t>through individual, subjective lived experiences.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1E92E-2C77-443B-93DB-C596ED9990B2}"/>
              </a:ext>
            </a:extLst>
          </p:cNvPr>
          <p:cNvSpPr txBox="1"/>
          <p:nvPr/>
        </p:nvSpPr>
        <p:spPr>
          <a:xfrm>
            <a:off x="5865955" y="3222947"/>
            <a:ext cx="685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1565C1-671E-4DF2-9429-4E82D4011554}"/>
              </a:ext>
            </a:extLst>
          </p:cNvPr>
          <p:cNvCxnSpPr>
            <a:cxnSpLocks/>
          </p:cNvCxnSpPr>
          <p:nvPr/>
        </p:nvCxnSpPr>
        <p:spPr>
          <a:xfrm>
            <a:off x="5286146" y="4542056"/>
            <a:ext cx="809852" cy="760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C38AC8-6C8B-4C77-972B-5D353B70B6EE}"/>
              </a:ext>
            </a:extLst>
          </p:cNvPr>
          <p:cNvCxnSpPr>
            <a:cxnSpLocks/>
          </p:cNvCxnSpPr>
          <p:nvPr/>
        </p:nvCxnSpPr>
        <p:spPr>
          <a:xfrm flipH="1">
            <a:off x="6096000" y="4555308"/>
            <a:ext cx="824572" cy="747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6A1D8B4-E542-4511-B8BC-ED1FB506E79F}"/>
              </a:ext>
            </a:extLst>
          </p:cNvPr>
          <p:cNvSpPr/>
          <p:nvPr/>
        </p:nvSpPr>
        <p:spPr>
          <a:xfrm>
            <a:off x="279790" y="5402314"/>
            <a:ext cx="11857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Due to the array of aims, it was necessary to conduct this study by adopting a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mixed-methods approach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(Creswell, 2003)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a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pragmatic paradigm 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(Tashakkori and Teddlie, 1998)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concurrent phases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(qual-quant-qual).</a:t>
            </a:r>
          </a:p>
        </p:txBody>
      </p:sp>
    </p:spTree>
    <p:extLst>
      <p:ext uri="{BB962C8B-B14F-4D97-AF65-F5344CB8AC3E}">
        <p14:creationId xmlns:p14="http://schemas.microsoft.com/office/powerpoint/2010/main" val="11640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30CE-3B2E-4A7A-A025-11E61640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387"/>
            <a:ext cx="9601427" cy="719013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MV Boli" panose="02000500030200090000" pitchFamily="2" charset="0"/>
                <a:cs typeface="MV Boli" panose="02000500030200090000" pitchFamily="2" charset="0"/>
              </a:rPr>
              <a:t>Phase One – </a:t>
            </a:r>
            <a:r>
              <a:rPr lang="en-GB" sz="6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Focus 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63FCDA-ADCB-45B1-A9EC-8B6568ADF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399" y="858644"/>
            <a:ext cx="5776914" cy="56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1" dirty="0">
                <a:latin typeface="Century Gothic" panose="020B0502020202020204" pitchFamily="34" charset="0"/>
              </a:rPr>
              <a:t>Some Preliminary Findings… </a:t>
            </a:r>
            <a:r>
              <a:rPr lang="en-GB" sz="26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are practitioners saying?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30C4946-9CD6-4FBE-B43C-560F42A50E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0429470"/>
              </p:ext>
            </p:extLst>
          </p:nvPr>
        </p:nvGraphicFramePr>
        <p:xfrm>
          <a:off x="166687" y="971550"/>
          <a:ext cx="5776914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AC6DC24A-BD64-4F8A-96EB-B7FC93FEDECC}"/>
              </a:ext>
            </a:extLst>
          </p:cNvPr>
          <p:cNvSpPr/>
          <p:nvPr/>
        </p:nvSpPr>
        <p:spPr>
          <a:xfrm>
            <a:off x="6096000" y="1723773"/>
            <a:ext cx="350542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Demographic profile</a:t>
            </a:r>
            <a:r>
              <a:rPr lang="en-GB" sz="2000" dirty="0"/>
              <a:t> of homelessness in NI has </a:t>
            </a:r>
            <a:r>
              <a:rPr lang="en-GB" sz="2000" b="1" dirty="0">
                <a:solidFill>
                  <a:schemeClr val="accent1"/>
                </a:solidFill>
              </a:rPr>
              <a:t>changed</a:t>
            </a:r>
            <a:r>
              <a:rPr lang="en-GB" sz="2000" dirty="0"/>
              <a:t> over past 10 years – previously was mainly older males with alcohol dependency, now more young people with drug misuse issues.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4D9093-F99B-4736-BC5C-C915E5ED3481}"/>
              </a:ext>
            </a:extLst>
          </p:cNvPr>
          <p:cNvSpPr/>
          <p:nvPr/>
        </p:nvSpPr>
        <p:spPr>
          <a:xfrm>
            <a:off x="9766851" y="1723773"/>
            <a:ext cx="2258462" cy="2246769"/>
          </a:xfrm>
          <a:prstGeom prst="rect">
            <a:avLst/>
          </a:prstGeom>
          <a:solidFill>
            <a:schemeClr val="accent6">
              <a:lumMod val="20000"/>
              <a:lumOff val="80000"/>
              <a:alpha val="9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Trauma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chemeClr val="accent1"/>
                </a:solidFill>
              </a:rPr>
              <a:t>adverse childhood experiences </a:t>
            </a:r>
            <a:r>
              <a:rPr lang="en-GB" sz="2000" dirty="0"/>
              <a:t>are  common triggers for homelessness with their service users.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48E019-ECDB-44B3-B348-3DA86EFFC671}"/>
              </a:ext>
            </a:extLst>
          </p:cNvPr>
          <p:cNvSpPr/>
          <p:nvPr/>
        </p:nvSpPr>
        <p:spPr>
          <a:xfrm>
            <a:off x="6088855" y="4241872"/>
            <a:ext cx="593645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Heroin</a:t>
            </a:r>
            <a:r>
              <a:rPr lang="en-GB" sz="2000" dirty="0"/>
              <a:t> is a significant issue in Belfast Trust area, not so much in Western area where </a:t>
            </a:r>
            <a:r>
              <a:rPr lang="en-GB" sz="2000" b="1" dirty="0">
                <a:solidFill>
                  <a:schemeClr val="accent1"/>
                </a:solidFill>
              </a:rPr>
              <a:t>prescription drug misuse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is very prevalent.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D1C465-D8F5-4AC7-95B2-7E2DF061F273}"/>
              </a:ext>
            </a:extLst>
          </p:cNvPr>
          <p:cNvSpPr/>
          <p:nvPr/>
        </p:nvSpPr>
        <p:spPr>
          <a:xfrm>
            <a:off x="6088856" y="5593164"/>
            <a:ext cx="593645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000" dirty="0">
                <a:solidFill>
                  <a:prstClr val="black"/>
                </a:solidFill>
              </a:rPr>
              <a:t>Calls for a </a:t>
            </a:r>
            <a:r>
              <a:rPr lang="en-GB" sz="2000" b="1" dirty="0">
                <a:solidFill>
                  <a:srgbClr val="4472C4"/>
                </a:solidFill>
              </a:rPr>
              <a:t>‘bespoke model’ </a:t>
            </a:r>
            <a:r>
              <a:rPr lang="en-GB" sz="2000" dirty="0">
                <a:solidFill>
                  <a:prstClr val="black"/>
                </a:solidFill>
              </a:rPr>
              <a:t>in hostel provision. There is a need for better transition from hostel to tenancy, to </a:t>
            </a:r>
            <a:r>
              <a:rPr lang="en-GB" sz="2000" b="1" dirty="0">
                <a:solidFill>
                  <a:schemeClr val="accent1"/>
                </a:solidFill>
              </a:rPr>
              <a:t>prevent repeat homelessness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4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1268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MV Boli</vt:lpstr>
      <vt:lpstr>Office Theme</vt:lpstr>
      <vt:lpstr>“Exploring Connections: Examining homelessness and substance use in Northern Ireland, through an ongoing mixed-methods study”</vt:lpstr>
      <vt:lpstr>PowerPoint Presentation</vt:lpstr>
      <vt:lpstr>PowerPoint Presentation</vt:lpstr>
      <vt:lpstr>PowerPoint Presentation</vt:lpstr>
      <vt:lpstr>What does the evidence tell us about homelessness and substance use in NI? </vt:lpstr>
      <vt:lpstr>PowerPoint Presentation</vt:lpstr>
      <vt:lpstr>So… why is it important that we learn more about the link between these two issues?</vt:lpstr>
      <vt:lpstr>What did I want to find out and how?</vt:lpstr>
      <vt:lpstr>Phase One – Focus Groups</vt:lpstr>
      <vt:lpstr>Phase Two – Surveys</vt:lpstr>
      <vt:lpstr>Phase Three – Semi-structured Interviews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Shields</dc:creator>
  <cp:lastModifiedBy>CPD Officer</cp:lastModifiedBy>
  <cp:revision>69</cp:revision>
  <cp:lastPrinted>2019-06-12T17:36:47Z</cp:lastPrinted>
  <dcterms:created xsi:type="dcterms:W3CDTF">2019-06-10T14:53:59Z</dcterms:created>
  <dcterms:modified xsi:type="dcterms:W3CDTF">2019-06-13T10:52:13Z</dcterms:modified>
</cp:coreProperties>
</file>