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5" r:id="rId3"/>
    <p:sldId id="266" r:id="rId4"/>
    <p:sldId id="262" r:id="rId5"/>
    <p:sldId id="267" r:id="rId6"/>
    <p:sldId id="271" r:id="rId7"/>
    <p:sldId id="268" r:id="rId8"/>
    <p:sldId id="269" r:id="rId9"/>
    <p:sldId id="27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ligan, Mary" initials="NM" lastIdx="0" clrIdx="0">
    <p:extLst>
      <p:ext uri="{19B8F6BF-5375-455C-9EA6-DF929625EA0E}">
        <p15:presenceInfo xmlns:p15="http://schemas.microsoft.com/office/powerpoint/2012/main" userId="S-1-5-21-1606838663-2371823751-3550637074-100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E30A76-021D-4DA4-9721-11CC26BB12EE}" type="datetimeFigureOut">
              <a:rPr lang="en-IE" smtClean="0"/>
              <a:t>13/06/2019</a:t>
            </a:fld>
            <a:endParaRPr lang="en-IE"/>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9B0C02-984E-4EF3-9BE8-B99F68DD633F}" type="slidenum">
              <a:rPr lang="en-IE" smtClean="0"/>
              <a:t>‹#›</a:t>
            </a:fld>
            <a:endParaRPr lang="en-IE"/>
          </a:p>
        </p:txBody>
      </p:sp>
    </p:spTree>
    <p:extLst>
      <p:ext uri="{BB962C8B-B14F-4D97-AF65-F5344CB8AC3E}">
        <p14:creationId xmlns:p14="http://schemas.microsoft.com/office/powerpoint/2010/main" val="3697360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821B22-5FDF-40B6-B251-AFD29C4B6518}" type="datetimeFigureOut">
              <a:rPr lang="en-IE" smtClean="0"/>
              <a:t>13/06/2019</a:t>
            </a:fld>
            <a:endParaRPr lang="en-I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E95691-C55D-4F42-A82E-55E2E2AEA278}" type="slidenum">
              <a:rPr lang="en-IE" smtClean="0"/>
              <a:t>‹#›</a:t>
            </a:fld>
            <a:endParaRPr lang="en-IE"/>
          </a:p>
        </p:txBody>
      </p:sp>
    </p:spTree>
    <p:extLst>
      <p:ext uri="{BB962C8B-B14F-4D97-AF65-F5344CB8AC3E}">
        <p14:creationId xmlns:p14="http://schemas.microsoft.com/office/powerpoint/2010/main" val="72871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History UNCRC-Article 12 </a:t>
            </a:r>
          </a:p>
        </p:txBody>
      </p:sp>
      <p:sp>
        <p:nvSpPr>
          <p:cNvPr id="4" name="Slide Number Placeholder 3"/>
          <p:cNvSpPr>
            <a:spLocks noGrp="1"/>
          </p:cNvSpPr>
          <p:nvPr>
            <p:ph type="sldNum" sz="quarter" idx="10"/>
          </p:nvPr>
        </p:nvSpPr>
        <p:spPr/>
        <p:txBody>
          <a:bodyPr/>
          <a:lstStyle/>
          <a:p>
            <a:fld id="{43E95691-C55D-4F42-A82E-55E2E2AEA278}" type="slidenum">
              <a:rPr lang="en-IE" smtClean="0"/>
              <a:t>3</a:t>
            </a:fld>
            <a:endParaRPr lang="en-IE"/>
          </a:p>
        </p:txBody>
      </p:sp>
    </p:spTree>
    <p:extLst>
      <p:ext uri="{BB962C8B-B14F-4D97-AF65-F5344CB8AC3E}">
        <p14:creationId xmlns:p14="http://schemas.microsoft.com/office/powerpoint/2010/main" val="3497884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43E95691-C55D-4F42-A82E-55E2E2AEA278}" type="slidenum">
              <a:rPr lang="en-IE" smtClean="0"/>
              <a:t>7</a:t>
            </a:fld>
            <a:endParaRPr lang="en-IE"/>
          </a:p>
        </p:txBody>
      </p:sp>
    </p:spTree>
    <p:extLst>
      <p:ext uri="{BB962C8B-B14F-4D97-AF65-F5344CB8AC3E}">
        <p14:creationId xmlns:p14="http://schemas.microsoft.com/office/powerpoint/2010/main" val="15327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43E95691-C55D-4F42-A82E-55E2E2AEA278}" type="slidenum">
              <a:rPr lang="en-IE" smtClean="0"/>
              <a:t>9</a:t>
            </a:fld>
            <a:endParaRPr lang="en-IE"/>
          </a:p>
        </p:txBody>
      </p:sp>
    </p:spTree>
    <p:extLst>
      <p:ext uri="{BB962C8B-B14F-4D97-AF65-F5344CB8AC3E}">
        <p14:creationId xmlns:p14="http://schemas.microsoft.com/office/powerpoint/2010/main" val="642580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2305DA0B-2BEE-49EF-887D-C69892A21444}" type="datetimeFigureOut">
              <a:rPr lang="en-IE" smtClean="0"/>
              <a:t>13/06/2019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675506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2305DA0B-2BEE-49EF-887D-C69892A21444}" type="datetimeFigureOut">
              <a:rPr lang="en-IE" smtClean="0"/>
              <a:t>13/06/2019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393026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2305DA0B-2BEE-49EF-887D-C69892A21444}" type="datetimeFigureOut">
              <a:rPr lang="en-IE" smtClean="0"/>
              <a:t>13/06/2019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20134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2305DA0B-2BEE-49EF-887D-C69892A21444}" type="datetimeFigureOut">
              <a:rPr lang="en-IE" smtClean="0"/>
              <a:t>13/06/2019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3615061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05DA0B-2BEE-49EF-887D-C69892A21444}" type="datetimeFigureOut">
              <a:rPr lang="en-IE" smtClean="0"/>
              <a:t>13/06/2019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1534038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2305DA0B-2BEE-49EF-887D-C69892A21444}" type="datetimeFigureOut">
              <a:rPr lang="en-IE" smtClean="0"/>
              <a:t>13/06/2019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303403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2305DA0B-2BEE-49EF-887D-C69892A21444}" type="datetimeFigureOut">
              <a:rPr lang="en-IE" smtClean="0"/>
              <a:t>13/06/2019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195445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2305DA0B-2BEE-49EF-887D-C69892A21444}" type="datetimeFigureOut">
              <a:rPr lang="en-IE" smtClean="0"/>
              <a:t>13/06/2019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1978346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05DA0B-2BEE-49EF-887D-C69892A21444}" type="datetimeFigureOut">
              <a:rPr lang="en-IE" smtClean="0"/>
              <a:t>13/06/2019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2554130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05DA0B-2BEE-49EF-887D-C69892A21444}" type="datetimeFigureOut">
              <a:rPr lang="en-IE" smtClean="0"/>
              <a:t>13/06/2019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4158077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05DA0B-2BEE-49EF-887D-C69892A21444}" type="datetimeFigureOut">
              <a:rPr lang="en-IE" smtClean="0"/>
              <a:t>13/06/2019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7D8C6EED-E00F-4DCF-9E5E-F9A06C996C70}" type="slidenum">
              <a:rPr lang="en-IE" smtClean="0"/>
              <a:t>‹#›</a:t>
            </a:fld>
            <a:endParaRPr lang="en-IE"/>
          </a:p>
        </p:txBody>
      </p:sp>
    </p:spTree>
    <p:extLst>
      <p:ext uri="{BB962C8B-B14F-4D97-AF65-F5344CB8AC3E}">
        <p14:creationId xmlns:p14="http://schemas.microsoft.com/office/powerpoint/2010/main" val="3996612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05DA0B-2BEE-49EF-887D-C69892A21444}" type="datetimeFigureOut">
              <a:rPr lang="en-IE" smtClean="0"/>
              <a:t>13/06/2019</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C6EED-E00F-4DCF-9E5E-F9A06C996C70}" type="slidenum">
              <a:rPr lang="en-IE" smtClean="0"/>
              <a:t>‹#›</a:t>
            </a:fld>
            <a:endParaRPr lang="en-IE"/>
          </a:p>
        </p:txBody>
      </p:sp>
    </p:spTree>
    <p:extLst>
      <p:ext uri="{BB962C8B-B14F-4D97-AF65-F5344CB8AC3E}">
        <p14:creationId xmlns:p14="http://schemas.microsoft.com/office/powerpoint/2010/main" val="3792036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IE" dirty="0"/>
              <a:t>All-Ireland Social Work Research Conference </a:t>
            </a:r>
            <a:br>
              <a:rPr lang="en-IE" dirty="0"/>
            </a:br>
            <a:endParaRPr lang="en-IE" dirty="0"/>
          </a:p>
        </p:txBody>
      </p:sp>
      <p:sp>
        <p:nvSpPr>
          <p:cNvPr id="3" name="Subtitle 2"/>
          <p:cNvSpPr>
            <a:spLocks noGrp="1"/>
          </p:cNvSpPr>
          <p:nvPr>
            <p:ph type="subTitle" idx="1"/>
          </p:nvPr>
        </p:nvSpPr>
        <p:spPr/>
        <p:txBody>
          <a:bodyPr/>
          <a:lstStyle/>
          <a:p>
            <a:r>
              <a:rPr lang="en-IE" dirty="0"/>
              <a:t>14</a:t>
            </a:r>
            <a:r>
              <a:rPr lang="en-IE" baseline="30000" dirty="0"/>
              <a:t>th</a:t>
            </a:r>
            <a:r>
              <a:rPr lang="en-IE" dirty="0"/>
              <a:t> June 2019</a:t>
            </a:r>
          </a:p>
          <a:p>
            <a:r>
              <a:rPr lang="en-IE" dirty="0"/>
              <a:t>Mary Neligan </a:t>
            </a:r>
          </a:p>
        </p:txBody>
      </p:sp>
    </p:spTree>
    <p:extLst>
      <p:ext uri="{BB962C8B-B14F-4D97-AF65-F5344CB8AC3E}">
        <p14:creationId xmlns:p14="http://schemas.microsoft.com/office/powerpoint/2010/main" val="1432813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764704"/>
            <a:ext cx="7056784" cy="4286751"/>
          </a:xfrm>
          <a:prstGeom prst="rect">
            <a:avLst/>
          </a:prstGeom>
        </p:spPr>
        <p:txBody>
          <a:bodyPr wrap="square">
            <a:spAutoFit/>
          </a:bodyPr>
          <a:lstStyle/>
          <a:p>
            <a:pPr algn="ctr">
              <a:lnSpc>
                <a:spcPct val="150000"/>
              </a:lnSpc>
              <a:spcAft>
                <a:spcPts val="1000"/>
              </a:spcAft>
            </a:pPr>
            <a:r>
              <a:rPr lang="en-IE" sz="3600" dirty="0">
                <a:latin typeface="Times New Roman" panose="02020603050405020304" pitchFamily="18" charset="0"/>
                <a:ea typeface="Calibri" panose="020F0502020204030204" pitchFamily="34" charset="0"/>
                <a:cs typeface="Times New Roman" panose="02020603050405020304" pitchFamily="18" charset="0"/>
              </a:rPr>
              <a:t>Implementing Article 42A of the Constitution of Ireland on the Right of the Child to be involved in the adoption decision-making process? </a:t>
            </a:r>
          </a:p>
          <a:p>
            <a:pPr algn="ctr">
              <a:lnSpc>
                <a:spcPct val="150000"/>
              </a:lnSpc>
              <a:spcAft>
                <a:spcPts val="1000"/>
              </a:spcAft>
            </a:pPr>
            <a:r>
              <a:rPr lang="en-IE" sz="3600" dirty="0">
                <a:latin typeface="Times New Roman" panose="02020603050405020304" pitchFamily="18" charset="0"/>
                <a:ea typeface="Calibri" panose="020F0502020204030204" pitchFamily="34" charset="0"/>
                <a:cs typeface="Times New Roman" panose="02020603050405020304" pitchFamily="18" charset="0"/>
              </a:rPr>
              <a:t>A Literature Review </a:t>
            </a:r>
            <a:endParaRPr lang="en-IE"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633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512" y="188640"/>
            <a:ext cx="8451820" cy="5016758"/>
          </a:xfrm>
          <a:prstGeom prst="rect">
            <a:avLst/>
          </a:prstGeom>
          <a:noFill/>
        </p:spPr>
        <p:txBody>
          <a:bodyPr wrap="square" rtlCol="0">
            <a:spAutoFit/>
          </a:bodyPr>
          <a:lstStyle/>
          <a:p>
            <a:endParaRPr lang="en-IE" sz="4000" dirty="0"/>
          </a:p>
          <a:p>
            <a:pPr marL="571500" indent="-571500">
              <a:buFont typeface="Arial" panose="020B0604020202020204" pitchFamily="34" charset="0"/>
              <a:buChar char="•"/>
            </a:pPr>
            <a:r>
              <a:rPr lang="en-IE" sz="4000" dirty="0"/>
              <a:t>UNCRC, 1989 - Article 12 </a:t>
            </a:r>
          </a:p>
          <a:p>
            <a:pPr marL="571500" indent="-571500">
              <a:buFont typeface="Arial" panose="020B0604020202020204" pitchFamily="34" charset="0"/>
              <a:buChar char="•"/>
            </a:pPr>
            <a:endParaRPr lang="en-IE" sz="4000" dirty="0"/>
          </a:p>
          <a:p>
            <a:endParaRPr lang="en-IE" sz="4000" dirty="0"/>
          </a:p>
          <a:p>
            <a:pPr marL="571500" indent="-571500">
              <a:buFont typeface="Arial" panose="020B0604020202020204" pitchFamily="34" charset="0"/>
              <a:buChar char="•"/>
            </a:pPr>
            <a:r>
              <a:rPr lang="en-IE" sz="4000" dirty="0"/>
              <a:t>Article 42A, 2015</a:t>
            </a:r>
          </a:p>
          <a:p>
            <a:endParaRPr lang="en-IE" sz="4000" dirty="0"/>
          </a:p>
          <a:p>
            <a:endParaRPr lang="en-IE" sz="4000" dirty="0"/>
          </a:p>
          <a:p>
            <a:pPr marL="571500" indent="-571500">
              <a:buFont typeface="Arial" panose="020B0604020202020204" pitchFamily="34" charset="0"/>
              <a:buChar char="•"/>
            </a:pPr>
            <a:r>
              <a:rPr lang="en-IE" sz="4000" dirty="0"/>
              <a:t>Adoption (Amendment) Act, 2017</a:t>
            </a:r>
          </a:p>
        </p:txBody>
      </p:sp>
    </p:spTree>
    <p:extLst>
      <p:ext uri="{BB962C8B-B14F-4D97-AF65-F5344CB8AC3E}">
        <p14:creationId xmlns:p14="http://schemas.microsoft.com/office/powerpoint/2010/main" val="4247434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Article 42A</a:t>
            </a:r>
          </a:p>
        </p:txBody>
      </p:sp>
      <p:sp>
        <p:nvSpPr>
          <p:cNvPr id="3" name="Content Placeholder 2"/>
          <p:cNvSpPr>
            <a:spLocks noGrp="1"/>
          </p:cNvSpPr>
          <p:nvPr>
            <p:ph idx="1"/>
          </p:nvPr>
        </p:nvSpPr>
        <p:spPr/>
        <p:txBody>
          <a:bodyPr>
            <a:normAutofit fontScale="85000" lnSpcReduction="20000"/>
          </a:bodyPr>
          <a:lstStyle/>
          <a:p>
            <a:pPr marL="0" indent="0">
              <a:buNone/>
            </a:pPr>
            <a:r>
              <a:rPr lang="en-IE" sz="4000" dirty="0"/>
              <a:t>‘Concerning the adoption, guardianship or custody of, or access to, any child, the best interests of the child shall be the paramount consideration.</a:t>
            </a:r>
          </a:p>
          <a:p>
            <a:pPr marL="0" indent="0">
              <a:buNone/>
            </a:pPr>
            <a:r>
              <a:rPr lang="en-IE" sz="4000" dirty="0"/>
              <a:t>….in respect of any child who is capable of forming his or her own views, the views of the child shall be ascertained and given due weight having regard to the age and maturity of the child.’  </a:t>
            </a:r>
          </a:p>
          <a:p>
            <a:pPr marL="0" indent="0">
              <a:buNone/>
            </a:pPr>
            <a:r>
              <a:rPr lang="en-IE" sz="2000" dirty="0"/>
              <a:t>                                                                               (</a:t>
            </a:r>
            <a:r>
              <a:rPr lang="en-IE" sz="2000" dirty="0" err="1"/>
              <a:t>Bunreacht</a:t>
            </a:r>
            <a:r>
              <a:rPr lang="en-IE" sz="2000" dirty="0"/>
              <a:t> </a:t>
            </a:r>
            <a:r>
              <a:rPr lang="en-IE" sz="2000" dirty="0" err="1"/>
              <a:t>na</a:t>
            </a:r>
            <a:r>
              <a:rPr lang="en-IE" sz="2000" dirty="0"/>
              <a:t> </a:t>
            </a:r>
            <a:r>
              <a:rPr lang="en-IE" sz="2000" dirty="0" err="1"/>
              <a:t>hEireann</a:t>
            </a:r>
            <a:r>
              <a:rPr lang="en-IE" sz="2000" dirty="0"/>
              <a:t>, 2015, p:166). </a:t>
            </a:r>
          </a:p>
        </p:txBody>
      </p:sp>
    </p:spTree>
    <p:extLst>
      <p:ext uri="{BB962C8B-B14F-4D97-AF65-F5344CB8AC3E}">
        <p14:creationId xmlns:p14="http://schemas.microsoft.com/office/powerpoint/2010/main" val="2275312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76672"/>
            <a:ext cx="8964488" cy="6247864"/>
          </a:xfrm>
          <a:prstGeom prst="rect">
            <a:avLst/>
          </a:prstGeom>
        </p:spPr>
        <p:txBody>
          <a:bodyPr wrap="square">
            <a:spAutoFit/>
          </a:bodyPr>
          <a:lstStyle/>
          <a:p>
            <a:pPr algn="ctr"/>
            <a:r>
              <a:rPr lang="en-IE" sz="4000" dirty="0"/>
              <a:t>Why social workers should include children in decision-making</a:t>
            </a:r>
          </a:p>
          <a:p>
            <a:endParaRPr lang="en-IE" sz="4000" dirty="0">
              <a:latin typeface="Times New Roman" panose="02020603050405020304" pitchFamily="18" charset="0"/>
              <a:ea typeface="Calibri" panose="020F0502020204030204" pitchFamily="34" charset="0"/>
            </a:endParaRPr>
          </a:p>
          <a:p>
            <a:pPr marL="571500" indent="-571500">
              <a:buFont typeface="Arial" panose="020B0604020202020204" pitchFamily="34" charset="0"/>
              <a:buChar char="•"/>
            </a:pPr>
            <a:r>
              <a:rPr lang="en-IE" sz="4000" dirty="0">
                <a:latin typeface="Times New Roman" panose="02020603050405020304" pitchFamily="18" charset="0"/>
                <a:ea typeface="Calibri" panose="020F0502020204030204" pitchFamily="34" charset="0"/>
              </a:rPr>
              <a:t>Legal</a:t>
            </a:r>
          </a:p>
          <a:p>
            <a:r>
              <a:rPr lang="en-IE" sz="4000" dirty="0">
                <a:latin typeface="Times New Roman" panose="02020603050405020304" pitchFamily="18" charset="0"/>
                <a:ea typeface="Calibri" panose="020F0502020204030204" pitchFamily="34" charset="0"/>
              </a:rPr>
              <a:t> </a:t>
            </a:r>
          </a:p>
          <a:p>
            <a:pPr marL="571500" indent="-571500">
              <a:buFont typeface="Arial" panose="020B0604020202020204" pitchFamily="34" charset="0"/>
              <a:buChar char="•"/>
            </a:pPr>
            <a:r>
              <a:rPr lang="en-IE" sz="4000" dirty="0">
                <a:latin typeface="Times New Roman" panose="02020603050405020304" pitchFamily="18" charset="0"/>
                <a:ea typeface="Calibri" panose="020F0502020204030204" pitchFamily="34" charset="0"/>
              </a:rPr>
              <a:t>Conceptual</a:t>
            </a:r>
          </a:p>
          <a:p>
            <a:r>
              <a:rPr lang="en-IE" sz="4000" dirty="0">
                <a:latin typeface="Times New Roman" panose="02020603050405020304" pitchFamily="18" charset="0"/>
                <a:ea typeface="Calibri" panose="020F0502020204030204" pitchFamily="34" charset="0"/>
              </a:rPr>
              <a:t> </a:t>
            </a:r>
          </a:p>
          <a:p>
            <a:pPr marL="571500" indent="-571500">
              <a:buFont typeface="Arial" panose="020B0604020202020204" pitchFamily="34" charset="0"/>
              <a:buChar char="•"/>
            </a:pPr>
            <a:r>
              <a:rPr lang="en-IE" sz="4000" dirty="0">
                <a:latin typeface="Times New Roman" panose="02020603050405020304" pitchFamily="18" charset="0"/>
                <a:ea typeface="Calibri" panose="020F0502020204030204" pitchFamily="34" charset="0"/>
              </a:rPr>
              <a:t>Practical </a:t>
            </a:r>
          </a:p>
          <a:p>
            <a:r>
              <a:rPr lang="en-IE" sz="4000" dirty="0">
                <a:latin typeface="Times New Roman" panose="02020603050405020304" pitchFamily="18" charset="0"/>
              </a:rPr>
              <a:t>                    </a:t>
            </a:r>
          </a:p>
          <a:p>
            <a:r>
              <a:rPr lang="en-IE" sz="4000" dirty="0">
                <a:latin typeface="Times New Roman" panose="02020603050405020304" pitchFamily="18" charset="0"/>
              </a:rPr>
              <a:t>                                        (</a:t>
            </a:r>
            <a:r>
              <a:rPr lang="en-IE" sz="2800" dirty="0" err="1">
                <a:latin typeface="Times New Roman" panose="02020603050405020304" pitchFamily="18" charset="0"/>
              </a:rPr>
              <a:t>McCafferty</a:t>
            </a:r>
            <a:r>
              <a:rPr lang="en-IE" sz="2800" dirty="0">
                <a:latin typeface="Times New Roman" panose="02020603050405020304" pitchFamily="18" charset="0"/>
              </a:rPr>
              <a:t>, 2017)</a:t>
            </a:r>
            <a:endParaRPr lang="en-IE" sz="2800" dirty="0"/>
          </a:p>
        </p:txBody>
      </p:sp>
    </p:spTree>
    <p:extLst>
      <p:ext uri="{BB962C8B-B14F-4D97-AF65-F5344CB8AC3E}">
        <p14:creationId xmlns:p14="http://schemas.microsoft.com/office/powerpoint/2010/main" val="906687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Lundy’s Model (2007)</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1772816"/>
            <a:ext cx="7200800" cy="4536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19930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836712"/>
            <a:ext cx="8712968" cy="6494085"/>
          </a:xfrm>
          <a:prstGeom prst="rect">
            <a:avLst/>
          </a:prstGeom>
        </p:spPr>
        <p:txBody>
          <a:bodyPr wrap="square">
            <a:spAutoFit/>
          </a:bodyPr>
          <a:lstStyle/>
          <a:p>
            <a:pPr marL="571500" indent="-571500">
              <a:buFont typeface="Arial" panose="020B0604020202020204" pitchFamily="34" charset="0"/>
              <a:buChar char="•"/>
            </a:pPr>
            <a:r>
              <a:rPr lang="en-IE" sz="3600" dirty="0">
                <a:ea typeface="Calibri" panose="020F0502020204030204" pitchFamily="34" charset="0"/>
              </a:rPr>
              <a:t>Listen to Our Voices! Hearing Children and Young People Living in the Care of the State (</a:t>
            </a:r>
            <a:r>
              <a:rPr lang="en-IE" sz="3600" dirty="0" err="1">
                <a:ea typeface="Calibri" panose="020F0502020204030204" pitchFamily="34" charset="0"/>
              </a:rPr>
              <a:t>McEvoy</a:t>
            </a:r>
            <a:r>
              <a:rPr lang="en-IE" sz="3600" dirty="0">
                <a:ea typeface="Calibri" panose="020F0502020204030204" pitchFamily="34" charset="0"/>
              </a:rPr>
              <a:t> &amp; Smith, 2011)</a:t>
            </a:r>
            <a:r>
              <a:rPr lang="en-IE" sz="4000" dirty="0">
                <a:ea typeface="Calibri" panose="020F0502020204030204" pitchFamily="34" charset="0"/>
              </a:rPr>
              <a:t>                     </a:t>
            </a:r>
            <a:endParaRPr lang="en-IE" sz="3200" dirty="0">
              <a:ea typeface="Calibri" panose="020F0502020204030204" pitchFamily="34" charset="0"/>
            </a:endParaRPr>
          </a:p>
          <a:p>
            <a:pPr marL="571500" indent="-571500">
              <a:buFont typeface="Arial" panose="020B0604020202020204" pitchFamily="34" charset="0"/>
              <a:buChar char="•"/>
            </a:pPr>
            <a:r>
              <a:rPr lang="en-IE" sz="4000" dirty="0"/>
              <a:t>Buckley et al., 2011.</a:t>
            </a:r>
          </a:p>
          <a:p>
            <a:pPr marL="571500" indent="-571500">
              <a:buFont typeface="Arial" panose="020B0604020202020204" pitchFamily="34" charset="0"/>
              <a:buChar char="•"/>
            </a:pPr>
            <a:r>
              <a:rPr lang="en-IE" sz="4000" dirty="0">
                <a:ea typeface="Calibri" panose="020F0502020204030204" pitchFamily="34" charset="0"/>
              </a:rPr>
              <a:t>Daly, 2014.</a:t>
            </a:r>
          </a:p>
          <a:p>
            <a:pPr marL="571500" indent="-571500">
              <a:buFont typeface="Arial" panose="020B0604020202020204" pitchFamily="34" charset="0"/>
              <a:buChar char="•"/>
            </a:pPr>
            <a:r>
              <a:rPr lang="en-IE" sz="4000" dirty="0"/>
              <a:t>Glynn and </a:t>
            </a:r>
            <a:r>
              <a:rPr lang="en-IE" sz="4000" dirty="0" err="1"/>
              <a:t>Mayock</a:t>
            </a:r>
            <a:r>
              <a:rPr lang="en-IE" sz="4000" dirty="0"/>
              <a:t>, 2018.</a:t>
            </a:r>
          </a:p>
          <a:p>
            <a:pPr marL="571500" indent="-571500">
              <a:buFont typeface="Arial" panose="020B0604020202020204" pitchFamily="34" charset="0"/>
              <a:buChar char="•"/>
            </a:pPr>
            <a:r>
              <a:rPr lang="en-IE" sz="4000" dirty="0">
                <a:ea typeface="Calibri" panose="020F0502020204030204" pitchFamily="34" charset="0"/>
              </a:rPr>
              <a:t>Holt, 2018.</a:t>
            </a:r>
          </a:p>
          <a:p>
            <a:r>
              <a:rPr lang="en-IE" sz="4000" dirty="0">
                <a:ea typeface="Calibri" panose="020F0502020204030204" pitchFamily="34" charset="0"/>
              </a:rPr>
              <a:t>  </a:t>
            </a:r>
            <a:r>
              <a:rPr lang="en-IE" sz="4000" dirty="0"/>
              <a:t> </a:t>
            </a:r>
            <a:endParaRPr lang="en-IE" sz="4000" dirty="0">
              <a:ea typeface="Calibri" panose="020F0502020204030204" pitchFamily="34" charset="0"/>
            </a:endParaRPr>
          </a:p>
          <a:p>
            <a:endParaRPr lang="en-IE" sz="4000" dirty="0">
              <a:latin typeface="Times New Roman" panose="02020603050405020304" pitchFamily="18" charset="0"/>
            </a:endParaRPr>
          </a:p>
          <a:p>
            <a:endParaRPr lang="en-IE" sz="3200" dirty="0">
              <a:latin typeface="Times New Roman" panose="02020603050405020304" pitchFamily="18" charset="0"/>
            </a:endParaRPr>
          </a:p>
          <a:p>
            <a:endParaRPr lang="en-IE" sz="3200" dirty="0"/>
          </a:p>
        </p:txBody>
      </p:sp>
    </p:spTree>
    <p:extLst>
      <p:ext uri="{BB962C8B-B14F-4D97-AF65-F5344CB8AC3E}">
        <p14:creationId xmlns:p14="http://schemas.microsoft.com/office/powerpoint/2010/main" val="1620116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7"/>
            <a:ext cx="8352928" cy="6735177"/>
          </a:xfrm>
          <a:prstGeom prst="rect">
            <a:avLst/>
          </a:prstGeom>
        </p:spPr>
        <p:txBody>
          <a:bodyPr wrap="square">
            <a:spAutoFit/>
          </a:bodyPr>
          <a:lstStyle/>
          <a:p>
            <a:pPr algn="ctr">
              <a:lnSpc>
                <a:spcPct val="150000"/>
              </a:lnSpc>
              <a:spcAft>
                <a:spcPts val="1000"/>
              </a:spcAft>
            </a:pPr>
            <a:r>
              <a:rPr lang="en-IE" sz="3200" dirty="0"/>
              <a:t>Obstacles to engaging children in decision-making </a:t>
            </a:r>
            <a:endParaRPr lang="en-IE" sz="3200" dirty="0">
              <a:ea typeface="Calibri" panose="020F0502020204030204" pitchFamily="34" charset="0"/>
              <a:cs typeface="Times New Roman" panose="02020603050405020304" pitchFamily="18" charset="0"/>
            </a:endParaRPr>
          </a:p>
          <a:p>
            <a:pPr marL="457200" indent="-457200">
              <a:lnSpc>
                <a:spcPct val="150000"/>
              </a:lnSpc>
              <a:spcAft>
                <a:spcPts val="1000"/>
              </a:spcAft>
              <a:buFont typeface="Arial" panose="020B0604020202020204" pitchFamily="34" charset="0"/>
              <a:buChar char="•"/>
            </a:pPr>
            <a:r>
              <a:rPr lang="en-IE" sz="2800" dirty="0">
                <a:ea typeface="Calibri" panose="020F0502020204030204" pitchFamily="34" charset="0"/>
                <a:cs typeface="Times New Roman" panose="02020603050405020304" pitchFamily="18" charset="0"/>
              </a:rPr>
              <a:t>A lack of communication skills </a:t>
            </a:r>
          </a:p>
          <a:p>
            <a:pPr marL="457200" indent="-457200">
              <a:lnSpc>
                <a:spcPct val="150000"/>
              </a:lnSpc>
              <a:spcAft>
                <a:spcPts val="1000"/>
              </a:spcAft>
              <a:buFont typeface="Arial" panose="020B0604020202020204" pitchFamily="34" charset="0"/>
              <a:buChar char="•"/>
            </a:pPr>
            <a:r>
              <a:rPr lang="en-IE" sz="2800" dirty="0">
                <a:ea typeface="Calibri" panose="020F0502020204030204" pitchFamily="34" charset="0"/>
                <a:cs typeface="Times New Roman" panose="02020603050405020304" pitchFamily="18" charset="0"/>
              </a:rPr>
              <a:t>A focus on protection </a:t>
            </a:r>
          </a:p>
          <a:p>
            <a:pPr marL="457200" indent="-457200">
              <a:lnSpc>
                <a:spcPct val="150000"/>
              </a:lnSpc>
              <a:spcAft>
                <a:spcPts val="1000"/>
              </a:spcAft>
              <a:buFont typeface="Arial" panose="020B0604020202020204" pitchFamily="34" charset="0"/>
              <a:buChar char="•"/>
            </a:pPr>
            <a:r>
              <a:rPr lang="en-IE" sz="2800" dirty="0">
                <a:ea typeface="Calibri" panose="020F0502020204030204" pitchFamily="34" charset="0"/>
                <a:cs typeface="Times New Roman" panose="02020603050405020304" pitchFamily="18" charset="0"/>
              </a:rPr>
              <a:t>The extent to which professionals believe in the principle of participation and children’s involvement in decision- making.                       </a:t>
            </a:r>
            <a:r>
              <a:rPr lang="en-IE" sz="2800" b="1" dirty="0">
                <a:ea typeface="Calibri" panose="020F0502020204030204" pitchFamily="34" charset="0"/>
                <a:cs typeface="Times New Roman" panose="02020603050405020304" pitchFamily="18" charset="0"/>
              </a:rPr>
              <a:t>(Vis et al., 2012) </a:t>
            </a:r>
            <a:endParaRPr lang="en-IE" sz="2800" dirty="0">
              <a:ea typeface="Calibri" panose="020F0502020204030204" pitchFamily="34" charset="0"/>
              <a:cs typeface="Times New Roman" panose="02020603050405020304" pitchFamily="18" charset="0"/>
            </a:endParaRPr>
          </a:p>
          <a:p>
            <a:pPr>
              <a:lnSpc>
                <a:spcPct val="150000"/>
              </a:lnSpc>
              <a:spcAft>
                <a:spcPts val="1000"/>
              </a:spcAft>
            </a:pPr>
            <a:r>
              <a:rPr lang="en-IE" sz="2800" b="1" dirty="0">
                <a:ea typeface="Calibri" panose="020F0502020204030204" pitchFamily="34" charset="0"/>
                <a:cs typeface="Times New Roman" panose="02020603050405020304" pitchFamily="18" charset="0"/>
              </a:rPr>
              <a:t> </a:t>
            </a:r>
          </a:p>
          <a:p>
            <a:pPr>
              <a:lnSpc>
                <a:spcPct val="150000"/>
              </a:lnSpc>
              <a:spcAft>
                <a:spcPts val="1000"/>
              </a:spcAft>
            </a:pPr>
            <a:r>
              <a:rPr lang="en-IE" sz="2800" b="1" dirty="0">
                <a:latin typeface="Times New Roman" panose="02020603050405020304" pitchFamily="18" charset="0"/>
                <a:ea typeface="Calibri" panose="020F0502020204030204" pitchFamily="34" charset="0"/>
                <a:cs typeface="Times New Roman" panose="02020603050405020304" pitchFamily="18" charset="0"/>
              </a:rPr>
              <a:t>                                                       </a:t>
            </a:r>
            <a:endParaRPr lang="en-IE"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0637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7784" y="2636912"/>
            <a:ext cx="4572000" cy="916982"/>
          </a:xfrm>
          <a:prstGeom prst="rect">
            <a:avLst/>
          </a:prstGeom>
        </p:spPr>
        <p:txBody>
          <a:bodyPr>
            <a:spAutoFit/>
          </a:bodyPr>
          <a:lstStyle/>
          <a:p>
            <a:pPr algn="ctr">
              <a:lnSpc>
                <a:spcPct val="150000"/>
              </a:lnSpc>
              <a:spcAft>
                <a:spcPts val="1000"/>
              </a:spcAft>
            </a:pPr>
            <a:r>
              <a:rPr lang="en-IE" sz="4000" b="1" dirty="0">
                <a:latin typeface="Times New Roman" panose="02020603050405020304" pitchFamily="18" charset="0"/>
                <a:ea typeface="Calibri" panose="020F0502020204030204" pitchFamily="34" charset="0"/>
                <a:cs typeface="Times New Roman" panose="02020603050405020304" pitchFamily="18" charset="0"/>
              </a:rPr>
              <a:t>Thank You </a:t>
            </a:r>
            <a:r>
              <a:rPr lang="en-IE" sz="4000" dirty="0">
                <a:latin typeface="Times New Roman" panose="02020603050405020304" pitchFamily="18" charset="0"/>
                <a:ea typeface="Calibri" panose="020F0502020204030204" pitchFamily="34" charset="0"/>
                <a:cs typeface="Times New Roman" panose="02020603050405020304" pitchFamily="18" charset="0"/>
              </a:rPr>
              <a:t>   </a:t>
            </a:r>
            <a:endParaRPr lang="en-IE"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4062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3314</TotalTime>
  <Words>256</Words>
  <Application>Microsoft Office PowerPoint</Application>
  <PresentationFormat>On-screen Show (4:3)</PresentationFormat>
  <Paragraphs>45</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All-Ireland Social Work Research Conference  </vt:lpstr>
      <vt:lpstr>PowerPoint Presentation</vt:lpstr>
      <vt:lpstr>PowerPoint Presentation</vt:lpstr>
      <vt:lpstr>Article 42A</vt:lpstr>
      <vt:lpstr>PowerPoint Presentation</vt:lpstr>
      <vt:lpstr>Lundy’s Model (2007)</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James.ONeill</dc:creator>
  <cp:lastModifiedBy>CPD Officer</cp:lastModifiedBy>
  <cp:revision>28</cp:revision>
  <cp:lastPrinted>2019-06-12T13:28:52Z</cp:lastPrinted>
  <dcterms:created xsi:type="dcterms:W3CDTF">2019-04-01T09:52:14Z</dcterms:created>
  <dcterms:modified xsi:type="dcterms:W3CDTF">2019-06-13T10:16:54Z</dcterms:modified>
</cp:coreProperties>
</file>