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57" r:id="rId5"/>
    <p:sldId id="260" r:id="rId6"/>
    <p:sldId id="261" r:id="rId7"/>
    <p:sldId id="263" r:id="rId8"/>
    <p:sldId id="264" r:id="rId9"/>
    <p:sldId id="265" r:id="rId10"/>
    <p:sldId id="266" r:id="rId11"/>
    <p:sldId id="267" r:id="rId12"/>
    <p:sldId id="268" r:id="rId13"/>
    <p:sldId id="269" r:id="rId14"/>
    <p:sldId id="270" r:id="rId15"/>
    <p:sldId id="271" r:id="rId16"/>
    <p:sldId id="273" r:id="rId17"/>
    <p:sldId id="274" r:id="rId18"/>
    <p:sldId id="275" r:id="rId19"/>
    <p:sldId id="276" r:id="rId20"/>
    <p:sldId id="277" r:id="rId21"/>
    <p:sldId id="278" r:id="rId22"/>
    <p:sldId id="279" r:id="rId23"/>
    <p:sldId id="281" r:id="rId24"/>
    <p:sldId id="282" r:id="rId25"/>
    <p:sldId id="283" r:id="rId26"/>
    <p:sldId id="284" r:id="rId27"/>
    <p:sldId id="285" r:id="rId28"/>
    <p:sldId id="286" r:id="rId29"/>
    <p:sldId id="290" r:id="rId30"/>
    <p:sldId id="287" r:id="rId31"/>
    <p:sldId id="288" r:id="rId32"/>
    <p:sldId id="289"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researchgate.net/profile/Cornelia_Munteanu"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FFE67-0F79-4789-9205-40A40AC33A83}"/>
              </a:ext>
            </a:extLst>
          </p:cNvPr>
          <p:cNvSpPr>
            <a:spLocks noGrp="1"/>
          </p:cNvSpPr>
          <p:nvPr>
            <p:ph type="ctrTitle"/>
          </p:nvPr>
        </p:nvSpPr>
        <p:spPr>
          <a:xfrm>
            <a:off x="238125" y="66675"/>
            <a:ext cx="9744075" cy="4724399"/>
          </a:xfrm>
        </p:spPr>
        <p:txBody>
          <a:bodyPr/>
          <a:lstStyle/>
          <a:p>
            <a:pPr algn="ct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1800"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r>
              <a:rPr lang="en-IE" sz="20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2000" dirty="0">
                <a:solidFill>
                  <a:schemeClr val="tx1"/>
                </a:solidFill>
                <a:latin typeface="Times New Roman" panose="02020603050405020304" pitchFamily="18" charset="0"/>
                <a:cs typeface="Times New Roman" panose="02020603050405020304" pitchFamily="18" charset="0"/>
              </a:rPr>
            </a:br>
            <a:r>
              <a:rPr lang="en-IE" sz="2000" dirty="0">
                <a:solidFill>
                  <a:schemeClr val="tx1"/>
                </a:solidFill>
                <a:latin typeface="Times New Roman" panose="02020603050405020304" pitchFamily="18" charset="0"/>
                <a:cs typeface="Times New Roman" panose="02020603050405020304" pitchFamily="18" charset="0"/>
              </a:rPr>
              <a:t>Irish Association of Social Workers, 14</a:t>
            </a:r>
            <a:r>
              <a:rPr lang="en-IE" sz="2000" baseline="30000" dirty="0">
                <a:solidFill>
                  <a:schemeClr val="tx1"/>
                </a:solidFill>
                <a:latin typeface="Times New Roman" panose="02020603050405020304" pitchFamily="18" charset="0"/>
                <a:cs typeface="Times New Roman" panose="02020603050405020304" pitchFamily="18" charset="0"/>
              </a:rPr>
              <a:t>th</a:t>
            </a:r>
            <a:r>
              <a:rPr lang="en-IE" sz="2000" dirty="0">
                <a:solidFill>
                  <a:schemeClr val="tx1"/>
                </a:solidFill>
                <a:latin typeface="Times New Roman" panose="02020603050405020304" pitchFamily="18" charset="0"/>
                <a:cs typeface="Times New Roman" panose="02020603050405020304" pitchFamily="18" charset="0"/>
              </a:rPr>
              <a:t> June 2019</a:t>
            </a:r>
            <a:br>
              <a:rPr lang="en-IE" sz="2000" b="1"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Times New Roman" panose="02020603050405020304" pitchFamily="18" charset="0"/>
                <a:cs typeface="Times New Roman" panose="02020603050405020304" pitchFamily="18" charset="0"/>
              </a:rPr>
            </a:br>
            <a:r>
              <a:rPr lang="en-IE" sz="2800" b="1" dirty="0">
                <a:solidFill>
                  <a:schemeClr val="tx1"/>
                </a:solidFill>
                <a:latin typeface="Times New Roman" panose="02020603050405020304" pitchFamily="18" charset="0"/>
                <a:cs typeface="Times New Roman" panose="02020603050405020304" pitchFamily="18" charset="0"/>
              </a:rPr>
              <a:t>F</a:t>
            </a:r>
            <a:r>
              <a:rPr lang="en-US" sz="2800" b="1" dirty="0">
                <a:solidFill>
                  <a:schemeClr val="tx1"/>
                </a:solidFill>
                <a:latin typeface="Times New Roman" panose="02020603050405020304" pitchFamily="18" charset="0"/>
                <a:cs typeface="Times New Roman" panose="02020603050405020304" pitchFamily="18" charset="0"/>
              </a:rPr>
              <a:t>acing the diagnosis of autism spectrum disorder (ASD) in Ireland and Romania: A family approach.</a:t>
            </a:r>
            <a:br>
              <a:rPr lang="en-US" sz="2000" b="1" dirty="0">
                <a:solidFill>
                  <a:schemeClr val="tx1"/>
                </a:solidFill>
                <a:latin typeface="Times New Roman" panose="02020603050405020304" pitchFamily="18" charset="0"/>
                <a:cs typeface="Times New Roman" panose="02020603050405020304" pitchFamily="18" charset="0"/>
              </a:rPr>
            </a:br>
            <a:br>
              <a:rPr lang="en-US" sz="2000" b="1" dirty="0">
                <a:solidFill>
                  <a:schemeClr val="tx1"/>
                </a:solidFill>
                <a:latin typeface="Times New Roman" panose="02020603050405020304" pitchFamily="18" charset="0"/>
                <a:cs typeface="Times New Roman" panose="02020603050405020304" pitchFamily="18" charset="0"/>
              </a:rPr>
            </a:br>
            <a:r>
              <a:rPr lang="en-US" sz="2000" b="1" dirty="0">
                <a:solidFill>
                  <a:schemeClr val="tx1"/>
                </a:solidFill>
                <a:latin typeface="Times New Roman" panose="02020603050405020304" pitchFamily="18" charset="0"/>
                <a:cs typeface="Times New Roman" panose="02020603050405020304" pitchFamily="18" charset="0"/>
              </a:rPr>
              <a:t>PhD</a:t>
            </a:r>
            <a:br>
              <a:rPr lang="en-US" sz="2000" dirty="0">
                <a:solidFill>
                  <a:schemeClr val="tx1"/>
                </a:solidFill>
                <a:latin typeface="Times New Roman" panose="02020603050405020304" pitchFamily="18" charset="0"/>
                <a:cs typeface="Times New Roman" panose="02020603050405020304" pitchFamily="18" charset="0"/>
              </a:rPr>
            </a:br>
            <a:r>
              <a:rPr lang="en-US" sz="2000" dirty="0">
                <a:solidFill>
                  <a:schemeClr val="tx1"/>
                </a:solidFill>
                <a:latin typeface="Times New Roman" panose="02020603050405020304" pitchFamily="18" charset="0"/>
                <a:cs typeface="Times New Roman" panose="02020603050405020304" pitchFamily="18" charset="0"/>
              </a:rPr>
              <a:t>Queens University Belfast</a:t>
            </a:r>
            <a:br>
              <a:rPr lang="en-IE" sz="2000" dirty="0">
                <a:solidFill>
                  <a:schemeClr val="tx1"/>
                </a:solidFill>
                <a:latin typeface="Times New Roman" panose="02020603050405020304" pitchFamily="18" charset="0"/>
                <a:cs typeface="Times New Roman" panose="02020603050405020304" pitchFamily="18" charset="0"/>
              </a:rPr>
            </a:br>
            <a:r>
              <a:rPr lang="en-US" sz="2000" dirty="0">
                <a:solidFill>
                  <a:schemeClr val="tx1"/>
                </a:solidFill>
                <a:latin typeface="Times New Roman" panose="02020603050405020304" pitchFamily="18" charset="0"/>
                <a:cs typeface="Times New Roman" panose="02020603050405020304" pitchFamily="18" charset="0"/>
              </a:rPr>
              <a:t>School of Education </a:t>
            </a:r>
            <a:br>
              <a:rPr lang="en-IE" dirty="0">
                <a:solidFill>
                  <a:schemeClr val="tx1"/>
                </a:solidFill>
                <a:latin typeface="Times New Roman" panose="02020603050405020304" pitchFamily="18" charset="0"/>
                <a:cs typeface="Times New Roman" panose="02020603050405020304" pitchFamily="18" charset="0"/>
              </a:rPr>
            </a:br>
            <a:br>
              <a:rPr lang="en-IE" sz="2000" b="1" dirty="0">
                <a:solidFill>
                  <a:schemeClr val="tx1"/>
                </a:solidFill>
                <a:latin typeface="Comic Sans MS" panose="030F0702030302020204" pitchFamily="66" charset="0"/>
              </a:rPr>
            </a:br>
            <a:br>
              <a:rPr lang="en-IE" sz="2000" b="1" dirty="0">
                <a:solidFill>
                  <a:schemeClr val="tx1"/>
                </a:solidFill>
                <a:latin typeface="Comic Sans MS" panose="030F0702030302020204" pitchFamily="66" charset="0"/>
              </a:rPr>
            </a:br>
            <a:endParaRPr lang="en-IE" sz="2000" b="1" dirty="0">
              <a:solidFill>
                <a:schemeClr val="tx1"/>
              </a:solidFill>
              <a:latin typeface="Comic Sans MS" panose="030F0702030302020204" pitchFamily="66" charset="0"/>
            </a:endParaRPr>
          </a:p>
        </p:txBody>
      </p:sp>
      <p:sp>
        <p:nvSpPr>
          <p:cNvPr id="3" name="Subtitle 2">
            <a:extLst>
              <a:ext uri="{FF2B5EF4-FFF2-40B4-BE49-F238E27FC236}">
                <a16:creationId xmlns:a16="http://schemas.microsoft.com/office/drawing/2014/main" id="{957A41A8-CF1F-404F-97BF-E734048C780D}"/>
              </a:ext>
            </a:extLst>
          </p:cNvPr>
          <p:cNvSpPr>
            <a:spLocks noGrp="1"/>
          </p:cNvSpPr>
          <p:nvPr>
            <p:ph type="subTitle" idx="1"/>
          </p:nvPr>
        </p:nvSpPr>
        <p:spPr>
          <a:xfrm>
            <a:off x="238125" y="4724400"/>
            <a:ext cx="9553575" cy="1676400"/>
          </a:xfrm>
        </p:spPr>
        <p:txBody>
          <a:bodyPr>
            <a:normAutofit/>
          </a:bodyPr>
          <a:lstStyle/>
          <a:p>
            <a:r>
              <a:rPr lang="en-IE" sz="2400" b="1" dirty="0" err="1">
                <a:solidFill>
                  <a:schemeClr val="tx1"/>
                </a:solidFill>
                <a:latin typeface="Times New Roman" panose="02020603050405020304" pitchFamily="18" charset="0"/>
                <a:cs typeface="Times New Roman" panose="02020603050405020304" pitchFamily="18" charset="0"/>
              </a:rPr>
              <a:t>Dr.</a:t>
            </a:r>
            <a:r>
              <a:rPr lang="en-IE" sz="2400" b="1" dirty="0">
                <a:solidFill>
                  <a:schemeClr val="tx1"/>
                </a:solidFill>
                <a:latin typeface="Times New Roman" panose="02020603050405020304" pitchFamily="18" charset="0"/>
                <a:cs typeface="Times New Roman" panose="02020603050405020304" pitchFamily="18" charset="0"/>
              </a:rPr>
              <a:t> Cornelia Munteanu</a:t>
            </a:r>
          </a:p>
          <a:p>
            <a:r>
              <a:rPr lang="en-IE" dirty="0">
                <a:solidFill>
                  <a:schemeClr val="tx1"/>
                </a:solidFill>
                <a:latin typeface="Times New Roman" panose="02020603050405020304" pitchFamily="18" charset="0"/>
                <a:cs typeface="Times New Roman" panose="02020603050405020304" pitchFamily="18" charset="0"/>
              </a:rPr>
              <a:t>Senior Social Work Practitioner, HSE CHO 7 Disability Services</a:t>
            </a:r>
          </a:p>
          <a:p>
            <a:r>
              <a:rPr lang="en-IE" dirty="0">
                <a:solidFill>
                  <a:schemeClr val="tx1"/>
                </a:solidFill>
                <a:latin typeface="Times New Roman" panose="02020603050405020304" pitchFamily="18" charset="0"/>
                <a:cs typeface="Times New Roman" panose="02020603050405020304" pitchFamily="18" charset="0"/>
              </a:rPr>
              <a:t>Oak Unit, Cherry Orchard Hospital, Ballyfermot, Dublin 10</a:t>
            </a:r>
          </a:p>
          <a:p>
            <a:endParaRPr lang="en-IE"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4858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4A820-4CFF-4834-860F-1998759B59CD}"/>
              </a:ext>
            </a:extLst>
          </p:cNvPr>
          <p:cNvSpPr>
            <a:spLocks noGrp="1"/>
          </p:cNvSpPr>
          <p:nvPr>
            <p:ph type="title"/>
          </p:nvPr>
        </p:nvSpPr>
        <p:spPr>
          <a:xfrm>
            <a:off x="677334" y="657225"/>
            <a:ext cx="8596668" cy="84772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0FC324A-1DA6-411C-A1DF-6A9E57D33614}"/>
              </a:ext>
            </a:extLst>
          </p:cNvPr>
          <p:cNvSpPr>
            <a:spLocks noGrp="1"/>
          </p:cNvSpPr>
          <p:nvPr>
            <p:ph idx="1"/>
          </p:nvPr>
        </p:nvSpPr>
        <p:spPr>
          <a:xfrm>
            <a:off x="677334" y="1771651"/>
            <a:ext cx="8596668" cy="4269712"/>
          </a:xfrm>
        </p:spPr>
        <p:txBody>
          <a:bodyPr/>
          <a:lstStyle/>
          <a:p>
            <a:pPr lvl="0"/>
            <a:r>
              <a:rPr lang="en-US" dirty="0">
                <a:latin typeface="Times New Roman" panose="02020603050405020304" pitchFamily="18" charset="0"/>
                <a:cs typeface="Times New Roman" panose="02020603050405020304" pitchFamily="18" charset="0"/>
              </a:rPr>
              <a:t>Irish families have a different perspective regarding </a:t>
            </a:r>
            <a:r>
              <a:rPr lang="en-US" b="1" dirty="0">
                <a:latin typeface="Times New Roman" panose="02020603050405020304" pitchFamily="18" charset="0"/>
                <a:cs typeface="Times New Roman" panose="02020603050405020304" pitchFamily="18" charset="0"/>
              </a:rPr>
              <a:t>the role of the mother/father </a:t>
            </a:r>
            <a:r>
              <a:rPr lang="en-US" dirty="0">
                <a:latin typeface="Times New Roman" panose="02020603050405020304" pitchFamily="18" charset="0"/>
                <a:cs typeface="Times New Roman" panose="02020603050405020304" pitchFamily="18" charset="0"/>
              </a:rPr>
              <a:t>in raising a child with ASD than Romanian families  </a:t>
            </a:r>
            <a:endParaRPr lang="en-IE" dirty="0">
              <a:latin typeface="Times New Roman" panose="02020603050405020304" pitchFamily="18" charset="0"/>
              <a:cs typeface="Times New Roman" panose="02020603050405020304" pitchFamily="18" charset="0"/>
            </a:endParaRPr>
          </a:p>
          <a:p>
            <a:endParaRPr lang="en-IE"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experience</a:t>
            </a:r>
            <a:r>
              <a:rPr lang="en-US" dirty="0">
                <a:latin typeface="Times New Roman" panose="02020603050405020304" pitchFamily="18" charset="0"/>
                <a:cs typeface="Times New Roman" panose="02020603050405020304" pitchFamily="18" charset="0"/>
              </a:rPr>
              <a:t> of a family regarding their child when received diagnosis in Ireland is different than the experience of a family regarding their child when received diagnosis in Romania. </a:t>
            </a:r>
            <a:endParaRPr lang="en-IE" dirty="0">
              <a:latin typeface="Times New Roman" panose="02020603050405020304" pitchFamily="18" charset="0"/>
              <a:cs typeface="Times New Roman" panose="02020603050405020304" pitchFamily="18" charset="0"/>
            </a:endParaRPr>
          </a:p>
          <a:p>
            <a:pPr marL="0" indent="0">
              <a:buNone/>
            </a:pPr>
            <a:r>
              <a:rPr lang="en-US" i="1" dirty="0">
                <a:latin typeface="Times New Roman" panose="02020603050405020304" pitchFamily="18" charset="0"/>
                <a:cs typeface="Times New Roman" panose="02020603050405020304" pitchFamily="18" charset="0"/>
              </a:rPr>
              <a:t> </a:t>
            </a:r>
            <a:endParaRPr lang="en-IE"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age of children when diagnosed </a:t>
            </a:r>
            <a:r>
              <a:rPr lang="en-US" dirty="0">
                <a:latin typeface="Times New Roman" panose="02020603050405020304" pitchFamily="18" charset="0"/>
                <a:cs typeface="Times New Roman" panose="02020603050405020304" pitchFamily="18" charset="0"/>
              </a:rPr>
              <a:t>with ASD and </a:t>
            </a:r>
            <a:r>
              <a:rPr lang="en-US" b="1" dirty="0">
                <a:latin typeface="Times New Roman" panose="02020603050405020304" pitchFamily="18" charset="0"/>
                <a:cs typeface="Times New Roman" panose="02020603050405020304" pitchFamily="18" charset="0"/>
              </a:rPr>
              <a:t>duration of diagnosis </a:t>
            </a:r>
            <a:r>
              <a:rPr lang="en-US" dirty="0">
                <a:latin typeface="Times New Roman" panose="02020603050405020304" pitchFamily="18" charset="0"/>
                <a:cs typeface="Times New Roman" panose="02020603050405020304" pitchFamily="18" charset="0"/>
              </a:rPr>
              <a:t>in Ireland is different than the age of children when diagnosed with ASD and duration of diagnosis in Romania. </a:t>
            </a:r>
            <a:endParaRPr lang="en-IE"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3823770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A2474-DBC1-4B30-A69A-A4CFB8CC4997}"/>
              </a:ext>
            </a:extLst>
          </p:cNvPr>
          <p:cNvSpPr>
            <a:spLocks noGrp="1"/>
          </p:cNvSpPr>
          <p:nvPr>
            <p:ph type="title"/>
          </p:nvPr>
        </p:nvSpPr>
        <p:spPr>
          <a:xfrm>
            <a:off x="801159" y="552450"/>
            <a:ext cx="8596668" cy="109537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3DC7267C-E887-4145-BF61-5391D02873C4}"/>
              </a:ext>
            </a:extLst>
          </p:cNvPr>
          <p:cNvSpPr>
            <a:spLocks noGrp="1"/>
          </p:cNvSpPr>
          <p:nvPr>
            <p:ph idx="1"/>
          </p:nvPr>
        </p:nvSpPr>
        <p:spPr>
          <a:xfrm>
            <a:off x="677334" y="1714501"/>
            <a:ext cx="8596668" cy="4326862"/>
          </a:xfrm>
        </p:spPr>
        <p:txBody>
          <a:bodyPr>
            <a:normAutofit fontScale="92500" lnSpcReduction="10000"/>
          </a:bodyPr>
          <a:lstStyle/>
          <a:p>
            <a:pPr marL="0" indent="0" algn="just">
              <a:buNone/>
            </a:pPr>
            <a:r>
              <a:rPr lang="en-US" sz="2800" dirty="0">
                <a:latin typeface="Times New Roman" panose="02020603050405020304" pitchFamily="18" charset="0"/>
                <a:cs typeface="Times New Roman" panose="02020603050405020304" pitchFamily="18" charset="0"/>
              </a:rPr>
              <a:t>As the literature suggest, </a:t>
            </a:r>
            <a:r>
              <a:rPr lang="en-US" sz="2800" b="1" dirty="0">
                <a:latin typeface="Times New Roman" panose="02020603050405020304" pitchFamily="18" charset="0"/>
                <a:cs typeface="Times New Roman" panose="02020603050405020304" pitchFamily="18" charset="0"/>
              </a:rPr>
              <a:t>parents’ decision and understanding of autism</a:t>
            </a:r>
            <a:r>
              <a:rPr lang="en-US" sz="2800" dirty="0">
                <a:latin typeface="Times New Roman" panose="02020603050405020304" pitchFamily="18" charset="0"/>
                <a:cs typeface="Times New Roman" panose="02020603050405020304" pitchFamily="18" charset="0"/>
              </a:rPr>
              <a:t> is influenced by </a:t>
            </a:r>
            <a:r>
              <a:rPr lang="en-US" sz="2800" b="1" dirty="0">
                <a:latin typeface="Times New Roman" panose="02020603050405020304" pitchFamily="18" charset="0"/>
                <a:cs typeface="Times New Roman" panose="02020603050405020304" pitchFamily="18" charset="0"/>
              </a:rPr>
              <a:t>culture</a:t>
            </a:r>
            <a:r>
              <a:rPr lang="en-US" sz="2800" dirty="0">
                <a:latin typeface="Times New Roman" panose="02020603050405020304" pitchFamily="18" charset="0"/>
                <a:cs typeface="Times New Roman" panose="02020603050405020304" pitchFamily="18" charset="0"/>
              </a:rPr>
              <a:t> (Mandell and Novak, 2005). Present findings might be linked with parents’ </a:t>
            </a:r>
            <a:r>
              <a:rPr lang="en-US" sz="2800" b="1" dirty="0">
                <a:latin typeface="Times New Roman" panose="02020603050405020304" pitchFamily="18" charset="0"/>
                <a:cs typeface="Times New Roman" panose="02020603050405020304" pitchFamily="18" charset="0"/>
              </a:rPr>
              <a:t>cultural influences </a:t>
            </a:r>
            <a:r>
              <a:rPr lang="en-US" sz="2800" dirty="0">
                <a:latin typeface="Times New Roman" panose="02020603050405020304" pitchFamily="18" charset="0"/>
                <a:cs typeface="Times New Roman" panose="02020603050405020304" pitchFamily="18" charset="0"/>
              </a:rPr>
              <a:t>regarding the diagnostic process of their child. </a:t>
            </a:r>
          </a:p>
          <a:p>
            <a:pPr marL="0" indent="0" algn="just">
              <a:buNone/>
            </a:pPr>
            <a:endParaRPr lang="en-US" sz="2800" dirty="0">
              <a:latin typeface="Times New Roman" panose="02020603050405020304" pitchFamily="18" charset="0"/>
              <a:cs typeface="Times New Roman" panose="02020603050405020304" pitchFamily="18" charset="0"/>
            </a:endParaRPr>
          </a:p>
          <a:p>
            <a:pPr marL="0" indent="0" algn="just">
              <a:buNone/>
            </a:pPr>
            <a:r>
              <a:rPr lang="en-US" sz="2800" b="1" dirty="0">
                <a:latin typeface="Times New Roman" panose="02020603050405020304" pitchFamily="18" charset="0"/>
                <a:cs typeface="Times New Roman" panose="02020603050405020304" pitchFamily="18" charset="0"/>
              </a:rPr>
              <a:t>Cultural differen</a:t>
            </a:r>
            <a:r>
              <a:rPr lang="en-US" sz="2800" dirty="0">
                <a:latin typeface="Times New Roman" panose="02020603050405020304" pitchFamily="18" charset="0"/>
                <a:cs typeface="Times New Roman" panose="02020603050405020304" pitchFamily="18" charset="0"/>
              </a:rPr>
              <a:t>ces can be interpreted as having an influence on parents’ perception and experience during the diagnostic process of their child. Specific cultural influences may have an effect on </a:t>
            </a:r>
            <a:r>
              <a:rPr lang="en-US" sz="2800" b="1" dirty="0">
                <a:latin typeface="Times New Roman" panose="02020603050405020304" pitchFamily="18" charset="0"/>
                <a:cs typeface="Times New Roman" panose="02020603050405020304" pitchFamily="18" charset="0"/>
              </a:rPr>
              <a:t>parents’ perception/experience of their child’s diagnosis.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endParaRPr lang="en-IE" sz="2800"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2454506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B806-01F0-42D9-90FD-69361BFF6472}"/>
              </a:ext>
            </a:extLst>
          </p:cNvPr>
          <p:cNvSpPr>
            <a:spLocks noGrp="1"/>
          </p:cNvSpPr>
          <p:nvPr>
            <p:ph type="title"/>
          </p:nvPr>
        </p:nvSpPr>
        <p:spPr>
          <a:xfrm>
            <a:off x="677334" y="609600"/>
            <a:ext cx="8596668" cy="83820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B8376308-1EBF-4ED7-B9A8-7B65B9330084}"/>
              </a:ext>
            </a:extLst>
          </p:cNvPr>
          <p:cNvSpPr>
            <a:spLocks noGrp="1"/>
          </p:cNvSpPr>
          <p:nvPr>
            <p:ph idx="1"/>
          </p:nvPr>
        </p:nvSpPr>
        <p:spPr>
          <a:xfrm>
            <a:off x="677334" y="1743075"/>
            <a:ext cx="8596668" cy="4298287"/>
          </a:xfrm>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For example, one interpretation regarding </a:t>
            </a:r>
            <a:r>
              <a:rPr lang="en-US" sz="2000" b="1" dirty="0">
                <a:latin typeface="Times New Roman" panose="02020603050405020304" pitchFamily="18" charset="0"/>
                <a:cs typeface="Times New Roman" panose="02020603050405020304" pitchFamily="18" charset="0"/>
              </a:rPr>
              <a:t>parents’ worries</a:t>
            </a:r>
            <a:r>
              <a:rPr lang="en-US" sz="2000" dirty="0">
                <a:latin typeface="Times New Roman" panose="02020603050405020304" pitchFamily="18" charset="0"/>
                <a:cs typeface="Times New Roman" panose="02020603050405020304" pitchFamily="18" charset="0"/>
              </a:rPr>
              <a:t> when received the diagnosis, </a:t>
            </a:r>
            <a:r>
              <a:rPr lang="en-US" sz="2000" b="1" dirty="0">
                <a:latin typeface="Times New Roman" panose="02020603050405020304" pitchFamily="18" charset="0"/>
                <a:cs typeface="Times New Roman" panose="02020603050405020304" pitchFamily="18" charset="0"/>
              </a:rPr>
              <a:t>parents’ awareness/knowledge about ASD, and parents’ level of involvement</a:t>
            </a:r>
            <a:r>
              <a:rPr lang="en-US" sz="2000" dirty="0">
                <a:latin typeface="Times New Roman" panose="02020603050405020304" pitchFamily="18" charset="0"/>
                <a:cs typeface="Times New Roman" panose="02020603050405020304" pitchFamily="18" charset="0"/>
              </a:rPr>
              <a:t>, can be linked with the </a:t>
            </a:r>
            <a:r>
              <a:rPr lang="en-US" sz="2000" b="1" dirty="0">
                <a:latin typeface="Times New Roman" panose="02020603050405020304" pitchFamily="18" charset="0"/>
                <a:cs typeface="Times New Roman" panose="02020603050405020304" pitchFamily="18" charset="0"/>
              </a:rPr>
              <a:t>legislative and socioeconomic situation</a:t>
            </a:r>
            <a:r>
              <a:rPr lang="en-US" sz="2000" dirty="0">
                <a:latin typeface="Times New Roman" panose="02020603050405020304" pitchFamily="18" charset="0"/>
                <a:cs typeface="Times New Roman" panose="02020603050405020304" pitchFamily="18" charset="0"/>
              </a:rPr>
              <a:t> in each country.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In Romania, the</a:t>
            </a:r>
            <a:r>
              <a:rPr lang="en-US" sz="2000" b="1" dirty="0">
                <a:latin typeface="Times New Roman" panose="02020603050405020304" pitchFamily="18" charset="0"/>
                <a:cs typeface="Times New Roman" panose="02020603050405020304" pitchFamily="18" charset="0"/>
              </a:rPr>
              <a:t> low level of family income and the corrupted medical, </a:t>
            </a:r>
            <a:r>
              <a:rPr lang="en-US" sz="2000" dirty="0">
                <a:latin typeface="Times New Roman" panose="02020603050405020304" pitchFamily="18" charset="0"/>
                <a:cs typeface="Times New Roman" panose="02020603050405020304" pitchFamily="18" charset="0"/>
              </a:rPr>
              <a:t>educational and governmental systems, the lack of implementation of legislation, </a:t>
            </a:r>
            <a:r>
              <a:rPr lang="en-US" sz="2000" b="1" dirty="0">
                <a:latin typeface="Times New Roman" panose="02020603050405020304" pitchFamily="18" charset="0"/>
                <a:cs typeface="Times New Roman" panose="02020603050405020304" pitchFamily="18" charset="0"/>
              </a:rPr>
              <a:t>encouraged parents to become more involved in their child’s development</a:t>
            </a:r>
            <a:r>
              <a:rPr lang="en-US" sz="2000" dirty="0">
                <a:latin typeface="Times New Roman" panose="02020603050405020304" pitchFamily="18" charset="0"/>
                <a:cs typeface="Times New Roman" panose="02020603050405020304" pitchFamily="18" charset="0"/>
              </a:rPr>
              <a:t>.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In contrast, clear </a:t>
            </a:r>
            <a:r>
              <a:rPr lang="en-US" sz="2000" b="1" dirty="0">
                <a:latin typeface="Times New Roman" panose="02020603050405020304" pitchFamily="18" charset="0"/>
                <a:cs typeface="Times New Roman" panose="02020603050405020304" pitchFamily="18" charset="0"/>
              </a:rPr>
              <a:t>legislation in Ireland </a:t>
            </a:r>
            <a:r>
              <a:rPr lang="en-US" sz="2000" dirty="0">
                <a:latin typeface="Times New Roman" panose="02020603050405020304" pitchFamily="18" charset="0"/>
                <a:cs typeface="Times New Roman" panose="02020603050405020304" pitchFamily="18" charset="0"/>
              </a:rPr>
              <a:t>regarding children with disabilities, </a:t>
            </a:r>
            <a:r>
              <a:rPr lang="en-US" sz="2000" b="1" dirty="0">
                <a:latin typeface="Times New Roman" panose="02020603050405020304" pitchFamily="18" charset="0"/>
                <a:cs typeface="Times New Roman" panose="02020603050405020304" pitchFamily="18" charset="0"/>
              </a:rPr>
              <a:t>financial support </a:t>
            </a:r>
            <a:r>
              <a:rPr lang="en-US" sz="2000" dirty="0">
                <a:latin typeface="Times New Roman" panose="02020603050405020304" pitchFamily="18" charset="0"/>
                <a:cs typeface="Times New Roman" panose="02020603050405020304" pitchFamily="18" charset="0"/>
              </a:rPr>
              <a:t>for children with disabilities and their parents can be linked with a </a:t>
            </a:r>
            <a:r>
              <a:rPr lang="en-US" sz="2000" b="1" dirty="0">
                <a:latin typeface="Times New Roman" panose="02020603050405020304" pitchFamily="18" charset="0"/>
                <a:cs typeface="Times New Roman" panose="02020603050405020304" pitchFamily="18" charset="0"/>
              </a:rPr>
              <a:t>low level of parental involvement. </a:t>
            </a:r>
            <a:endParaRPr lang="en-IE"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2920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7F2C-8A52-4B1B-B5F3-A127F6B451AA}"/>
              </a:ext>
            </a:extLst>
          </p:cNvPr>
          <p:cNvSpPr>
            <a:spLocks noGrp="1"/>
          </p:cNvSpPr>
          <p:nvPr>
            <p:ph type="title"/>
          </p:nvPr>
        </p:nvSpPr>
        <p:spPr>
          <a:xfrm>
            <a:off x="677334" y="609600"/>
            <a:ext cx="8596668" cy="77152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93AF7DEC-FCBD-46EC-9312-C8E00B00E220}"/>
              </a:ext>
            </a:extLst>
          </p:cNvPr>
          <p:cNvSpPr>
            <a:spLocks noGrp="1"/>
          </p:cNvSpPr>
          <p:nvPr>
            <p:ph idx="1"/>
          </p:nvPr>
        </p:nvSpPr>
        <p:spPr>
          <a:xfrm>
            <a:off x="677334" y="1790700"/>
            <a:ext cx="8596668" cy="4250663"/>
          </a:xfrm>
        </p:spPr>
        <p:txBody>
          <a:bodyPr>
            <a:normAutofit lnSpcReduction="10000"/>
          </a:bodyPr>
          <a:lstStyle/>
          <a:p>
            <a:pPr marL="0" indent="0">
              <a:buNone/>
            </a:pPr>
            <a:r>
              <a:rPr lang="en-US" sz="2400" dirty="0">
                <a:latin typeface="Times New Roman" panose="02020603050405020304" pitchFamily="18" charset="0"/>
                <a:cs typeface="Times New Roman" panose="02020603050405020304" pitchFamily="18" charset="0"/>
              </a:rPr>
              <a:t>Another interpretation of family experience can be associated with the </a:t>
            </a:r>
            <a:r>
              <a:rPr lang="en-US" sz="2400" b="1" dirty="0">
                <a:latin typeface="Times New Roman" panose="02020603050405020304" pitchFamily="18" charset="0"/>
                <a:cs typeface="Times New Roman" panose="02020603050405020304" pitchFamily="18" charset="0"/>
              </a:rPr>
              <a:t>political legacy </a:t>
            </a:r>
            <a:r>
              <a:rPr lang="en-US" sz="2400" dirty="0">
                <a:latin typeface="Times New Roman" panose="02020603050405020304" pitchFamily="18" charset="0"/>
                <a:cs typeface="Times New Roman" panose="02020603050405020304" pitchFamily="18" charset="0"/>
              </a:rPr>
              <a:t>in each country. </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During the </a:t>
            </a:r>
            <a:r>
              <a:rPr lang="en-US" sz="2400" b="1" dirty="0">
                <a:latin typeface="Times New Roman" panose="02020603050405020304" pitchFamily="18" charset="0"/>
                <a:cs typeface="Times New Roman" panose="02020603050405020304" pitchFamily="18" charset="0"/>
              </a:rPr>
              <a:t>communism era</a:t>
            </a:r>
            <a:r>
              <a:rPr lang="en-US" sz="2400" dirty="0">
                <a:latin typeface="Times New Roman" panose="02020603050405020304" pitchFamily="18" charset="0"/>
                <a:cs typeface="Times New Roman" panose="02020603050405020304" pitchFamily="18" charset="0"/>
              </a:rPr>
              <a:t>, Romanian people were deprived of information, services, food and free speech. Ireland did not experience such disadvantages. </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Romanian families needed to do everything for their child. They did not receive support from other people and institutions and this led them to become more involved in their child’s development. </a:t>
            </a:r>
            <a:endParaRPr lang="en-IE" sz="2400"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1620987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31A60-8CD4-4C91-A490-7D6D2DCD32D5}"/>
              </a:ext>
            </a:extLst>
          </p:cNvPr>
          <p:cNvSpPr>
            <a:spLocks noGrp="1"/>
          </p:cNvSpPr>
          <p:nvPr>
            <p:ph type="title"/>
          </p:nvPr>
        </p:nvSpPr>
        <p:spPr>
          <a:xfrm>
            <a:off x="677334" y="609600"/>
            <a:ext cx="8596668" cy="79057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53D57A7F-8CFD-4E06-B360-18F53EE704EF}"/>
              </a:ext>
            </a:extLst>
          </p:cNvPr>
          <p:cNvSpPr>
            <a:spLocks noGrp="1"/>
          </p:cNvSpPr>
          <p:nvPr>
            <p:ph idx="1"/>
          </p:nvPr>
        </p:nvSpPr>
        <p:spPr>
          <a:xfrm>
            <a:off x="677334" y="1657351"/>
            <a:ext cx="8596668" cy="4384012"/>
          </a:xfrm>
        </p:spPr>
        <p:txBody>
          <a:bodyPr/>
          <a:lstStyle/>
          <a:p>
            <a:pPr marL="0" indent="0">
              <a:buNone/>
            </a:pPr>
            <a:r>
              <a:rPr lang="en-US" sz="2000" dirty="0">
                <a:latin typeface="Times New Roman" panose="02020603050405020304" pitchFamily="18" charset="0"/>
                <a:cs typeface="Times New Roman" panose="02020603050405020304" pitchFamily="18" charset="0"/>
              </a:rPr>
              <a:t>It must be specified that an </a:t>
            </a:r>
            <a:r>
              <a:rPr lang="en-US" sz="2000" b="1" dirty="0">
                <a:latin typeface="Times New Roman" panose="02020603050405020304" pitchFamily="18" charset="0"/>
                <a:cs typeface="Times New Roman" panose="02020603050405020304" pitchFamily="18" charset="0"/>
              </a:rPr>
              <a:t>unpredicted aspect interfered with data collection </a:t>
            </a:r>
            <a:r>
              <a:rPr lang="en-US" sz="2000" dirty="0">
                <a:latin typeface="Times New Roman" panose="02020603050405020304" pitchFamily="18" charset="0"/>
                <a:cs typeface="Times New Roman" panose="02020603050405020304" pitchFamily="18" charset="0"/>
              </a:rPr>
              <a:t>and this may </a:t>
            </a:r>
            <a:r>
              <a:rPr lang="en-US" sz="2000" b="1" dirty="0">
                <a:latin typeface="Times New Roman" panose="02020603050405020304" pitchFamily="18" charset="0"/>
                <a:cs typeface="Times New Roman" panose="02020603050405020304" pitchFamily="18" charset="0"/>
              </a:rPr>
              <a:t>bias t</a:t>
            </a:r>
            <a:r>
              <a:rPr lang="en-US" sz="2000" dirty="0">
                <a:latin typeface="Times New Roman" panose="02020603050405020304" pitchFamily="18" charset="0"/>
                <a:cs typeface="Times New Roman" panose="02020603050405020304" pitchFamily="18" charset="0"/>
              </a:rPr>
              <a:t>he actual representation of family’s experience during the diagnostic process of their child in Ireland.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A significant number of Irish families refused to participate in this research, or accepted initially and then rejected afterwards. Only </a:t>
            </a:r>
            <a:r>
              <a:rPr lang="en-US" sz="2000" b="1" dirty="0">
                <a:latin typeface="Times New Roman" panose="02020603050405020304" pitchFamily="18" charset="0"/>
                <a:cs typeface="Times New Roman" panose="02020603050405020304" pitchFamily="18" charset="0"/>
              </a:rPr>
              <a:t>24 families out of 77 families </a:t>
            </a:r>
            <a:r>
              <a:rPr lang="en-US" sz="2000" dirty="0">
                <a:latin typeface="Times New Roman" panose="02020603050405020304" pitchFamily="18" charset="0"/>
                <a:cs typeface="Times New Roman" panose="02020603050405020304" pitchFamily="18" charset="0"/>
              </a:rPr>
              <a:t>contacted choose to participate in this study. </a:t>
            </a:r>
            <a:r>
              <a:rPr lang="en-US" sz="2000" b="1" dirty="0">
                <a:latin typeface="Times New Roman" panose="02020603050405020304" pitchFamily="18" charset="0"/>
                <a:cs typeface="Times New Roman" panose="02020603050405020304" pitchFamily="18" charset="0"/>
              </a:rPr>
              <a:t>Fifty-three</a:t>
            </a:r>
            <a:r>
              <a:rPr lang="en-US" sz="2000" dirty="0">
                <a:latin typeface="Times New Roman" panose="02020603050405020304" pitchFamily="18" charset="0"/>
                <a:cs typeface="Times New Roman" panose="02020603050405020304" pitchFamily="18" charset="0"/>
              </a:rPr>
              <a:t> families declined the invitation to participate. In contrast, </a:t>
            </a:r>
            <a:r>
              <a:rPr lang="en-US" sz="2000" b="1" dirty="0">
                <a:latin typeface="Times New Roman" panose="02020603050405020304" pitchFamily="18" charset="0"/>
                <a:cs typeface="Times New Roman" panose="02020603050405020304" pitchFamily="18" charset="0"/>
              </a:rPr>
              <a:t>all 30 Romanian families</a:t>
            </a:r>
            <a:r>
              <a:rPr lang="en-US" sz="2000" dirty="0">
                <a:latin typeface="Times New Roman" panose="02020603050405020304" pitchFamily="18" charset="0"/>
                <a:cs typeface="Times New Roman" panose="02020603050405020304" pitchFamily="18" charset="0"/>
              </a:rPr>
              <a:t> who were contacted to participate in this research </a:t>
            </a:r>
            <a:r>
              <a:rPr lang="en-US" sz="2000" b="1" dirty="0">
                <a:latin typeface="Times New Roman" panose="02020603050405020304" pitchFamily="18" charset="0"/>
                <a:cs typeface="Times New Roman" panose="02020603050405020304" pitchFamily="18" charset="0"/>
              </a:rPr>
              <a:t>accepted the invitation</a:t>
            </a:r>
            <a:r>
              <a:rPr lang="en-US" sz="2000" dirty="0">
                <a:latin typeface="Times New Roman" panose="02020603050405020304" pitchFamily="18" charset="0"/>
                <a:cs typeface="Times New Roman" panose="02020603050405020304" pitchFamily="18" charset="0"/>
              </a:rPr>
              <a:t>; there were no Romanian refusals to participate. </a:t>
            </a:r>
            <a:endParaRPr lang="en-IE" sz="2000"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822154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69666-E79A-4C29-9027-199CB9E40D46}"/>
              </a:ext>
            </a:extLst>
          </p:cNvPr>
          <p:cNvSpPr>
            <a:spLocks noGrp="1"/>
          </p:cNvSpPr>
          <p:nvPr>
            <p:ph type="title"/>
          </p:nvPr>
        </p:nvSpPr>
        <p:spPr>
          <a:xfrm>
            <a:off x="677334" y="609600"/>
            <a:ext cx="8596668" cy="8572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448A1303-3B56-4505-A7A6-FFAE9051B87C}"/>
              </a:ext>
            </a:extLst>
          </p:cNvPr>
          <p:cNvSpPr>
            <a:spLocks noGrp="1"/>
          </p:cNvSpPr>
          <p:nvPr>
            <p:ph idx="1"/>
          </p:nvPr>
        </p:nvSpPr>
        <p:spPr>
          <a:xfrm>
            <a:off x="677334" y="1666875"/>
            <a:ext cx="8596668" cy="4374487"/>
          </a:xfrm>
        </p:spPr>
        <p:txBody>
          <a:bodyPr/>
          <a:lstStyle/>
          <a:p>
            <a:pPr marL="0" indent="0">
              <a:buNone/>
            </a:pPr>
            <a:r>
              <a:rPr lang="en-US" dirty="0">
                <a:latin typeface="Times New Roman" panose="02020603050405020304" pitchFamily="18" charset="0"/>
                <a:cs typeface="Times New Roman" panose="02020603050405020304" pitchFamily="18" charset="0"/>
              </a:rPr>
              <a:t>It is difficult to delineate exactly why this may have been the case. These aspects could be correlated to differences found between </a:t>
            </a:r>
            <a:r>
              <a:rPr lang="en-US" b="1" dirty="0">
                <a:latin typeface="Times New Roman" panose="02020603050405020304" pitchFamily="18" charset="0"/>
                <a:cs typeface="Times New Roman" panose="02020603050405020304" pitchFamily="18" charset="0"/>
              </a:rPr>
              <a:t>the experience of the Irish group and the Romanian </a:t>
            </a:r>
            <a:r>
              <a:rPr lang="en-US" dirty="0">
                <a:latin typeface="Times New Roman" panose="02020603050405020304" pitchFamily="18" charset="0"/>
                <a:cs typeface="Times New Roman" panose="02020603050405020304" pitchFamily="18" charset="0"/>
              </a:rPr>
              <a:t>group in terms of the </a:t>
            </a:r>
            <a:r>
              <a:rPr lang="en-US" b="1" dirty="0">
                <a:latin typeface="Times New Roman" panose="02020603050405020304" pitchFamily="18" charset="0"/>
                <a:cs typeface="Times New Roman" panose="02020603050405020304" pitchFamily="18" charset="0"/>
              </a:rPr>
              <a:t>duration of diagnosis</a:t>
            </a:r>
            <a:r>
              <a:rPr lang="en-US" dirty="0">
                <a:latin typeface="Times New Roman" panose="02020603050405020304" pitchFamily="18" charset="0"/>
                <a:cs typeface="Times New Roman" panose="02020603050405020304" pitchFamily="18" charset="0"/>
              </a:rPr>
              <a:t> process and </a:t>
            </a:r>
            <a:r>
              <a:rPr lang="en-US" b="1" dirty="0">
                <a:latin typeface="Times New Roman" panose="02020603050405020304" pitchFamily="18" charset="0"/>
                <a:cs typeface="Times New Roman" panose="02020603050405020304" pitchFamily="18" charset="0"/>
              </a:rPr>
              <a:t>access to services </a:t>
            </a:r>
            <a:r>
              <a:rPr lang="en-US" dirty="0">
                <a:latin typeface="Times New Roman" panose="02020603050405020304" pitchFamily="18" charset="0"/>
                <a:cs typeface="Times New Roman" panose="02020603050405020304" pitchFamily="18" charset="0"/>
              </a:rPr>
              <a:t>and subsequently their </a:t>
            </a:r>
            <a:r>
              <a:rPr lang="en-US" b="1" dirty="0">
                <a:latin typeface="Times New Roman" panose="02020603050405020304" pitchFamily="18" charset="0"/>
                <a:cs typeface="Times New Roman" panose="02020603050405020304" pitchFamily="18" charset="0"/>
              </a:rPr>
              <a:t>level of involvement, worries and ASD awareness/information</a:t>
            </a:r>
            <a:r>
              <a:rPr lang="en-US"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In Ireland, the enormous amount of </a:t>
            </a:r>
            <a:r>
              <a:rPr lang="en-US" b="1" dirty="0">
                <a:latin typeface="Times New Roman" panose="02020603050405020304" pitchFamily="18" charset="0"/>
                <a:cs typeface="Times New Roman" panose="02020603050405020304" pitchFamily="18" charset="0"/>
              </a:rPr>
              <a:t>time it took to reach a diagnosis </a:t>
            </a:r>
            <a:r>
              <a:rPr lang="en-US" dirty="0">
                <a:latin typeface="Times New Roman" panose="02020603050405020304" pitchFamily="18" charset="0"/>
                <a:cs typeface="Times New Roman" panose="02020603050405020304" pitchFamily="18" charset="0"/>
              </a:rPr>
              <a:t>and the lack of services for children with ASD </a:t>
            </a:r>
            <a:r>
              <a:rPr lang="en-US" b="1" dirty="0">
                <a:latin typeface="Times New Roman" panose="02020603050405020304" pitchFamily="18" charset="0"/>
                <a:cs typeface="Times New Roman" panose="02020603050405020304" pitchFamily="18" charset="0"/>
              </a:rPr>
              <a:t>may possibly have influenced parents’ decision not to participate.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In the Irish group, the parents were more focused on </a:t>
            </a:r>
            <a:r>
              <a:rPr lang="en-US" b="1" dirty="0">
                <a:latin typeface="Times New Roman" panose="02020603050405020304" pitchFamily="18" charset="0"/>
                <a:cs typeface="Times New Roman" panose="02020603050405020304" pitchFamily="18" charset="0"/>
              </a:rPr>
              <a:t>child’s future and services </a:t>
            </a:r>
            <a:r>
              <a:rPr lang="en-US" dirty="0">
                <a:latin typeface="Times New Roman" panose="02020603050405020304" pitchFamily="18" charset="0"/>
                <a:cs typeface="Times New Roman" panose="02020603050405020304" pitchFamily="18" charset="0"/>
              </a:rPr>
              <a:t>available </a:t>
            </a:r>
            <a:r>
              <a:rPr lang="en-US" sz="2800" dirty="0">
                <a:latin typeface="Times New Roman" panose="02020603050405020304" pitchFamily="18" charset="0"/>
                <a:cs typeface="Times New Roman" panose="02020603050405020304" pitchFamily="18" charset="0"/>
              </a:rPr>
              <a:t>(external factors), </a:t>
            </a:r>
            <a:r>
              <a:rPr lang="en-US" dirty="0">
                <a:latin typeface="Times New Roman" panose="02020603050405020304" pitchFamily="18" charset="0"/>
                <a:cs typeface="Times New Roman" panose="02020603050405020304" pitchFamily="18" charset="0"/>
              </a:rPr>
              <a:t>while in the Romanian group, parents were more focus on what they </a:t>
            </a:r>
            <a:r>
              <a:rPr lang="en-US" b="1" dirty="0">
                <a:latin typeface="Times New Roman" panose="02020603050405020304" pitchFamily="18" charset="0"/>
                <a:cs typeface="Times New Roman" panose="02020603050405020304" pitchFamily="18" charset="0"/>
              </a:rPr>
              <a:t>could do for their child</a:t>
            </a:r>
            <a:r>
              <a:rPr lang="en-US"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(internal factors). </a:t>
            </a:r>
            <a:endParaRPr lang="en-IE" sz="2800"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3368297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FD336-1A4D-4076-9C20-B483E470B7A3}"/>
              </a:ext>
            </a:extLst>
          </p:cNvPr>
          <p:cNvSpPr>
            <a:spLocks noGrp="1"/>
          </p:cNvSpPr>
          <p:nvPr>
            <p:ph type="title"/>
          </p:nvPr>
        </p:nvSpPr>
        <p:spPr>
          <a:xfrm>
            <a:off x="677334" y="609600"/>
            <a:ext cx="8596668" cy="75247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22F9DBEA-82EF-47CF-B426-33D114BC38AD}"/>
              </a:ext>
            </a:extLst>
          </p:cNvPr>
          <p:cNvSpPr>
            <a:spLocks noGrp="1"/>
          </p:cNvSpPr>
          <p:nvPr>
            <p:ph idx="1"/>
          </p:nvPr>
        </p:nvSpPr>
        <p:spPr>
          <a:xfrm>
            <a:off x="677334" y="1657351"/>
            <a:ext cx="8596668" cy="4384012"/>
          </a:xfrm>
        </p:spPr>
        <p:txBody>
          <a:bodyPr/>
          <a:lstStyle/>
          <a:p>
            <a:pPr marL="0" indent="0">
              <a:buNone/>
            </a:pPr>
            <a:r>
              <a:rPr lang="en-US" dirty="0">
                <a:latin typeface="Times New Roman" panose="02020603050405020304" pitchFamily="18" charset="0"/>
                <a:cs typeface="Times New Roman" panose="02020603050405020304" pitchFamily="18" charset="0"/>
              </a:rPr>
              <a:t>Another interpretation of the </a:t>
            </a:r>
            <a:r>
              <a:rPr lang="en-US" b="1" dirty="0">
                <a:latin typeface="Times New Roman" panose="02020603050405020304" pitchFamily="18" charset="0"/>
                <a:cs typeface="Times New Roman" panose="02020603050405020304" pitchFamily="18" charset="0"/>
              </a:rPr>
              <a:t>refusal of Irish parents to participate </a:t>
            </a:r>
            <a:r>
              <a:rPr lang="en-US" dirty="0">
                <a:latin typeface="Times New Roman" panose="02020603050405020304" pitchFamily="18" charset="0"/>
                <a:cs typeface="Times New Roman" panose="02020603050405020304" pitchFamily="18" charset="0"/>
              </a:rPr>
              <a:t>in the study could be related to what Amanda Ferguson reported in </a:t>
            </a:r>
            <a:r>
              <a:rPr lang="en-US" b="1" i="1" dirty="0">
                <a:latin typeface="Times New Roman" panose="02020603050405020304" pitchFamily="18" charset="0"/>
                <a:cs typeface="Times New Roman" panose="02020603050405020304" pitchFamily="18" charset="0"/>
              </a:rPr>
              <a:t>The Belfast Telegraph</a:t>
            </a:r>
            <a:r>
              <a:rPr lang="en-US" dirty="0">
                <a:latin typeface="Times New Roman" panose="02020603050405020304" pitchFamily="18" charset="0"/>
                <a:cs typeface="Times New Roman" panose="02020603050405020304" pitchFamily="18" charset="0"/>
              </a:rPr>
              <a:t>. She reported a </a:t>
            </a:r>
            <a:r>
              <a:rPr lang="en-US" b="1" dirty="0">
                <a:latin typeface="Times New Roman" panose="02020603050405020304" pitchFamily="18" charset="0"/>
                <a:cs typeface="Times New Roman" panose="02020603050405020304" pitchFamily="18" charset="0"/>
              </a:rPr>
              <a:t>GP</a:t>
            </a:r>
            <a:r>
              <a:rPr lang="en-US" dirty="0">
                <a:latin typeface="Times New Roman" panose="02020603050405020304" pitchFamily="18" charset="0"/>
                <a:cs typeface="Times New Roman" panose="02020603050405020304" pitchFamily="18" charset="0"/>
              </a:rPr>
              <a:t> as saying that: </a:t>
            </a:r>
            <a:endParaRPr lang="en-IE"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endParaRPr lang="en-IE"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‘the abuse of Northern Ireland’s healthcare system by patients from the Republic has the potential to damage services here ... The number of medical cards registered in Northern Ireland is up to 80,000 higher than the number of people who live here – currently around 1.8m’</a:t>
            </a:r>
            <a:endParaRPr lang="en-IE" sz="2000" dirty="0">
              <a:latin typeface="Times New Roman" panose="02020603050405020304" pitchFamily="18" charset="0"/>
              <a:cs typeface="Times New Roman" panose="02020603050405020304" pitchFamily="18" charset="0"/>
            </a:endParaRPr>
          </a:p>
          <a:p>
            <a:pPr marL="0" indent="0">
              <a:buNone/>
            </a:pPr>
            <a:endParaRPr lang="en-IE"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Possibly, parents refused to participate because they are already attending services for their child, but in a different healthcare system?</a:t>
            </a:r>
            <a:endParaRPr lang="en-IE"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7476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C071C-D936-42F6-A228-A9952E880C43}"/>
              </a:ext>
            </a:extLst>
          </p:cNvPr>
          <p:cNvSpPr>
            <a:spLocks noGrp="1"/>
          </p:cNvSpPr>
          <p:nvPr>
            <p:ph type="title"/>
          </p:nvPr>
        </p:nvSpPr>
        <p:spPr>
          <a:xfrm>
            <a:off x="677334" y="609600"/>
            <a:ext cx="8596668" cy="8191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9E99436E-63CF-4B74-B8BA-E0CB2943F491}"/>
              </a:ext>
            </a:extLst>
          </p:cNvPr>
          <p:cNvSpPr>
            <a:spLocks noGrp="1"/>
          </p:cNvSpPr>
          <p:nvPr>
            <p:ph idx="1"/>
          </p:nvPr>
        </p:nvSpPr>
        <p:spPr>
          <a:xfrm>
            <a:off x="677334" y="1828801"/>
            <a:ext cx="8596668" cy="4212562"/>
          </a:xfrm>
        </p:spPr>
        <p:txBody>
          <a:bodyPr/>
          <a:lstStyle/>
          <a:p>
            <a:pPr marL="0" indent="0">
              <a:buNone/>
            </a:pPr>
            <a:r>
              <a:rPr lang="en-US" sz="2000" dirty="0">
                <a:latin typeface="Times New Roman" panose="02020603050405020304" pitchFamily="18" charset="0"/>
                <a:cs typeface="Times New Roman" panose="02020603050405020304" pitchFamily="18" charset="0"/>
              </a:rPr>
              <a:t>In terms of </a:t>
            </a:r>
            <a:r>
              <a:rPr lang="en-US" sz="2000" b="1" dirty="0">
                <a:latin typeface="Times New Roman" panose="02020603050405020304" pitchFamily="18" charset="0"/>
                <a:cs typeface="Times New Roman" panose="02020603050405020304" pitchFamily="18" charset="0"/>
              </a:rPr>
              <a:t>parental interest</a:t>
            </a:r>
            <a:r>
              <a:rPr lang="en-US" sz="2000" dirty="0">
                <a:latin typeface="Times New Roman" panose="02020603050405020304" pitchFamily="18" charset="0"/>
                <a:cs typeface="Times New Roman" panose="02020603050405020304" pitchFamily="18" charset="0"/>
              </a:rPr>
              <a:t>, the Romanian group </a:t>
            </a:r>
            <a:r>
              <a:rPr lang="en-US" sz="2000" b="1" dirty="0">
                <a:latin typeface="Times New Roman" panose="02020603050405020304" pitchFamily="18" charset="0"/>
                <a:cs typeface="Times New Roman" panose="02020603050405020304" pitchFamily="18" charset="0"/>
              </a:rPr>
              <a:t>(100%) </a:t>
            </a:r>
            <a:r>
              <a:rPr lang="en-US" sz="2000" dirty="0">
                <a:latin typeface="Times New Roman" panose="02020603050405020304" pitchFamily="18" charset="0"/>
                <a:cs typeface="Times New Roman" panose="02020603050405020304" pitchFamily="18" charset="0"/>
              </a:rPr>
              <a:t>asked question about ASD and the present research, and other therapies, while in the Irish group, parents did not show this level of interest  – only </a:t>
            </a:r>
            <a:r>
              <a:rPr lang="en-US" sz="2000" b="1" dirty="0">
                <a:latin typeface="Times New Roman" panose="02020603050405020304" pitchFamily="18" charset="0"/>
                <a:cs typeface="Times New Roman" panose="02020603050405020304" pitchFamily="18" charset="0"/>
              </a:rPr>
              <a:t>8.3% </a:t>
            </a:r>
            <a:r>
              <a:rPr lang="en-US" sz="2000" dirty="0">
                <a:latin typeface="Times New Roman" panose="02020603050405020304" pitchFamily="18" charset="0"/>
                <a:cs typeface="Times New Roman" panose="02020603050405020304" pitchFamily="18" charset="0"/>
              </a:rPr>
              <a:t>asked questions about ASD.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The parents’ level of information about therapies for children with ASD</a:t>
            </a:r>
            <a:r>
              <a:rPr lang="en-US" sz="2000" dirty="0">
                <a:latin typeface="Times New Roman" panose="02020603050405020304" pitchFamily="18" charset="0"/>
                <a:cs typeface="Times New Roman" panose="02020603050405020304" pitchFamily="18" charset="0"/>
              </a:rPr>
              <a:t> was significantly different, especially with regard to knowledge about type of therapies and services available for children with ASD. </a:t>
            </a:r>
          </a:p>
          <a:p>
            <a:pPr marL="0" indent="0">
              <a:buNone/>
            </a:pPr>
            <a:endParaRPr lang="en-US" sz="2000"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3492950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4819F-D4C6-47F4-8D01-336A45A54A0B}"/>
              </a:ext>
            </a:extLst>
          </p:cNvPr>
          <p:cNvSpPr>
            <a:spLocks noGrp="1"/>
          </p:cNvSpPr>
          <p:nvPr>
            <p:ph type="title"/>
          </p:nvPr>
        </p:nvSpPr>
        <p:spPr>
          <a:xfrm>
            <a:off x="677334" y="609600"/>
            <a:ext cx="8596668" cy="7810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F7192520-6282-402B-AE13-FE034A6063E8}"/>
              </a:ext>
            </a:extLst>
          </p:cNvPr>
          <p:cNvSpPr>
            <a:spLocks noGrp="1"/>
          </p:cNvSpPr>
          <p:nvPr>
            <p:ph idx="1"/>
          </p:nvPr>
        </p:nvSpPr>
        <p:spPr>
          <a:xfrm>
            <a:off x="677334" y="1609725"/>
            <a:ext cx="8596668" cy="4431637"/>
          </a:xfrm>
        </p:spPr>
        <p:txBody>
          <a:bodyPr/>
          <a:lstStyle/>
          <a:p>
            <a:pPr marL="0" indent="0">
              <a:buNone/>
            </a:pPr>
            <a:r>
              <a:rPr lang="en-US" sz="2000" dirty="0">
                <a:latin typeface="Times New Roman" panose="02020603050405020304" pitchFamily="18" charset="0"/>
                <a:cs typeface="Times New Roman" panose="02020603050405020304" pitchFamily="18" charset="0"/>
              </a:rPr>
              <a:t>The experience of these families underline the findings of this study in terms of Irish and Romanian family’s </a:t>
            </a:r>
            <a:r>
              <a:rPr lang="en-US" sz="2000" b="1" dirty="0">
                <a:latin typeface="Times New Roman" panose="02020603050405020304" pitchFamily="18" charset="0"/>
                <a:cs typeface="Times New Roman" panose="02020603050405020304" pitchFamily="18" charset="0"/>
              </a:rPr>
              <a:t>levels of satisfaction about access to servic</a:t>
            </a:r>
            <a:r>
              <a:rPr lang="en-US" sz="2000" dirty="0">
                <a:latin typeface="Times New Roman" panose="02020603050405020304" pitchFamily="18" charset="0"/>
                <a:cs typeface="Times New Roman" panose="02020603050405020304" pitchFamily="18" charset="0"/>
              </a:rPr>
              <a:t>es.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In the Irish group, </a:t>
            </a:r>
            <a:r>
              <a:rPr lang="en-US" sz="2000" b="1" dirty="0">
                <a:latin typeface="Times New Roman" panose="02020603050405020304" pitchFamily="18" charset="0"/>
                <a:cs typeface="Times New Roman" panose="02020603050405020304" pitchFamily="18" charset="0"/>
              </a:rPr>
              <a:t>100% of families had a negative experience</a:t>
            </a:r>
            <a:r>
              <a:rPr lang="en-US" sz="2000" dirty="0">
                <a:latin typeface="Times New Roman" panose="02020603050405020304" pitchFamily="18" charset="0"/>
                <a:cs typeface="Times New Roman" panose="02020603050405020304" pitchFamily="18" charset="0"/>
              </a:rPr>
              <a:t> in accessing health services for their child. In the Romanian group, 90% had a positive experience in accessing heath services and only </a:t>
            </a:r>
            <a:r>
              <a:rPr lang="en-US" sz="2000" b="1" dirty="0">
                <a:latin typeface="Times New Roman" panose="02020603050405020304" pitchFamily="18" charset="0"/>
                <a:cs typeface="Times New Roman" panose="02020603050405020304" pitchFamily="18" charset="0"/>
              </a:rPr>
              <a:t>6.6% had a negative experience</a:t>
            </a:r>
            <a:r>
              <a:rPr lang="en-US" sz="2000" dirty="0">
                <a:latin typeface="Times New Roman" panose="02020603050405020304" pitchFamily="18" charset="0"/>
                <a:cs typeface="Times New Roman" panose="02020603050405020304" pitchFamily="18" charset="0"/>
              </a:rPr>
              <a:t>.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In the Irish group, </a:t>
            </a:r>
            <a:r>
              <a:rPr lang="en-US" sz="2000" b="1" dirty="0">
                <a:latin typeface="Times New Roman" panose="02020603050405020304" pitchFamily="18" charset="0"/>
                <a:cs typeface="Times New Roman" panose="02020603050405020304" pitchFamily="18" charset="0"/>
              </a:rPr>
              <a:t>91.6% had a negative experience in accessing educational </a:t>
            </a:r>
            <a:r>
              <a:rPr lang="en-US" sz="2000" dirty="0">
                <a:latin typeface="Times New Roman" panose="02020603050405020304" pitchFamily="18" charset="0"/>
                <a:cs typeface="Times New Roman" panose="02020603050405020304" pitchFamily="18" charset="0"/>
              </a:rPr>
              <a:t>services and only 8.3% had a positive experience. In the Romanian group, 86.6% had a positive experience in accessing educational services in Romania and </a:t>
            </a:r>
            <a:r>
              <a:rPr lang="en-US" sz="2000" b="1" dirty="0">
                <a:latin typeface="Times New Roman" panose="02020603050405020304" pitchFamily="18" charset="0"/>
                <a:cs typeface="Times New Roman" panose="02020603050405020304" pitchFamily="18" charset="0"/>
              </a:rPr>
              <a:t>10% had a negative experience in accessing educational services. </a:t>
            </a:r>
            <a:endParaRPr lang="en-IE" sz="2000" b="1"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478719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8B573-3495-4D1A-97EF-B77A59264B45}"/>
              </a:ext>
            </a:extLst>
          </p:cNvPr>
          <p:cNvSpPr>
            <a:spLocks noGrp="1"/>
          </p:cNvSpPr>
          <p:nvPr>
            <p:ph type="title"/>
          </p:nvPr>
        </p:nvSpPr>
        <p:spPr>
          <a:xfrm>
            <a:off x="677334" y="609600"/>
            <a:ext cx="8596668" cy="7810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4A304B81-5BC4-40E9-9303-B4C4FAED6947}"/>
              </a:ext>
            </a:extLst>
          </p:cNvPr>
          <p:cNvSpPr>
            <a:spLocks noGrp="1"/>
          </p:cNvSpPr>
          <p:nvPr>
            <p:ph idx="1"/>
          </p:nvPr>
        </p:nvSpPr>
        <p:spPr>
          <a:xfrm>
            <a:off x="677334" y="1838325"/>
            <a:ext cx="8596668" cy="4203037"/>
          </a:xfrm>
        </p:spPr>
        <p:txBody>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The average </a:t>
            </a:r>
            <a:r>
              <a:rPr lang="en-US" sz="2000" b="1" dirty="0">
                <a:latin typeface="Times New Roman" panose="02020603050405020304" pitchFamily="18" charset="0"/>
                <a:cs typeface="Times New Roman" panose="02020603050405020304" pitchFamily="18" charset="0"/>
              </a:rPr>
              <a:t>duration of the diagnostic process </a:t>
            </a:r>
            <a:r>
              <a:rPr lang="en-US" sz="2000" dirty="0">
                <a:latin typeface="Times New Roman" panose="02020603050405020304" pitchFamily="18" charset="0"/>
                <a:cs typeface="Times New Roman" panose="02020603050405020304" pitchFamily="18" charset="0"/>
              </a:rPr>
              <a:t>in the Romanian group was </a:t>
            </a:r>
            <a:r>
              <a:rPr lang="en-US" sz="2000" b="1" dirty="0">
                <a:latin typeface="Times New Roman" panose="02020603050405020304" pitchFamily="18" charset="0"/>
                <a:cs typeface="Times New Roman" panose="02020603050405020304" pitchFamily="18" charset="0"/>
              </a:rPr>
              <a:t>4.63 months </a:t>
            </a:r>
            <a:r>
              <a:rPr lang="en-US" sz="2000" dirty="0">
                <a:latin typeface="Times New Roman" panose="02020603050405020304" pitchFamily="18" charset="0"/>
                <a:cs typeface="Times New Roman" panose="02020603050405020304" pitchFamily="18" charset="0"/>
              </a:rPr>
              <a:t>and the average duration of diagnostic process in Irish group was </a:t>
            </a:r>
            <a:r>
              <a:rPr lang="en-US" sz="2000" b="1" dirty="0">
                <a:latin typeface="Times New Roman" panose="02020603050405020304" pitchFamily="18" charset="0"/>
                <a:cs typeface="Times New Roman" panose="02020603050405020304" pitchFamily="18" charset="0"/>
              </a:rPr>
              <a:t>14.92 months</a:t>
            </a:r>
            <a:r>
              <a:rPr lang="en-US" sz="2000" dirty="0">
                <a:latin typeface="Times New Roman" panose="02020603050405020304" pitchFamily="18" charset="0"/>
                <a:cs typeface="Times New Roman" panose="02020603050405020304" pitchFamily="18" charset="0"/>
              </a:rPr>
              <a:t>. In the Romanian group, the process of diagnosis was </a:t>
            </a:r>
            <a:r>
              <a:rPr lang="en-US" sz="2000" b="1" dirty="0">
                <a:latin typeface="Times New Roman" panose="02020603050405020304" pitchFamily="18" charset="0"/>
                <a:cs typeface="Times New Roman" panose="02020603050405020304" pitchFamily="18" charset="0"/>
              </a:rPr>
              <a:t>10 months quicker than in the Irish group. </a:t>
            </a: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IE" dirty="0"/>
          </a:p>
        </p:txBody>
      </p:sp>
    </p:spTree>
    <p:extLst>
      <p:ext uri="{BB962C8B-B14F-4D97-AF65-F5344CB8AC3E}">
        <p14:creationId xmlns:p14="http://schemas.microsoft.com/office/powerpoint/2010/main" val="1064497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997D7-F5DE-4253-9F0A-053EADE28D32}"/>
              </a:ext>
            </a:extLst>
          </p:cNvPr>
          <p:cNvSpPr>
            <a:spLocks noGrp="1"/>
          </p:cNvSpPr>
          <p:nvPr>
            <p:ph type="title"/>
          </p:nvPr>
        </p:nvSpPr>
        <p:spPr>
          <a:xfrm>
            <a:off x="677334" y="609600"/>
            <a:ext cx="8596668" cy="8953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8C8887B5-E8AE-47D9-988B-12C5A5C65938}"/>
              </a:ext>
            </a:extLst>
          </p:cNvPr>
          <p:cNvSpPr>
            <a:spLocks noGrp="1"/>
          </p:cNvSpPr>
          <p:nvPr>
            <p:ph idx="1"/>
          </p:nvPr>
        </p:nvSpPr>
        <p:spPr>
          <a:xfrm>
            <a:off x="677334" y="1504950"/>
            <a:ext cx="8596668" cy="4536413"/>
          </a:xfrm>
        </p:spPr>
        <p:txBody>
          <a:bodyPr>
            <a:normAutofit fontScale="92500" lnSpcReduction="10000"/>
          </a:bodyPr>
          <a:lstStyle/>
          <a:p>
            <a:pPr marL="0" indent="0">
              <a:buNone/>
            </a:pPr>
            <a:endParaRPr lang="en-US" sz="2000" i="1" dirty="0">
              <a:latin typeface="Times New Roman" panose="02020603050405020304" pitchFamily="18" charset="0"/>
              <a:cs typeface="Times New Roman" panose="02020603050405020304" pitchFamily="18" charset="0"/>
            </a:endParaRPr>
          </a:p>
          <a:p>
            <a:pPr marL="0" indent="0">
              <a:buNone/>
            </a:pPr>
            <a:r>
              <a:rPr lang="en-US" sz="2600" i="1" dirty="0">
                <a:latin typeface="Times New Roman" panose="02020603050405020304" pitchFamily="18" charset="0"/>
                <a:cs typeface="Times New Roman" panose="02020603050405020304" pitchFamily="18" charset="0"/>
              </a:rPr>
              <a:t>PhD thesis - </a:t>
            </a:r>
            <a:r>
              <a:rPr lang="en-US" sz="2600" dirty="0">
                <a:latin typeface="Times New Roman" panose="02020603050405020304" pitchFamily="18" charset="0"/>
                <a:cs typeface="Times New Roman" panose="02020603050405020304" pitchFamily="18" charset="0"/>
              </a:rPr>
              <a:t>‘Facing the diagnosis of Autism Spectrum Disorder (ASD) in Ireland and Romania. A family approach’</a:t>
            </a:r>
          </a:p>
          <a:p>
            <a:pPr marL="0" indent="0">
              <a:buNone/>
            </a:pPr>
            <a:r>
              <a:rPr lang="en-US" sz="2600" dirty="0">
                <a:latin typeface="Times New Roman" panose="02020603050405020304" pitchFamily="18" charset="0"/>
                <a:cs typeface="Times New Roman" panose="02020603050405020304" pitchFamily="18" charset="0"/>
              </a:rPr>
              <a:t> </a:t>
            </a:r>
            <a:r>
              <a:rPr lang="en-US" sz="2600" i="1" u="sng" dirty="0">
                <a:solidFill>
                  <a:schemeClr val="tx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https://www.researchgate.net/profile/Cornelia_Munteanu</a:t>
            </a:r>
            <a:endParaRPr lang="en-IE" sz="2600" b="1" i="1" dirty="0">
              <a:solidFill>
                <a:schemeClr val="tx1"/>
              </a:solidFill>
              <a:latin typeface="Times New Roman" panose="02020603050405020304" pitchFamily="18" charset="0"/>
              <a:cs typeface="Times New Roman" panose="02020603050405020304" pitchFamily="18" charset="0"/>
            </a:endParaRPr>
          </a:p>
          <a:p>
            <a:pPr marL="0" indent="0">
              <a:buNone/>
            </a:pPr>
            <a:endParaRPr lang="en-IE" sz="2000" dirty="0">
              <a:latin typeface="Times New Roman" panose="02020603050405020304" pitchFamily="18" charset="0"/>
              <a:cs typeface="Times New Roman" panose="02020603050405020304" pitchFamily="18" charset="0"/>
            </a:endParaRPr>
          </a:p>
          <a:p>
            <a:pPr marL="0" indent="0">
              <a:buNone/>
            </a:pPr>
            <a:endParaRPr lang="en-IE" sz="2000" dirty="0">
              <a:latin typeface="Times New Roman" panose="02020603050405020304" pitchFamily="18" charset="0"/>
              <a:cs typeface="Times New Roman" panose="02020603050405020304" pitchFamily="18" charset="0"/>
            </a:endParaRPr>
          </a:p>
          <a:p>
            <a:pPr marL="0" indent="0">
              <a:buNone/>
            </a:pPr>
            <a:r>
              <a:rPr lang="en-IE" sz="2000" b="1" dirty="0" err="1">
                <a:solidFill>
                  <a:schemeClr val="tx1"/>
                </a:solidFill>
                <a:latin typeface="Times New Roman" panose="02020603050405020304" pitchFamily="18" charset="0"/>
                <a:cs typeface="Times New Roman" panose="02020603050405020304" pitchFamily="18" charset="0"/>
              </a:rPr>
              <a:t>Dr.</a:t>
            </a:r>
            <a:r>
              <a:rPr lang="en-IE" sz="2000" b="1" dirty="0">
                <a:solidFill>
                  <a:schemeClr val="tx1"/>
                </a:solidFill>
                <a:latin typeface="Times New Roman" panose="02020603050405020304" pitchFamily="18" charset="0"/>
                <a:cs typeface="Times New Roman" panose="02020603050405020304" pitchFamily="18" charset="0"/>
              </a:rPr>
              <a:t> Cornelia Munteanu</a:t>
            </a:r>
          </a:p>
          <a:p>
            <a:pPr marL="0" indent="0">
              <a:buNone/>
            </a:pPr>
            <a:r>
              <a:rPr lang="en-IE" sz="2000" dirty="0">
                <a:solidFill>
                  <a:schemeClr val="tx1"/>
                </a:solidFill>
                <a:latin typeface="Times New Roman" panose="02020603050405020304" pitchFamily="18" charset="0"/>
                <a:cs typeface="Times New Roman" panose="02020603050405020304" pitchFamily="18" charset="0"/>
              </a:rPr>
              <a:t>Senior Social Work Practitioner, HSE CHO 7 Disability Services</a:t>
            </a:r>
          </a:p>
          <a:p>
            <a:pPr marL="0" indent="0">
              <a:buNone/>
            </a:pPr>
            <a:r>
              <a:rPr lang="en-IE" sz="2000" dirty="0">
                <a:solidFill>
                  <a:schemeClr val="tx1"/>
                </a:solidFill>
                <a:latin typeface="Times New Roman" panose="02020603050405020304" pitchFamily="18" charset="0"/>
                <a:cs typeface="Times New Roman" panose="02020603050405020304" pitchFamily="18" charset="0"/>
              </a:rPr>
              <a:t>Oak Unit, Cherry Orchard Hospital, Ballyfermot, Dublin 10</a:t>
            </a:r>
          </a:p>
          <a:p>
            <a:pPr marL="0" indent="0">
              <a:buNone/>
            </a:pPr>
            <a:r>
              <a:rPr lang="en-IE" sz="2000" dirty="0">
                <a:solidFill>
                  <a:schemeClr val="tx1"/>
                </a:solidFill>
                <a:latin typeface="Times New Roman" panose="02020603050405020304" pitchFamily="18" charset="0"/>
                <a:cs typeface="Times New Roman" panose="02020603050405020304" pitchFamily="18" charset="0"/>
              </a:rPr>
              <a:t>Email: cornelia.munteanu@hse.ie</a:t>
            </a:r>
          </a:p>
          <a:p>
            <a:pPr marL="0" indent="0">
              <a:buNone/>
            </a:pPr>
            <a:r>
              <a:rPr lang="en-IE" sz="2000" dirty="0">
                <a:latin typeface="Times New Roman" panose="02020603050405020304" pitchFamily="18" charset="0"/>
                <a:cs typeface="Times New Roman" panose="02020603050405020304" pitchFamily="18" charset="0"/>
              </a:rPr>
              <a:t>Telephone: 01-0766955015</a:t>
            </a:r>
          </a:p>
          <a:p>
            <a:pPr marL="0" indent="0">
              <a:buNone/>
            </a:pPr>
            <a:endParaRPr lang="en-IE" dirty="0"/>
          </a:p>
        </p:txBody>
      </p:sp>
    </p:spTree>
    <p:extLst>
      <p:ext uri="{BB962C8B-B14F-4D97-AF65-F5344CB8AC3E}">
        <p14:creationId xmlns:p14="http://schemas.microsoft.com/office/powerpoint/2010/main" val="39017213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2293E-B7D4-4419-9197-AEAD377471DB}"/>
              </a:ext>
            </a:extLst>
          </p:cNvPr>
          <p:cNvSpPr>
            <a:spLocks noGrp="1"/>
          </p:cNvSpPr>
          <p:nvPr>
            <p:ph type="title"/>
          </p:nvPr>
        </p:nvSpPr>
        <p:spPr>
          <a:xfrm>
            <a:off x="677334" y="609600"/>
            <a:ext cx="8596668" cy="8191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F7F95CFD-0EE4-4F55-BD11-DFFAA8BD2354}"/>
              </a:ext>
            </a:extLst>
          </p:cNvPr>
          <p:cNvSpPr>
            <a:spLocks noGrp="1"/>
          </p:cNvSpPr>
          <p:nvPr>
            <p:ph idx="1"/>
          </p:nvPr>
        </p:nvSpPr>
        <p:spPr>
          <a:xfrm>
            <a:off x="677334" y="1857375"/>
            <a:ext cx="8596668" cy="4183987"/>
          </a:xfrm>
        </p:spPr>
        <p:txBody>
          <a:bodyPr>
            <a:normAutofit lnSpcReduction="10000"/>
          </a:bodyPr>
          <a:lstStyle/>
          <a:p>
            <a:pPr marL="0" indent="0">
              <a:buNone/>
            </a:pPr>
            <a:r>
              <a:rPr lang="en-US" sz="3200" b="1" dirty="0">
                <a:latin typeface="Times New Roman" panose="02020603050405020304" pitchFamily="18" charset="0"/>
                <a:cs typeface="Times New Roman" panose="02020603050405020304" pitchFamily="18" charset="0"/>
              </a:rPr>
              <a:t>Present findings should be considered by policymakers with regard to improving parent’s accessibility to ASD services for their children (diagnostic and post-diagnostic) in both countries. </a:t>
            </a:r>
          </a:p>
          <a:p>
            <a:pPr marL="0" indent="0">
              <a:buNone/>
            </a:pPr>
            <a:endParaRPr lang="en-US" sz="3200" b="1" dirty="0">
              <a:latin typeface="Times New Roman" panose="02020603050405020304" pitchFamily="18" charset="0"/>
              <a:cs typeface="Times New Roman" panose="02020603050405020304" pitchFamily="18" charset="0"/>
            </a:endParaRPr>
          </a:p>
          <a:p>
            <a:pPr marL="0" indent="0">
              <a:buNone/>
            </a:pPr>
            <a:r>
              <a:rPr lang="en-US" sz="3200" b="1" dirty="0">
                <a:latin typeface="Times New Roman" panose="02020603050405020304" pitchFamily="18" charset="0"/>
                <a:cs typeface="Times New Roman" panose="02020603050405020304" pitchFamily="18" charset="0"/>
              </a:rPr>
              <a:t>There is a crucial need to develop </a:t>
            </a:r>
            <a:r>
              <a:rPr lang="en-US" sz="3200" b="1" dirty="0" err="1">
                <a:latin typeface="Times New Roman" panose="02020603050405020304" pitchFamily="18" charset="0"/>
                <a:cs typeface="Times New Roman" panose="02020603050405020304" pitchFamily="18" charset="0"/>
              </a:rPr>
              <a:t>specialised</a:t>
            </a:r>
            <a:r>
              <a:rPr lang="en-US" sz="3200" b="1" dirty="0">
                <a:latin typeface="Times New Roman" panose="02020603050405020304" pitchFamily="18" charset="0"/>
                <a:cs typeface="Times New Roman" panose="02020603050405020304" pitchFamily="18" charset="0"/>
              </a:rPr>
              <a:t> services for children with ASD. </a:t>
            </a:r>
            <a:endParaRPr lang="en-IE" sz="3200" b="1"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31592243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B1866-D85C-4EBD-B767-C00098CFEAFE}"/>
              </a:ext>
            </a:extLst>
          </p:cNvPr>
          <p:cNvSpPr>
            <a:spLocks noGrp="1"/>
          </p:cNvSpPr>
          <p:nvPr>
            <p:ph type="title"/>
          </p:nvPr>
        </p:nvSpPr>
        <p:spPr>
          <a:xfrm>
            <a:off x="677334" y="609600"/>
            <a:ext cx="8596668" cy="67627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61D46887-15D5-4925-BC95-C87EB4D4818E}"/>
              </a:ext>
            </a:extLst>
          </p:cNvPr>
          <p:cNvSpPr>
            <a:spLocks noGrp="1"/>
          </p:cNvSpPr>
          <p:nvPr>
            <p:ph idx="1"/>
          </p:nvPr>
        </p:nvSpPr>
        <p:spPr>
          <a:xfrm>
            <a:off x="677334" y="1609725"/>
            <a:ext cx="8596668" cy="4431637"/>
          </a:xfrm>
        </p:spPr>
        <p:txBody>
          <a:bodyPr>
            <a:normAutofit/>
          </a:bodyPr>
          <a:lstStyle/>
          <a:p>
            <a:r>
              <a:rPr lang="en-IE" b="1" dirty="0">
                <a:latin typeface="Times New Roman" panose="02020603050405020304" pitchFamily="18" charset="0"/>
                <a:cs typeface="Times New Roman" panose="02020603050405020304" pitchFamily="18" charset="0"/>
              </a:rPr>
              <a:t>1.</a:t>
            </a:r>
            <a:r>
              <a:rPr lang="en-US" b="1" dirty="0">
                <a:latin typeface="Times New Roman" panose="02020603050405020304" pitchFamily="18" charset="0"/>
                <a:cs typeface="Times New Roman" panose="02020603050405020304" pitchFamily="18" charset="0"/>
              </a:rPr>
              <a:t> Family functioning in families of children with ASD</a:t>
            </a:r>
            <a:endParaRPr lang="en-IE" b="1"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The scores for balanced cohesion, balanced flexibility and unbalanced </a:t>
            </a:r>
            <a:r>
              <a:rPr lang="en-US" sz="2000" b="1" dirty="0">
                <a:latin typeface="Times New Roman" panose="02020603050405020304" pitchFamily="18" charset="0"/>
                <a:cs typeface="Times New Roman" panose="02020603050405020304" pitchFamily="18" charset="0"/>
              </a:rPr>
              <a:t>scores did not show significant differences between the two groups. </a:t>
            </a:r>
            <a:r>
              <a:rPr lang="en-US" sz="2000" dirty="0">
                <a:latin typeface="Times New Roman" panose="02020603050405020304" pitchFamily="18" charset="0"/>
                <a:cs typeface="Times New Roman" panose="02020603050405020304" pitchFamily="18" charset="0"/>
              </a:rPr>
              <a:t>Only, the family satisfaction score was lower in the Romanian group when compared with the Irish group. The families in </a:t>
            </a:r>
            <a:r>
              <a:rPr lang="en-US" sz="2000" b="1" dirty="0">
                <a:latin typeface="Times New Roman" panose="02020603050405020304" pitchFamily="18" charset="0"/>
                <a:cs typeface="Times New Roman" panose="02020603050405020304" pitchFamily="18" charset="0"/>
              </a:rPr>
              <a:t>the Irish group were on average more satisfied with their family life </a:t>
            </a:r>
            <a:r>
              <a:rPr lang="en-US" sz="2000" dirty="0">
                <a:latin typeface="Times New Roman" panose="02020603050405020304" pitchFamily="18" charset="0"/>
                <a:cs typeface="Times New Roman" panose="02020603050405020304" pitchFamily="18" charset="0"/>
              </a:rPr>
              <a:t>than the families in the Romanian group.</a:t>
            </a:r>
            <a:endParaRPr lang="en-IE"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The families in the Irish group had on average </a:t>
            </a:r>
            <a:r>
              <a:rPr lang="en-US" sz="2000" b="1" dirty="0">
                <a:latin typeface="Times New Roman" panose="02020603050405020304" pitchFamily="18" charset="0"/>
                <a:cs typeface="Times New Roman" panose="02020603050405020304" pitchFamily="18" charset="0"/>
              </a:rPr>
              <a:t>a more balanced family system in terms of both cohesion and flexibility</a:t>
            </a:r>
            <a:r>
              <a:rPr lang="en-US" sz="2000" dirty="0">
                <a:latin typeface="Times New Roman" panose="02020603050405020304" pitchFamily="18" charset="0"/>
                <a:cs typeface="Times New Roman" panose="02020603050405020304" pitchFamily="18" charset="0"/>
              </a:rPr>
              <a:t> than the families in the Romanian group.</a:t>
            </a:r>
          </a:p>
          <a:p>
            <a:pPr marL="0" indent="0">
              <a:buNone/>
            </a:pPr>
            <a:endParaRPr lang="en-IE" dirty="0"/>
          </a:p>
          <a:p>
            <a:endParaRPr lang="en-IE" dirty="0"/>
          </a:p>
          <a:p>
            <a:endParaRPr lang="en-IE" dirty="0"/>
          </a:p>
        </p:txBody>
      </p:sp>
    </p:spTree>
    <p:extLst>
      <p:ext uri="{BB962C8B-B14F-4D97-AF65-F5344CB8AC3E}">
        <p14:creationId xmlns:p14="http://schemas.microsoft.com/office/powerpoint/2010/main" val="6664100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E4CEE-2A3D-406B-81EE-6D56B2E39EBD}"/>
              </a:ext>
            </a:extLst>
          </p:cNvPr>
          <p:cNvSpPr>
            <a:spLocks noGrp="1"/>
          </p:cNvSpPr>
          <p:nvPr>
            <p:ph type="title"/>
          </p:nvPr>
        </p:nvSpPr>
        <p:spPr>
          <a:xfrm>
            <a:off x="677334" y="609600"/>
            <a:ext cx="8596668" cy="7429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F7F465F6-805D-4B0B-BCED-A909E1478CE0}"/>
              </a:ext>
            </a:extLst>
          </p:cNvPr>
          <p:cNvSpPr>
            <a:spLocks noGrp="1"/>
          </p:cNvSpPr>
          <p:nvPr>
            <p:ph idx="1"/>
          </p:nvPr>
        </p:nvSpPr>
        <p:spPr>
          <a:xfrm>
            <a:off x="677334" y="1790701"/>
            <a:ext cx="8596668" cy="4250662"/>
          </a:xfrm>
        </p:spPr>
        <p:txBody>
          <a:bodyPr/>
          <a:lstStyle/>
          <a:p>
            <a:r>
              <a:rPr lang="en-IE" b="1" dirty="0">
                <a:latin typeface="Times New Roman" panose="02020603050405020304" pitchFamily="18" charset="0"/>
                <a:cs typeface="Times New Roman" panose="02020603050405020304" pitchFamily="18" charset="0"/>
              </a:rPr>
              <a:t>2. </a:t>
            </a:r>
            <a:r>
              <a:rPr lang="en-US" b="1" dirty="0">
                <a:latin typeface="Times New Roman" panose="02020603050405020304" pitchFamily="18" charset="0"/>
                <a:cs typeface="Times New Roman" panose="02020603050405020304" pitchFamily="18" charset="0"/>
              </a:rPr>
              <a:t>Family worries when they received the diagnosis of ASD</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In conclusion, the </a:t>
            </a:r>
            <a:r>
              <a:rPr lang="en-US" b="1" dirty="0">
                <a:latin typeface="Times New Roman" panose="02020603050405020304" pitchFamily="18" charset="0"/>
                <a:cs typeface="Times New Roman" panose="02020603050405020304" pitchFamily="18" charset="0"/>
              </a:rPr>
              <a:t>main family worries </a:t>
            </a:r>
            <a:r>
              <a:rPr lang="en-US" dirty="0">
                <a:latin typeface="Times New Roman" panose="02020603050405020304" pitchFamily="18" charset="0"/>
                <a:cs typeface="Times New Roman" panose="02020603050405020304" pitchFamily="18" charset="0"/>
              </a:rPr>
              <a:t>about their child when receiving the diagnosis in Ireland were different than the family worries about their child when receiving a diagnosis in Romania with a focus on </a:t>
            </a:r>
            <a:r>
              <a:rPr lang="en-US" b="1" dirty="0">
                <a:latin typeface="Times New Roman" panose="02020603050405020304" pitchFamily="18" charset="0"/>
                <a:cs typeface="Times New Roman" panose="02020603050405020304" pitchFamily="18" charset="0"/>
              </a:rPr>
              <a:t>internal or external factors</a:t>
            </a:r>
            <a:r>
              <a:rPr lang="en-US"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Only a few parents (0–10%) were concerned about their relationship with their sibling (child focus), if he/she will be ok (child focus) and what they can do for their child 0–10% </a:t>
            </a:r>
            <a:r>
              <a:rPr lang="en-US" b="1" dirty="0">
                <a:latin typeface="Times New Roman" panose="02020603050405020304" pitchFamily="18" charset="0"/>
                <a:cs typeface="Times New Roman" panose="02020603050405020304" pitchFamily="18" charset="0"/>
              </a:rPr>
              <a:t>(internal factor)</a:t>
            </a:r>
          </a:p>
          <a:p>
            <a:pPr marL="0" indent="0">
              <a:buNone/>
            </a:pPr>
            <a:endParaRPr lang="en-IE"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Also, more than a half of the interviewed Romanian families (50–60%) were worried about what they could personally do to improve their child’s condition </a:t>
            </a:r>
            <a:r>
              <a:rPr lang="en-US" b="1" dirty="0">
                <a:latin typeface="Times New Roman" panose="02020603050405020304" pitchFamily="18" charset="0"/>
                <a:cs typeface="Times New Roman" panose="02020603050405020304" pitchFamily="18" charset="0"/>
              </a:rPr>
              <a:t>(internal factors).</a:t>
            </a:r>
            <a:endParaRPr lang="en-IE"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1529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1ABD8-D252-4790-903E-DF9284A7D3AD}"/>
              </a:ext>
            </a:extLst>
          </p:cNvPr>
          <p:cNvSpPr>
            <a:spLocks noGrp="1"/>
          </p:cNvSpPr>
          <p:nvPr>
            <p:ph type="title"/>
          </p:nvPr>
        </p:nvSpPr>
        <p:spPr>
          <a:xfrm>
            <a:off x="677334" y="609600"/>
            <a:ext cx="8596668" cy="71437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6B32CC3C-008B-4474-9F27-F50FEDBD03D7}"/>
              </a:ext>
            </a:extLst>
          </p:cNvPr>
          <p:cNvSpPr>
            <a:spLocks noGrp="1"/>
          </p:cNvSpPr>
          <p:nvPr>
            <p:ph idx="1"/>
          </p:nvPr>
        </p:nvSpPr>
        <p:spPr>
          <a:xfrm>
            <a:off x="677334" y="1704975"/>
            <a:ext cx="8596668" cy="4336387"/>
          </a:xfrm>
        </p:spPr>
        <p:txBody>
          <a:bodyPr>
            <a:normAutofit/>
          </a:bodyPr>
          <a:lstStyle/>
          <a:p>
            <a:r>
              <a:rPr lang="en-US" b="1" dirty="0">
                <a:latin typeface="Times New Roman" panose="02020603050405020304" pitchFamily="18" charset="0"/>
                <a:cs typeface="Times New Roman" panose="02020603050405020304" pitchFamily="18" charset="0"/>
              </a:rPr>
              <a:t>3. Level of involvement</a:t>
            </a:r>
            <a:endParaRPr lang="en-IE" b="1"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In the Irish group, the </a:t>
            </a:r>
            <a:r>
              <a:rPr lang="en-US" b="1" dirty="0">
                <a:latin typeface="Times New Roman" panose="02020603050405020304" pitchFamily="18" charset="0"/>
                <a:cs typeface="Times New Roman" panose="02020603050405020304" pitchFamily="18" charset="0"/>
              </a:rPr>
              <a:t>high</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level of stress </a:t>
            </a:r>
            <a:r>
              <a:rPr lang="en-US" dirty="0">
                <a:latin typeface="Times New Roman" panose="02020603050405020304" pitchFamily="18" charset="0"/>
                <a:cs typeface="Times New Roman" panose="02020603050405020304" pitchFamily="18" charset="0"/>
              </a:rPr>
              <a:t>experienced daily by parents conducted to </a:t>
            </a:r>
            <a:r>
              <a:rPr lang="en-US" b="1" dirty="0">
                <a:latin typeface="Times New Roman" panose="02020603050405020304" pitchFamily="18" charset="0"/>
                <a:cs typeface="Times New Roman" panose="02020603050405020304" pitchFamily="18" charset="0"/>
              </a:rPr>
              <a:t>a low </a:t>
            </a:r>
            <a:r>
              <a:rPr lang="en-US" dirty="0">
                <a:latin typeface="Times New Roman" panose="02020603050405020304" pitchFamily="18" charset="0"/>
                <a:cs typeface="Times New Roman" panose="02020603050405020304" pitchFamily="18" charset="0"/>
              </a:rPr>
              <a:t>level of </a:t>
            </a:r>
            <a:r>
              <a:rPr lang="en-US" b="1" dirty="0">
                <a:latin typeface="Times New Roman" panose="02020603050405020304" pitchFamily="18" charset="0"/>
                <a:cs typeface="Times New Roman" panose="02020603050405020304" pitchFamily="18" charset="0"/>
              </a:rPr>
              <a:t>involvement in continuing therapies </a:t>
            </a:r>
            <a:r>
              <a:rPr lang="en-US" dirty="0">
                <a:latin typeface="Times New Roman" panose="02020603050405020304" pitchFamily="18" charset="0"/>
                <a:cs typeface="Times New Roman" panose="02020603050405020304" pitchFamily="18" charset="0"/>
              </a:rPr>
              <a:t>with their child at home. In the Romanian group, </a:t>
            </a:r>
            <a:r>
              <a:rPr lang="en-US" b="1" dirty="0">
                <a:latin typeface="Times New Roman" panose="02020603050405020304" pitchFamily="18" charset="0"/>
                <a:cs typeface="Times New Roman" panose="02020603050405020304" pitchFamily="18" charset="0"/>
              </a:rPr>
              <a:t>low levels of daily stress </a:t>
            </a:r>
            <a:r>
              <a:rPr lang="en-US" dirty="0">
                <a:latin typeface="Times New Roman" panose="02020603050405020304" pitchFamily="18" charset="0"/>
                <a:cs typeface="Times New Roman" panose="02020603050405020304" pitchFamily="18" charset="0"/>
              </a:rPr>
              <a:t>resulted in </a:t>
            </a:r>
            <a:r>
              <a:rPr lang="en-US" b="1" dirty="0">
                <a:latin typeface="Times New Roman" panose="02020603050405020304" pitchFamily="18" charset="0"/>
                <a:cs typeface="Times New Roman" panose="02020603050405020304" pitchFamily="18" charset="0"/>
              </a:rPr>
              <a:t>more involvement in children’s therapies </a:t>
            </a:r>
            <a:r>
              <a:rPr lang="en-US" dirty="0">
                <a:latin typeface="Times New Roman" panose="02020603050405020304" pitchFamily="18" charset="0"/>
                <a:cs typeface="Times New Roman" panose="02020603050405020304" pitchFamily="18" charset="0"/>
              </a:rPr>
              <a:t>at home by parents.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Parents’ knowledge about children with autism </a:t>
            </a:r>
            <a:r>
              <a:rPr lang="en-US" dirty="0">
                <a:latin typeface="Times New Roman" panose="02020603050405020304" pitchFamily="18" charset="0"/>
                <a:cs typeface="Times New Roman" panose="02020603050405020304" pitchFamily="18" charset="0"/>
              </a:rPr>
              <a:t>from their own country and from the other country was different. </a:t>
            </a:r>
          </a:p>
        </p:txBody>
      </p:sp>
    </p:spTree>
    <p:extLst>
      <p:ext uri="{BB962C8B-B14F-4D97-AF65-F5344CB8AC3E}">
        <p14:creationId xmlns:p14="http://schemas.microsoft.com/office/powerpoint/2010/main" val="42248547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4D1A4-47A4-4511-9640-2395FD9A7E98}"/>
              </a:ext>
            </a:extLst>
          </p:cNvPr>
          <p:cNvSpPr>
            <a:spLocks noGrp="1"/>
          </p:cNvSpPr>
          <p:nvPr>
            <p:ph type="title"/>
          </p:nvPr>
        </p:nvSpPr>
        <p:spPr>
          <a:xfrm>
            <a:off x="677334" y="609600"/>
            <a:ext cx="8596668" cy="73342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66D6D02E-37EA-4405-8DAF-D5C8CC4A2AC3}"/>
              </a:ext>
            </a:extLst>
          </p:cNvPr>
          <p:cNvSpPr>
            <a:spLocks noGrp="1"/>
          </p:cNvSpPr>
          <p:nvPr>
            <p:ph idx="1"/>
          </p:nvPr>
        </p:nvSpPr>
        <p:spPr>
          <a:xfrm>
            <a:off x="677334" y="1714501"/>
            <a:ext cx="8596668" cy="4326862"/>
          </a:xfrm>
        </p:spPr>
        <p:txBody>
          <a:bodyPr>
            <a:normAutofit/>
          </a:bodyPr>
          <a:lstStyle/>
          <a:p>
            <a:r>
              <a:rPr lang="en-US" sz="2400" dirty="0">
                <a:latin typeface="Times New Roman" panose="02020603050405020304" pitchFamily="18" charset="0"/>
                <a:cs typeface="Times New Roman" panose="02020603050405020304" pitchFamily="18" charset="0"/>
              </a:rPr>
              <a:t>“I know about Romanian gypsies ... they stay on O’Connell Street. Probably services are worse than here. Romania is a poor country. I think Romania has no services for children with autism. I now about Ceausescu and communism ... I saw a TV </a:t>
            </a:r>
            <a:r>
              <a:rPr lang="en-US" sz="2400" dirty="0" err="1">
                <a:latin typeface="Times New Roman" panose="02020603050405020304" pitchFamily="18" charset="0"/>
                <a:cs typeface="Times New Roman" panose="02020603050405020304" pitchFamily="18" charset="0"/>
              </a:rPr>
              <a:t>programme</a:t>
            </a:r>
            <a:r>
              <a:rPr lang="en-US" sz="2400" dirty="0">
                <a:latin typeface="Times New Roman" panose="02020603050405020304" pitchFamily="18" charset="0"/>
                <a:cs typeface="Times New Roman" panose="02020603050405020304" pitchFamily="18" charset="0"/>
              </a:rPr>
              <a:t> about orphanages from Romania. Romania is an isolated country.”</a:t>
            </a:r>
            <a:r>
              <a:rPr lang="en-US" sz="2400" i="1" dirty="0">
                <a:latin typeface="Times New Roman" panose="02020603050405020304" pitchFamily="18" charset="0"/>
                <a:cs typeface="Times New Roman" panose="02020603050405020304" pitchFamily="18" charset="0"/>
              </a:rPr>
              <a:t> </a:t>
            </a:r>
            <a:endParaRPr lang="en-IE" sz="2400" dirty="0">
              <a:latin typeface="Times New Roman" panose="02020603050405020304" pitchFamily="18" charset="0"/>
              <a:cs typeface="Times New Roman" panose="02020603050405020304" pitchFamily="18" charset="0"/>
            </a:endParaRPr>
          </a:p>
          <a:p>
            <a:endParaRPr lang="en-IE"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“better services in Ireland”.</a:t>
            </a:r>
            <a:r>
              <a:rPr lang="en-US" sz="2400" i="1" dirty="0">
                <a:latin typeface="Times New Roman" panose="02020603050405020304" pitchFamily="18" charset="0"/>
                <a:cs typeface="Times New Roman" panose="02020603050405020304" pitchFamily="18" charset="0"/>
              </a:rPr>
              <a:t> </a:t>
            </a:r>
            <a:endParaRPr lang="en-I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7358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D7243-E88E-4CE4-B241-C43B2592B4D9}"/>
              </a:ext>
            </a:extLst>
          </p:cNvPr>
          <p:cNvSpPr>
            <a:spLocks noGrp="1"/>
          </p:cNvSpPr>
          <p:nvPr>
            <p:ph type="title"/>
          </p:nvPr>
        </p:nvSpPr>
        <p:spPr>
          <a:xfrm>
            <a:off x="677334" y="609600"/>
            <a:ext cx="8596668" cy="69532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37B510F2-3C6F-4816-BDEF-EBA872C26AB5}"/>
              </a:ext>
            </a:extLst>
          </p:cNvPr>
          <p:cNvSpPr>
            <a:spLocks noGrp="1"/>
          </p:cNvSpPr>
          <p:nvPr>
            <p:ph idx="1"/>
          </p:nvPr>
        </p:nvSpPr>
        <p:spPr>
          <a:xfrm>
            <a:off x="677334" y="1790700"/>
            <a:ext cx="8596668" cy="4457700"/>
          </a:xfrm>
        </p:spPr>
        <p:txBody>
          <a:bodyPr/>
          <a:lstStyle/>
          <a:p>
            <a:pPr marL="0" indent="0">
              <a:buNone/>
            </a:pPr>
            <a:r>
              <a:rPr lang="en-US" dirty="0">
                <a:latin typeface="Times New Roman" panose="02020603050405020304" pitchFamily="18" charset="0"/>
                <a:cs typeface="Times New Roman" panose="02020603050405020304" pitchFamily="18" charset="0"/>
              </a:rPr>
              <a:t>The last question in the interview underlined </a:t>
            </a:r>
            <a:r>
              <a:rPr lang="en-US" b="1" dirty="0">
                <a:latin typeface="Times New Roman" panose="02020603050405020304" pitchFamily="18" charset="0"/>
                <a:cs typeface="Times New Roman" panose="02020603050405020304" pitchFamily="18" charset="0"/>
              </a:rPr>
              <a:t>parents’ interest in research and ASD</a:t>
            </a:r>
            <a:r>
              <a:rPr lang="en-US"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The level of involvement included parents’ answers to the last question of the semi-structured interview: </a:t>
            </a:r>
            <a:r>
              <a:rPr lang="en-US" b="1" i="1" dirty="0">
                <a:latin typeface="Times New Roman" panose="02020603050405020304" pitchFamily="18" charset="0"/>
                <a:cs typeface="Times New Roman" panose="02020603050405020304" pitchFamily="18" charset="0"/>
              </a:rPr>
              <a:t>Do you have any questions?</a:t>
            </a:r>
            <a:r>
              <a:rPr lang="en-US" b="1" dirty="0">
                <a:latin typeface="Times New Roman" panose="02020603050405020304" pitchFamily="18" charset="0"/>
                <a:cs typeface="Times New Roman" panose="02020603050405020304" pitchFamily="18" charset="0"/>
              </a:rPr>
              <a:t> </a:t>
            </a: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All participants in the Romanian group </a:t>
            </a:r>
            <a:r>
              <a:rPr lang="en-US" b="1" dirty="0">
                <a:latin typeface="Times New Roman" panose="02020603050405020304" pitchFamily="18" charset="0"/>
                <a:cs typeface="Times New Roman" panose="02020603050405020304" pitchFamily="18" charset="0"/>
              </a:rPr>
              <a:t>(100%) </a:t>
            </a:r>
            <a:r>
              <a:rPr lang="en-US" dirty="0">
                <a:latin typeface="Times New Roman" panose="02020603050405020304" pitchFamily="18" charset="0"/>
                <a:cs typeface="Times New Roman" panose="02020603050405020304" pitchFamily="18" charset="0"/>
              </a:rPr>
              <a:t>asked questions about this study, ASD, ABA, research in ASD and other therapies.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Only </a:t>
            </a:r>
            <a:r>
              <a:rPr lang="en-US" b="1" dirty="0">
                <a:latin typeface="Times New Roman" panose="02020603050405020304" pitchFamily="18" charset="0"/>
                <a:cs typeface="Times New Roman" panose="02020603050405020304" pitchFamily="18" charset="0"/>
              </a:rPr>
              <a:t>8.3%</a:t>
            </a:r>
            <a:r>
              <a:rPr lang="en-US" dirty="0">
                <a:latin typeface="Times New Roman" panose="02020603050405020304" pitchFamily="18" charset="0"/>
                <a:cs typeface="Times New Roman" panose="02020603050405020304" pitchFamily="18" charset="0"/>
              </a:rPr>
              <a:t> in the Irish group asked questions about ASD and research in ASD. The results indicate parents’ level of involvement in their child’s development and showed the low level of interest in research in ASD in general.</a:t>
            </a:r>
            <a:endParaRPr lang="en-IE"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17754010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A4FF2-245C-473E-AF08-B590162D3593}"/>
              </a:ext>
            </a:extLst>
          </p:cNvPr>
          <p:cNvSpPr>
            <a:spLocks noGrp="1"/>
          </p:cNvSpPr>
          <p:nvPr>
            <p:ph type="title"/>
          </p:nvPr>
        </p:nvSpPr>
        <p:spPr>
          <a:xfrm>
            <a:off x="677334" y="609600"/>
            <a:ext cx="8596668" cy="75247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8812CE18-A6E4-43BA-9826-3AEB62C797B8}"/>
              </a:ext>
            </a:extLst>
          </p:cNvPr>
          <p:cNvSpPr>
            <a:spLocks noGrp="1"/>
          </p:cNvSpPr>
          <p:nvPr>
            <p:ph idx="1"/>
          </p:nvPr>
        </p:nvSpPr>
        <p:spPr>
          <a:xfrm>
            <a:off x="677334" y="1866901"/>
            <a:ext cx="8596668" cy="4174462"/>
          </a:xfrm>
        </p:spPr>
        <p:txBody>
          <a:bodyPr/>
          <a:lstStyle/>
          <a:p>
            <a:r>
              <a:rPr lang="en-US" b="1" dirty="0">
                <a:latin typeface="Times New Roman" panose="02020603050405020304" pitchFamily="18" charset="0"/>
                <a:cs typeface="Times New Roman" panose="02020603050405020304" pitchFamily="18" charset="0"/>
              </a:rPr>
              <a:t>4. The role of the mother and the role of the father</a:t>
            </a:r>
          </a:p>
          <a:p>
            <a:pPr marL="0" indent="0">
              <a:buNone/>
            </a:pPr>
            <a:endParaRPr lang="en-IE" b="1"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In the Romanian group, the role of father and the role of mother was perceived as being </a:t>
            </a:r>
            <a:r>
              <a:rPr lang="en-US" b="1" dirty="0">
                <a:latin typeface="Times New Roman" panose="02020603050405020304" pitchFamily="18" charset="0"/>
                <a:cs typeface="Times New Roman" panose="02020603050405020304" pitchFamily="18" charset="0"/>
              </a:rPr>
              <a:t>similar (60–70%), </a:t>
            </a:r>
            <a:r>
              <a:rPr lang="en-US" dirty="0">
                <a:latin typeface="Times New Roman" panose="02020603050405020304" pitchFamily="18" charset="0"/>
                <a:cs typeface="Times New Roman" panose="02020603050405020304" pitchFamily="18" charset="0"/>
              </a:rPr>
              <a:t>while in the Irish group, the role of mother is predominantly “to do everything” (30–40%) and “to stay at home with children”, “provide emotional support” and “the same” </a:t>
            </a:r>
            <a:r>
              <a:rPr lang="en-US" b="1" dirty="0">
                <a:latin typeface="Times New Roman" panose="02020603050405020304" pitchFamily="18" charset="0"/>
                <a:cs typeface="Times New Roman" panose="02020603050405020304" pitchFamily="18" charset="0"/>
              </a:rPr>
              <a:t>(20–30%). </a:t>
            </a:r>
          </a:p>
        </p:txBody>
      </p:sp>
    </p:spTree>
    <p:extLst>
      <p:ext uri="{BB962C8B-B14F-4D97-AF65-F5344CB8AC3E}">
        <p14:creationId xmlns:p14="http://schemas.microsoft.com/office/powerpoint/2010/main" val="2605144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9FCF9-115E-4F57-BBA3-9491A569FF1A}"/>
              </a:ext>
            </a:extLst>
          </p:cNvPr>
          <p:cNvSpPr>
            <a:spLocks noGrp="1"/>
          </p:cNvSpPr>
          <p:nvPr>
            <p:ph type="title"/>
          </p:nvPr>
        </p:nvSpPr>
        <p:spPr>
          <a:xfrm>
            <a:off x="677334" y="609600"/>
            <a:ext cx="8596668" cy="8191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998417EC-082F-4ADA-9B90-B921DBAB5FD4}"/>
              </a:ext>
            </a:extLst>
          </p:cNvPr>
          <p:cNvSpPr>
            <a:spLocks noGrp="1"/>
          </p:cNvSpPr>
          <p:nvPr>
            <p:ph idx="1"/>
          </p:nvPr>
        </p:nvSpPr>
        <p:spPr>
          <a:xfrm>
            <a:off x="677334" y="1781175"/>
            <a:ext cx="8596668" cy="4260187"/>
          </a:xfrm>
        </p:spPr>
        <p:txBody>
          <a:bodyPr>
            <a:normAutofit/>
          </a:bodyPr>
          <a:lstStyle/>
          <a:p>
            <a:r>
              <a:rPr lang="en-US" b="1" dirty="0">
                <a:latin typeface="Times New Roman" panose="02020603050405020304" pitchFamily="18" charset="0"/>
                <a:cs typeface="Times New Roman" panose="02020603050405020304" pitchFamily="18" charset="0"/>
              </a:rPr>
              <a:t>5. Experience of diagnostic process </a:t>
            </a:r>
          </a:p>
          <a:p>
            <a:pPr marL="0" indent="0">
              <a:buNone/>
            </a:pPr>
            <a:endParaRPr lang="en-IE" b="1"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The mean score for the Irish group indicated a </a:t>
            </a:r>
            <a:r>
              <a:rPr lang="en-US" b="1" dirty="0">
                <a:latin typeface="Times New Roman" panose="02020603050405020304" pitchFamily="18" charset="0"/>
                <a:cs typeface="Times New Roman" panose="02020603050405020304" pitchFamily="18" charset="0"/>
              </a:rPr>
              <a:t>completely negative experience overall</a:t>
            </a:r>
            <a:r>
              <a:rPr lang="en-US" dirty="0">
                <a:latin typeface="Times New Roman" panose="02020603050405020304" pitchFamily="18" charset="0"/>
                <a:cs typeface="Times New Roman" panose="02020603050405020304" pitchFamily="18" charset="0"/>
              </a:rPr>
              <a:t>. The mean score for the Romanian group showed a more </a:t>
            </a:r>
            <a:r>
              <a:rPr lang="en-US" b="1" dirty="0">
                <a:latin typeface="Times New Roman" panose="02020603050405020304" pitchFamily="18" charset="0"/>
                <a:cs typeface="Times New Roman" panose="02020603050405020304" pitchFamily="18" charset="0"/>
              </a:rPr>
              <a:t>neutral experience</a:t>
            </a:r>
            <a:r>
              <a:rPr lang="en-US" dirty="0">
                <a:latin typeface="Times New Roman" panose="02020603050405020304" pitchFamily="18" charset="0"/>
                <a:cs typeface="Times New Roman" panose="02020603050405020304" pitchFamily="18" charset="0"/>
              </a:rPr>
              <a:t>, rather than a negative one. Overall, the </a:t>
            </a:r>
            <a:r>
              <a:rPr lang="en-US" b="1" dirty="0">
                <a:latin typeface="Times New Roman" panose="02020603050405020304" pitchFamily="18" charset="0"/>
                <a:cs typeface="Times New Roman" panose="02020603050405020304" pitchFamily="18" charset="0"/>
              </a:rPr>
              <a:t>Romanian families had a better diagnostic experience when compared to Irish families. </a:t>
            </a: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A positive or negative experience within the diagnostic process of ASD has a signiﬁcant impact on a parent’s reaction to the diagnosis (</a:t>
            </a:r>
            <a:r>
              <a:rPr lang="en-US" dirty="0" err="1">
                <a:latin typeface="Times New Roman" panose="02020603050405020304" pitchFamily="18" charset="0"/>
                <a:cs typeface="Times New Roman" panose="02020603050405020304" pitchFamily="18" charset="0"/>
              </a:rPr>
              <a:t>Watchtel</a:t>
            </a:r>
            <a:r>
              <a:rPr lang="en-US" dirty="0">
                <a:latin typeface="Times New Roman" panose="02020603050405020304" pitchFamily="18" charset="0"/>
                <a:cs typeface="Times New Roman" panose="02020603050405020304" pitchFamily="18" charset="0"/>
              </a:rPr>
              <a:t> and Carter, 2008; Mansell and Morris, 2004; </a:t>
            </a:r>
            <a:r>
              <a:rPr lang="en-US" dirty="0" err="1">
                <a:latin typeface="Times New Roman" panose="02020603050405020304" pitchFamily="18" charset="0"/>
                <a:cs typeface="Times New Roman" panose="02020603050405020304" pitchFamily="18" charset="0"/>
              </a:rPr>
              <a:t>Nissenbaum</a:t>
            </a:r>
            <a:r>
              <a:rPr lang="en-US" dirty="0">
                <a:latin typeface="Times New Roman" panose="02020603050405020304" pitchFamily="18" charset="0"/>
                <a:cs typeface="Times New Roman" panose="02020603050405020304" pitchFamily="18" charset="0"/>
              </a:rPr>
              <a:t> et al., 2002; </a:t>
            </a:r>
            <a:r>
              <a:rPr lang="en-US" dirty="0" err="1">
                <a:latin typeface="Times New Roman" panose="02020603050405020304" pitchFamily="18" charset="0"/>
                <a:cs typeface="Times New Roman" panose="02020603050405020304" pitchFamily="18" charset="0"/>
              </a:rPr>
              <a:t>Howlin</a:t>
            </a:r>
            <a:r>
              <a:rPr lang="en-US" dirty="0">
                <a:latin typeface="Times New Roman" panose="02020603050405020304" pitchFamily="18" charset="0"/>
                <a:cs typeface="Times New Roman" panose="02020603050405020304" pitchFamily="18" charset="0"/>
              </a:rPr>
              <a:t> and Moore, 1997; </a:t>
            </a:r>
            <a:r>
              <a:rPr lang="en-US" dirty="0" err="1">
                <a:latin typeface="Times New Roman" panose="02020603050405020304" pitchFamily="18" charset="0"/>
                <a:cs typeface="Times New Roman" panose="02020603050405020304" pitchFamily="18" charset="0"/>
              </a:rPr>
              <a:t>Leff</a:t>
            </a:r>
            <a:r>
              <a:rPr lang="en-US" dirty="0">
                <a:latin typeface="Times New Roman" panose="02020603050405020304" pitchFamily="18" charset="0"/>
                <a:cs typeface="Times New Roman" panose="02020603050405020304" pitchFamily="18" charset="0"/>
              </a:rPr>
              <a:t> and </a:t>
            </a:r>
            <a:r>
              <a:rPr lang="en-US" dirty="0" err="1">
                <a:latin typeface="Times New Roman" panose="02020603050405020304" pitchFamily="18" charset="0"/>
                <a:cs typeface="Times New Roman" panose="02020603050405020304" pitchFamily="18" charset="0"/>
              </a:rPr>
              <a:t>Walizer</a:t>
            </a:r>
            <a:r>
              <a:rPr lang="en-US" dirty="0">
                <a:latin typeface="Times New Roman" panose="02020603050405020304" pitchFamily="18" charset="0"/>
                <a:cs typeface="Times New Roman" panose="02020603050405020304" pitchFamily="18" charset="0"/>
              </a:rPr>
              <a:t>, 1992). </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43684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F937F-AFC2-4E9F-A3D8-1DDB33A48871}"/>
              </a:ext>
            </a:extLst>
          </p:cNvPr>
          <p:cNvSpPr>
            <a:spLocks noGrp="1"/>
          </p:cNvSpPr>
          <p:nvPr>
            <p:ph type="title"/>
          </p:nvPr>
        </p:nvSpPr>
        <p:spPr>
          <a:xfrm>
            <a:off x="677334" y="609600"/>
            <a:ext cx="8596668" cy="87630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082AD58D-4C0B-4C05-8FCB-9F13A3A152EA}"/>
              </a:ext>
            </a:extLst>
          </p:cNvPr>
          <p:cNvSpPr>
            <a:spLocks noGrp="1"/>
          </p:cNvSpPr>
          <p:nvPr>
            <p:ph idx="1"/>
          </p:nvPr>
        </p:nvSpPr>
        <p:spPr>
          <a:xfrm>
            <a:off x="677334" y="1790701"/>
            <a:ext cx="8596668" cy="4250662"/>
          </a:xfrm>
        </p:spPr>
        <p:txBody>
          <a:bodyPr>
            <a:normAutofit/>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Significant changes were observed in both groups regarding </a:t>
            </a:r>
            <a:r>
              <a:rPr lang="en-US" b="1" dirty="0">
                <a:latin typeface="Times New Roman" panose="02020603050405020304" pitchFamily="18" charset="0"/>
                <a:cs typeface="Times New Roman" panose="02020603050405020304" pitchFamily="18" charset="0"/>
              </a:rPr>
              <a:t>changes in all aspects of family life </a:t>
            </a:r>
            <a:r>
              <a:rPr lang="en-US" dirty="0">
                <a:latin typeface="Times New Roman" panose="02020603050405020304" pitchFamily="18" charset="0"/>
                <a:cs typeface="Times New Roman" panose="02020603050405020304" pitchFamily="18" charset="0"/>
              </a:rPr>
              <a:t>(58.3% in the Irish group and 36.6% in the Romanian group), </a:t>
            </a:r>
            <a:r>
              <a:rPr lang="en-US" b="1" dirty="0">
                <a:latin typeface="Times New Roman" panose="02020603050405020304" pitchFamily="18" charset="0"/>
                <a:cs typeface="Times New Roman" panose="02020603050405020304" pitchFamily="18" charset="0"/>
              </a:rPr>
              <a:t>separation</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(16.6% in the Irish group and 3.3% in the Romanian group)</a:t>
            </a:r>
            <a:r>
              <a:rPr lang="en-US" dirty="0">
                <a:latin typeface="Times New Roman" panose="02020603050405020304" pitchFamily="18" charset="0"/>
                <a:cs typeface="Times New Roman" panose="02020603050405020304" pitchFamily="18" charset="0"/>
              </a:rPr>
              <a:t> </a:t>
            </a:r>
          </a:p>
          <a:p>
            <a:pPr marL="0" indent="0">
              <a:buNone/>
            </a:pPr>
            <a:endParaRPr lang="en-IE" dirty="0">
              <a:latin typeface="Times New Roman" panose="02020603050405020304" pitchFamily="18" charset="0"/>
              <a:cs typeface="Times New Roman" panose="02020603050405020304" pitchFamily="18" charset="0"/>
            </a:endParaRPr>
          </a:p>
          <a:p>
            <a:pPr marL="0" indent="0">
              <a:buNone/>
            </a:pPr>
            <a:endParaRPr lang="en-IE" dirty="0"/>
          </a:p>
        </p:txBody>
      </p:sp>
    </p:spTree>
    <p:extLst>
      <p:ext uri="{BB962C8B-B14F-4D97-AF65-F5344CB8AC3E}">
        <p14:creationId xmlns:p14="http://schemas.microsoft.com/office/powerpoint/2010/main" val="26273751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905D0-73AE-485D-9295-55698BF4DFE0}"/>
              </a:ext>
            </a:extLst>
          </p:cNvPr>
          <p:cNvSpPr>
            <a:spLocks noGrp="1"/>
          </p:cNvSpPr>
          <p:nvPr>
            <p:ph type="title"/>
          </p:nvPr>
        </p:nvSpPr>
        <p:spPr>
          <a:xfrm>
            <a:off x="677334" y="609600"/>
            <a:ext cx="8596668" cy="80962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405E13A8-B0D0-4848-A8F5-EA0D22A777BD}"/>
              </a:ext>
            </a:extLst>
          </p:cNvPr>
          <p:cNvSpPr>
            <a:spLocks noGrp="1"/>
          </p:cNvSpPr>
          <p:nvPr>
            <p:ph idx="1"/>
          </p:nvPr>
        </p:nvSpPr>
        <p:spPr>
          <a:xfrm>
            <a:off x="677334" y="1657351"/>
            <a:ext cx="8596668" cy="4384012"/>
          </a:xfrm>
        </p:spPr>
        <p:txBody>
          <a:bodyPr/>
          <a:lstStyle/>
          <a:p>
            <a:pPr marL="0" indent="0">
              <a:buNone/>
            </a:pPr>
            <a:r>
              <a:rPr lang="en-US" dirty="0">
                <a:latin typeface="Times New Roman" panose="02020603050405020304" pitchFamily="18" charset="0"/>
                <a:cs typeface="Times New Roman" panose="02020603050405020304" pitchFamily="18" charset="0"/>
              </a:rPr>
              <a:t>In relation to </a:t>
            </a:r>
            <a:r>
              <a:rPr lang="en-US" b="1" dirty="0">
                <a:latin typeface="Times New Roman" panose="02020603050405020304" pitchFamily="18" charset="0"/>
                <a:cs typeface="Times New Roman" panose="02020603050405020304" pitchFamily="18" charset="0"/>
              </a:rPr>
              <a:t>family’s feelings about child’s diagnosis </a:t>
            </a:r>
            <a:r>
              <a:rPr lang="en-US" dirty="0">
                <a:latin typeface="Times New Roman" panose="02020603050405020304" pitchFamily="18" charset="0"/>
                <a:cs typeface="Times New Roman" panose="02020603050405020304" pitchFamily="18" charset="0"/>
              </a:rPr>
              <a:t>(e.g. shock, denial, anger, blame, sadness, worries about future and services), in the </a:t>
            </a:r>
            <a:r>
              <a:rPr lang="en-US" b="1" dirty="0">
                <a:latin typeface="Times New Roman" panose="02020603050405020304" pitchFamily="18" charset="0"/>
                <a:cs typeface="Times New Roman" panose="02020603050405020304" pitchFamily="18" charset="0"/>
              </a:rPr>
              <a:t>Romanian group, families experienced more denial 73.3% </a:t>
            </a:r>
            <a:r>
              <a:rPr lang="en-US" dirty="0">
                <a:latin typeface="Times New Roman" panose="02020603050405020304" pitchFamily="18" charset="0"/>
                <a:cs typeface="Times New Roman" panose="02020603050405020304" pitchFamily="18" charset="0"/>
              </a:rPr>
              <a:t>in comparison to the </a:t>
            </a:r>
            <a:r>
              <a:rPr lang="en-US" b="1" dirty="0">
                <a:latin typeface="Times New Roman" panose="02020603050405020304" pitchFamily="18" charset="0"/>
                <a:cs typeface="Times New Roman" panose="02020603050405020304" pitchFamily="18" charset="0"/>
              </a:rPr>
              <a:t>Irish group (29.1%). </a:t>
            </a:r>
          </a:p>
          <a:p>
            <a:pPr marL="0" indent="0">
              <a:buNone/>
            </a:pPr>
            <a:r>
              <a:rPr lang="en-US" b="1" dirty="0">
                <a:latin typeface="Times New Roman" panose="02020603050405020304" pitchFamily="18" charset="0"/>
                <a:cs typeface="Times New Roman" panose="02020603050405020304" pitchFamily="18" charset="0"/>
              </a:rPr>
              <a:t>Shock </a:t>
            </a:r>
            <a:r>
              <a:rPr lang="en-US" dirty="0">
                <a:latin typeface="Times New Roman" panose="02020603050405020304" pitchFamily="18" charset="0"/>
                <a:cs typeface="Times New Roman" panose="02020603050405020304" pitchFamily="18" charset="0"/>
              </a:rPr>
              <a:t>was experienced by 50% in the Irish group and 36.6% in the Romanian group.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Other feelings included </a:t>
            </a:r>
            <a:r>
              <a:rPr lang="en-US" b="1" dirty="0">
                <a:latin typeface="Times New Roman" panose="02020603050405020304" pitchFamily="18" charset="0"/>
                <a:cs typeface="Times New Roman" panose="02020603050405020304" pitchFamily="18" charset="0"/>
              </a:rPr>
              <a:t>anger</a:t>
            </a:r>
            <a:r>
              <a:rPr lang="en-US" dirty="0">
                <a:latin typeface="Times New Roman" panose="02020603050405020304" pitchFamily="18" charset="0"/>
                <a:cs typeface="Times New Roman" panose="02020603050405020304" pitchFamily="18" charset="0"/>
              </a:rPr>
              <a:t> (25% in the Irish group and 13.3% in the Romanian group), </a:t>
            </a:r>
            <a:r>
              <a:rPr lang="en-US" b="1" dirty="0">
                <a:latin typeface="Times New Roman" panose="02020603050405020304" pitchFamily="18" charset="0"/>
                <a:cs typeface="Times New Roman" panose="02020603050405020304" pitchFamily="18" charset="0"/>
              </a:rPr>
              <a:t>sadness</a:t>
            </a:r>
            <a:r>
              <a:rPr lang="en-US" dirty="0">
                <a:latin typeface="Times New Roman" panose="02020603050405020304" pitchFamily="18" charset="0"/>
                <a:cs typeface="Times New Roman" panose="02020603050405020304" pitchFamily="18" charset="0"/>
              </a:rPr>
              <a:t> (66.6% in the Irish group and 33.3% in the Romanian group) and </a:t>
            </a:r>
            <a:r>
              <a:rPr lang="en-US" b="1" dirty="0">
                <a:latin typeface="Times New Roman" panose="02020603050405020304" pitchFamily="18" charset="0"/>
                <a:cs typeface="Times New Roman" panose="02020603050405020304" pitchFamily="18" charset="0"/>
              </a:rPr>
              <a:t>blame</a:t>
            </a:r>
            <a:r>
              <a:rPr lang="en-US" dirty="0">
                <a:latin typeface="Times New Roman" panose="02020603050405020304" pitchFamily="18" charset="0"/>
                <a:cs typeface="Times New Roman" panose="02020603050405020304" pitchFamily="18" charset="0"/>
              </a:rPr>
              <a:t> (16.6% in the Irish group and 10% in the Romanian group).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Parents also included </a:t>
            </a:r>
            <a:r>
              <a:rPr lang="en-US" b="1" dirty="0">
                <a:latin typeface="Times New Roman" panose="02020603050405020304" pitchFamily="18" charset="0"/>
                <a:cs typeface="Times New Roman" panose="02020603050405020304" pitchFamily="18" charset="0"/>
              </a:rPr>
              <a:t>worries about the future </a:t>
            </a:r>
            <a:r>
              <a:rPr lang="en-US" dirty="0">
                <a:latin typeface="Times New Roman" panose="02020603050405020304" pitchFamily="18" charset="0"/>
                <a:cs typeface="Times New Roman" panose="02020603050405020304" pitchFamily="18" charset="0"/>
              </a:rPr>
              <a:t>and services when they received the diagnosis (12.5% in the Irish group and 20% in the Romanian group). </a:t>
            </a:r>
            <a:endParaRPr lang="en-IE" dirty="0">
              <a:latin typeface="Times New Roman" panose="02020603050405020304" pitchFamily="18" charset="0"/>
              <a:cs typeface="Times New Roman" panose="02020603050405020304" pitchFamily="18" charset="0"/>
            </a:endParaRPr>
          </a:p>
          <a:p>
            <a:pPr marL="0" indent="0">
              <a:buNone/>
            </a:pPr>
            <a:endParaRPr lang="en-IE" b="1" dirty="0"/>
          </a:p>
        </p:txBody>
      </p:sp>
    </p:spTree>
    <p:extLst>
      <p:ext uri="{BB962C8B-B14F-4D97-AF65-F5344CB8AC3E}">
        <p14:creationId xmlns:p14="http://schemas.microsoft.com/office/powerpoint/2010/main" val="1605507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5FC5B-A974-4F07-87D2-AF9D11AE6548}"/>
              </a:ext>
            </a:extLst>
          </p:cNvPr>
          <p:cNvSpPr>
            <a:spLocks noGrp="1"/>
          </p:cNvSpPr>
          <p:nvPr>
            <p:ph type="title"/>
          </p:nvPr>
        </p:nvSpPr>
        <p:spPr>
          <a:xfrm>
            <a:off x="677334" y="609600"/>
            <a:ext cx="8596668" cy="107632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707E4228-5BD3-41E7-971E-EAE9A46D869E}"/>
              </a:ext>
            </a:extLst>
          </p:cNvPr>
          <p:cNvSpPr>
            <a:spLocks noGrp="1"/>
          </p:cNvSpPr>
          <p:nvPr>
            <p:ph idx="1"/>
          </p:nvPr>
        </p:nvSpPr>
        <p:spPr>
          <a:xfrm>
            <a:off x="677334" y="1685925"/>
            <a:ext cx="8596668" cy="4355437"/>
          </a:xfrm>
        </p:spPr>
        <p:txBody>
          <a:bodyPr/>
          <a:lstStyle/>
          <a:p>
            <a:pPr marL="0" indent="0">
              <a:buNone/>
            </a:pPr>
            <a:endParaRPr lang="en-US" dirty="0"/>
          </a:p>
          <a:p>
            <a:pPr marL="0" indent="0">
              <a:buNone/>
            </a:pPr>
            <a:r>
              <a:rPr lang="en-US" sz="3200" dirty="0">
                <a:latin typeface="Times New Roman" panose="02020603050405020304" pitchFamily="18" charset="0"/>
                <a:cs typeface="Times New Roman" panose="02020603050405020304" pitchFamily="18" charset="0"/>
              </a:rPr>
              <a:t>This comparative research study is </a:t>
            </a:r>
            <a:r>
              <a:rPr lang="en-US" sz="3200" b="1" dirty="0">
                <a:latin typeface="Times New Roman" panose="02020603050405020304" pitchFamily="18" charset="0"/>
                <a:cs typeface="Times New Roman" panose="02020603050405020304" pitchFamily="18" charset="0"/>
              </a:rPr>
              <a:t>unique</a:t>
            </a:r>
            <a:r>
              <a:rPr lang="en-US" sz="3200" dirty="0">
                <a:latin typeface="Times New Roman" panose="02020603050405020304" pitchFamily="18" charset="0"/>
                <a:cs typeface="Times New Roman" panose="02020603050405020304" pitchFamily="18" charset="0"/>
              </a:rPr>
              <a:t> as no previous studies have focused on the impact of ASD diagnostic on family systems across two cultures in Europe.</a:t>
            </a:r>
            <a:r>
              <a:rPr lang="en-US" sz="2000" dirty="0">
                <a:latin typeface="Times New Roman" panose="02020603050405020304" pitchFamily="18" charset="0"/>
                <a:cs typeface="Times New Roman" panose="02020603050405020304" pitchFamily="18" charset="0"/>
              </a:rPr>
              <a:t> </a:t>
            </a:r>
          </a:p>
          <a:p>
            <a:pPr marL="0" indent="0">
              <a:buNone/>
            </a:pPr>
            <a:r>
              <a:rPr lang="en-US" sz="2000"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cross-cultural fixed comparative method research design)</a:t>
            </a:r>
            <a:endParaRPr lang="en-IE" sz="2000" b="1" dirty="0">
              <a:latin typeface="Times New Roman" panose="02020603050405020304" pitchFamily="18" charset="0"/>
              <a:cs typeface="Times New Roman" panose="02020603050405020304" pitchFamily="18" charset="0"/>
            </a:endParaRPr>
          </a:p>
          <a:p>
            <a:endParaRPr lang="en-IE" dirty="0"/>
          </a:p>
        </p:txBody>
      </p:sp>
      <p:sp>
        <p:nvSpPr>
          <p:cNvPr id="4" name="Title 1">
            <a:extLst>
              <a:ext uri="{FF2B5EF4-FFF2-40B4-BE49-F238E27FC236}">
                <a16:creationId xmlns:a16="http://schemas.microsoft.com/office/drawing/2014/main" id="{F984EBE8-E1DA-427E-A116-C2A8FF83CFB2}"/>
              </a:ext>
            </a:extLst>
          </p:cNvPr>
          <p:cNvSpPr txBox="1">
            <a:spLocks/>
          </p:cNvSpPr>
          <p:nvPr/>
        </p:nvSpPr>
        <p:spPr>
          <a:xfrm>
            <a:off x="-341841" y="-13208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IE" dirty="0"/>
          </a:p>
        </p:txBody>
      </p:sp>
    </p:spTree>
    <p:extLst>
      <p:ext uri="{BB962C8B-B14F-4D97-AF65-F5344CB8AC3E}">
        <p14:creationId xmlns:p14="http://schemas.microsoft.com/office/powerpoint/2010/main" val="15098584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CB293-25BF-4CE6-AB8A-FD36011709C3}"/>
              </a:ext>
            </a:extLst>
          </p:cNvPr>
          <p:cNvSpPr>
            <a:spLocks noGrp="1"/>
          </p:cNvSpPr>
          <p:nvPr>
            <p:ph type="title"/>
          </p:nvPr>
        </p:nvSpPr>
        <p:spPr>
          <a:xfrm>
            <a:off x="677334" y="609600"/>
            <a:ext cx="8596668" cy="71437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8A7F5498-CAD2-4AF5-9655-552AD91B583F}"/>
              </a:ext>
            </a:extLst>
          </p:cNvPr>
          <p:cNvSpPr>
            <a:spLocks noGrp="1"/>
          </p:cNvSpPr>
          <p:nvPr>
            <p:ph idx="1"/>
          </p:nvPr>
        </p:nvSpPr>
        <p:spPr>
          <a:xfrm>
            <a:off x="677334" y="1866901"/>
            <a:ext cx="8596668" cy="4174462"/>
          </a:xfrm>
        </p:spPr>
        <p:txBody>
          <a:bodyPr/>
          <a:lstStyle/>
          <a:p>
            <a:pPr marL="0" indent="0">
              <a:buNone/>
            </a:pPr>
            <a:r>
              <a:rPr lang="en-US" dirty="0">
                <a:latin typeface="Times New Roman" panose="02020603050405020304" pitchFamily="18" charset="0"/>
                <a:cs typeface="Times New Roman" panose="02020603050405020304" pitchFamily="18" charset="0"/>
              </a:rPr>
              <a:t>In the Irish group, </a:t>
            </a:r>
            <a:r>
              <a:rPr lang="en-US" b="1" dirty="0">
                <a:latin typeface="Times New Roman" panose="02020603050405020304" pitchFamily="18" charset="0"/>
                <a:cs typeface="Times New Roman" panose="02020603050405020304" pitchFamily="18" charset="0"/>
              </a:rPr>
              <a:t>100% of families had a negative experience in accessing services </a:t>
            </a:r>
            <a:r>
              <a:rPr lang="en-US" dirty="0">
                <a:latin typeface="Times New Roman" panose="02020603050405020304" pitchFamily="18" charset="0"/>
                <a:cs typeface="Times New Roman" panose="02020603050405020304" pitchFamily="18" charset="0"/>
              </a:rPr>
              <a:t>for their child: “Services are horrible here. No services. I do not want to think about it. It’s a joke what is going on.” </a:t>
            </a:r>
          </a:p>
          <a:p>
            <a:pPr marL="0" indent="0">
              <a:buNone/>
            </a:pPr>
            <a:r>
              <a:rPr lang="en-US" dirty="0">
                <a:latin typeface="Times New Roman" panose="02020603050405020304" pitchFamily="18" charset="0"/>
                <a:cs typeface="Times New Roman" panose="02020603050405020304" pitchFamily="18" charset="0"/>
              </a:rPr>
              <a:t>In the Romanian group, 90% had a positive experience in accessing services and only </a:t>
            </a:r>
            <a:r>
              <a:rPr lang="en-US" b="1" dirty="0">
                <a:latin typeface="Times New Roman" panose="02020603050405020304" pitchFamily="18" charset="0"/>
                <a:cs typeface="Times New Roman" panose="02020603050405020304" pitchFamily="18" charset="0"/>
              </a:rPr>
              <a:t>6.6% had a negative experience</a:t>
            </a:r>
            <a:r>
              <a:rPr lang="en-US"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In terms of accessing </a:t>
            </a:r>
            <a:r>
              <a:rPr lang="en-US" b="1" dirty="0">
                <a:latin typeface="Times New Roman" panose="02020603050405020304" pitchFamily="18" charset="0"/>
                <a:cs typeface="Times New Roman" panose="02020603050405020304" pitchFamily="18" charset="0"/>
              </a:rPr>
              <a:t>educational services</a:t>
            </a:r>
            <a:r>
              <a:rPr lang="en-US" dirty="0">
                <a:latin typeface="Times New Roman" panose="02020603050405020304" pitchFamily="18" charset="0"/>
                <a:cs typeface="Times New Roman" panose="02020603050405020304" pitchFamily="18" charset="0"/>
              </a:rPr>
              <a:t>, the majority </a:t>
            </a:r>
            <a:r>
              <a:rPr lang="en-US" b="1" dirty="0">
                <a:latin typeface="Times New Roman" panose="02020603050405020304" pitchFamily="18" charset="0"/>
                <a:cs typeface="Times New Roman" panose="02020603050405020304" pitchFamily="18" charset="0"/>
              </a:rPr>
              <a:t>(91.6%) </a:t>
            </a:r>
            <a:r>
              <a:rPr lang="en-US" dirty="0">
                <a:latin typeface="Times New Roman" panose="02020603050405020304" pitchFamily="18" charset="0"/>
                <a:cs typeface="Times New Roman" panose="02020603050405020304" pitchFamily="18" charset="0"/>
              </a:rPr>
              <a:t>of the Irish group had a </a:t>
            </a:r>
            <a:r>
              <a:rPr lang="en-US" b="1" dirty="0">
                <a:latin typeface="Times New Roman" panose="02020603050405020304" pitchFamily="18" charset="0"/>
                <a:cs typeface="Times New Roman" panose="02020603050405020304" pitchFamily="18" charset="0"/>
              </a:rPr>
              <a:t>negative</a:t>
            </a:r>
            <a:r>
              <a:rPr lang="en-US" dirty="0">
                <a:latin typeface="Times New Roman" panose="02020603050405020304" pitchFamily="18" charset="0"/>
                <a:cs typeface="Times New Roman" panose="02020603050405020304" pitchFamily="18" charset="0"/>
              </a:rPr>
              <a:t> experience and the majority </a:t>
            </a:r>
            <a:r>
              <a:rPr lang="en-US" b="1" dirty="0">
                <a:latin typeface="Times New Roman" panose="02020603050405020304" pitchFamily="18" charset="0"/>
                <a:cs typeface="Times New Roman" panose="02020603050405020304" pitchFamily="18" charset="0"/>
              </a:rPr>
              <a:t>(86.6%) </a:t>
            </a:r>
            <a:r>
              <a:rPr lang="en-US" dirty="0">
                <a:latin typeface="Times New Roman" panose="02020603050405020304" pitchFamily="18" charset="0"/>
                <a:cs typeface="Times New Roman" panose="02020603050405020304" pitchFamily="18" charset="0"/>
              </a:rPr>
              <a:t>of the Romanian group had a </a:t>
            </a:r>
            <a:r>
              <a:rPr lang="en-US" b="1" dirty="0">
                <a:latin typeface="Times New Roman" panose="02020603050405020304" pitchFamily="18" charset="0"/>
                <a:cs typeface="Times New Roman" panose="02020603050405020304" pitchFamily="18" charset="0"/>
              </a:rPr>
              <a:t>positive</a:t>
            </a:r>
            <a:r>
              <a:rPr lang="en-US" dirty="0">
                <a:latin typeface="Times New Roman" panose="02020603050405020304" pitchFamily="18" charset="0"/>
                <a:cs typeface="Times New Roman" panose="02020603050405020304" pitchFamily="18" charset="0"/>
              </a:rPr>
              <a:t> experience.</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In the Irish group, 83.3% wanted the diagnostic process to be quicker. In the Romanian group, the majority mentioned that there was no need for improvement. </a:t>
            </a:r>
            <a:endParaRPr lang="en-IE"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96613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5DF96-B441-412D-BE56-4CEACC714E69}"/>
              </a:ext>
            </a:extLst>
          </p:cNvPr>
          <p:cNvSpPr>
            <a:spLocks noGrp="1"/>
          </p:cNvSpPr>
          <p:nvPr>
            <p:ph type="title"/>
          </p:nvPr>
        </p:nvSpPr>
        <p:spPr>
          <a:xfrm>
            <a:off x="677334" y="609600"/>
            <a:ext cx="8596668" cy="9715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3F04E9F9-6FDD-4AAC-B85A-76E4380DB61E}"/>
              </a:ext>
            </a:extLst>
          </p:cNvPr>
          <p:cNvSpPr>
            <a:spLocks noGrp="1"/>
          </p:cNvSpPr>
          <p:nvPr>
            <p:ph idx="1"/>
          </p:nvPr>
        </p:nvSpPr>
        <p:spPr>
          <a:xfrm>
            <a:off x="677334" y="1695451"/>
            <a:ext cx="8596668" cy="4345912"/>
          </a:xfrm>
        </p:spPr>
        <p:txBody>
          <a:bodyPr>
            <a:normAutofit/>
          </a:bodyPr>
          <a:lstStyle/>
          <a:p>
            <a:r>
              <a:rPr lang="en-US" b="1" dirty="0">
                <a:latin typeface="Times New Roman" panose="02020603050405020304" pitchFamily="18" charset="0"/>
                <a:cs typeface="Times New Roman" panose="02020603050405020304" pitchFamily="18" charset="0"/>
              </a:rPr>
              <a:t>6. Age of diagnostic/duration of diagnostic process</a:t>
            </a:r>
          </a:p>
          <a:p>
            <a:pPr marL="0" indent="0">
              <a:buNone/>
            </a:pPr>
            <a:endParaRPr lang="en-IE" b="1"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In the present study, the average duration of diagnosis in the Romanian group was </a:t>
            </a:r>
            <a:r>
              <a:rPr lang="en-US" b="1" dirty="0">
                <a:latin typeface="Times New Roman" panose="02020603050405020304" pitchFamily="18" charset="0"/>
                <a:cs typeface="Times New Roman" panose="02020603050405020304" pitchFamily="18" charset="0"/>
              </a:rPr>
              <a:t>4.63 months </a:t>
            </a:r>
            <a:r>
              <a:rPr lang="en-US" dirty="0">
                <a:latin typeface="Times New Roman" panose="02020603050405020304" pitchFamily="18" charset="0"/>
                <a:cs typeface="Times New Roman" panose="02020603050405020304" pitchFamily="18" charset="0"/>
              </a:rPr>
              <a:t>and the average duration of diagnostic in Ireland was </a:t>
            </a:r>
            <a:r>
              <a:rPr lang="en-US" b="1" dirty="0">
                <a:latin typeface="Times New Roman" panose="02020603050405020304" pitchFamily="18" charset="0"/>
                <a:cs typeface="Times New Roman" panose="02020603050405020304" pitchFamily="18" charset="0"/>
              </a:rPr>
              <a:t>14.92 months. </a:t>
            </a:r>
          </a:p>
          <a:p>
            <a:pPr marL="0" indent="0">
              <a:buNone/>
            </a:pPr>
            <a:r>
              <a:rPr lang="en-US" dirty="0">
                <a:latin typeface="Times New Roman" panose="02020603050405020304" pitchFamily="18" charset="0"/>
                <a:cs typeface="Times New Roman" panose="02020603050405020304" pitchFamily="18" charset="0"/>
              </a:rPr>
              <a:t>Comparing the </a:t>
            </a:r>
            <a:r>
              <a:rPr lang="en-US" b="1" dirty="0">
                <a:latin typeface="Times New Roman" panose="02020603050405020304" pitchFamily="18" charset="0"/>
                <a:cs typeface="Times New Roman" panose="02020603050405020304" pitchFamily="18" charset="0"/>
              </a:rPr>
              <a:t>average age of diagnosis </a:t>
            </a:r>
            <a:r>
              <a:rPr lang="en-US" dirty="0">
                <a:latin typeface="Times New Roman" panose="02020603050405020304" pitchFamily="18" charset="0"/>
                <a:cs typeface="Times New Roman" panose="02020603050405020304" pitchFamily="18" charset="0"/>
              </a:rPr>
              <a:t>in the Irish and Romanian groups showed the mean age for the Irish group was 42.75 months, while the mean age for the Romanian group was 36.03, a difference of </a:t>
            </a:r>
            <a:r>
              <a:rPr lang="en-US" b="1" dirty="0">
                <a:latin typeface="Times New Roman" panose="02020603050405020304" pitchFamily="18" charset="0"/>
                <a:cs typeface="Times New Roman" panose="02020603050405020304" pitchFamily="18" charset="0"/>
              </a:rPr>
              <a:t>6.717. </a:t>
            </a:r>
          </a:p>
          <a:p>
            <a:pPr marL="0" indent="0">
              <a:buNone/>
            </a:pPr>
            <a:r>
              <a:rPr lang="en-US" dirty="0">
                <a:latin typeface="Times New Roman" panose="02020603050405020304" pitchFamily="18" charset="0"/>
                <a:cs typeface="Times New Roman" panose="02020603050405020304" pitchFamily="18" charset="0"/>
              </a:rPr>
              <a:t>The results of the present study indicate that </a:t>
            </a:r>
            <a:r>
              <a:rPr lang="en-US" b="1" dirty="0">
                <a:latin typeface="Times New Roman" panose="02020603050405020304" pitchFamily="18" charset="0"/>
                <a:cs typeface="Times New Roman" panose="02020603050405020304" pitchFamily="18" charset="0"/>
              </a:rPr>
              <a:t>the duration of the diagnosis process was associated with positive or negative experience. </a:t>
            </a:r>
            <a:r>
              <a:rPr lang="en-US" dirty="0">
                <a:latin typeface="Times New Roman" panose="02020603050405020304" pitchFamily="18" charset="0"/>
                <a:cs typeface="Times New Roman" panose="02020603050405020304" pitchFamily="18" charset="0"/>
              </a:rPr>
              <a:t>In the Irish group, the average duration of diagnosis was </a:t>
            </a:r>
            <a:r>
              <a:rPr lang="en-US" b="1" dirty="0">
                <a:latin typeface="Times New Roman" panose="02020603050405020304" pitchFamily="18" charset="0"/>
                <a:cs typeface="Times New Roman" panose="02020603050405020304" pitchFamily="18" charset="0"/>
              </a:rPr>
              <a:t>14.92 months</a:t>
            </a:r>
            <a:r>
              <a:rPr lang="en-US" dirty="0">
                <a:latin typeface="Times New Roman" panose="02020603050405020304" pitchFamily="18" charset="0"/>
                <a:cs typeface="Times New Roman" panose="02020603050405020304" pitchFamily="18" charset="0"/>
              </a:rPr>
              <a:t>. As a result, parents’ experience was negative in accessing services for their child (assessment, therapies and educational services). In the Romanian group, the average duration of diagnosis was </a:t>
            </a:r>
            <a:r>
              <a:rPr lang="en-US" b="1" dirty="0">
                <a:latin typeface="Times New Roman" panose="02020603050405020304" pitchFamily="18" charset="0"/>
                <a:cs typeface="Times New Roman" panose="02020603050405020304" pitchFamily="18" charset="0"/>
              </a:rPr>
              <a:t>4.63 months</a:t>
            </a:r>
            <a:r>
              <a:rPr lang="en-US" dirty="0">
                <a:latin typeface="Times New Roman" panose="02020603050405020304" pitchFamily="18" charset="0"/>
                <a:cs typeface="Times New Roman" panose="02020603050405020304" pitchFamily="18" charset="0"/>
              </a:rPr>
              <a:t>, which indicated a positive experience in accessing services (assessment, therapies, educational services) </a:t>
            </a:r>
            <a:endParaRPr lang="en-I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20535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51D44-D29A-4C36-A520-95758187B062}"/>
              </a:ext>
            </a:extLst>
          </p:cNvPr>
          <p:cNvSpPr>
            <a:spLocks noGrp="1"/>
          </p:cNvSpPr>
          <p:nvPr>
            <p:ph type="title"/>
          </p:nvPr>
        </p:nvSpPr>
        <p:spPr>
          <a:xfrm>
            <a:off x="677334" y="609600"/>
            <a:ext cx="8596668" cy="82867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F6CD3344-FDDF-475D-8019-61248E5290C3}"/>
              </a:ext>
            </a:extLst>
          </p:cNvPr>
          <p:cNvSpPr>
            <a:spLocks noGrp="1"/>
          </p:cNvSpPr>
          <p:nvPr>
            <p:ph idx="1"/>
          </p:nvPr>
        </p:nvSpPr>
        <p:spPr/>
        <p:txBody>
          <a:bodyPr>
            <a:normAutofit lnSpcReduction="10000"/>
          </a:bodyPr>
          <a:lstStyle/>
          <a:p>
            <a:pPr marL="0" indent="0" algn="ctr">
              <a:buNone/>
            </a:pPr>
            <a:r>
              <a:rPr lang="en-IE" sz="2800" dirty="0">
                <a:latin typeface="Times New Roman" panose="02020603050405020304" pitchFamily="18" charset="0"/>
                <a:cs typeface="Times New Roman" panose="02020603050405020304" pitchFamily="18" charset="0"/>
              </a:rPr>
              <a:t>Thank you</a:t>
            </a:r>
          </a:p>
          <a:p>
            <a:pPr marL="0" indent="0">
              <a:buNone/>
            </a:pPr>
            <a:endParaRPr lang="en-IE" dirty="0">
              <a:latin typeface="Times New Roman" panose="02020603050405020304" pitchFamily="18" charset="0"/>
              <a:cs typeface="Times New Roman" panose="02020603050405020304" pitchFamily="18" charset="0"/>
            </a:endParaRPr>
          </a:p>
          <a:p>
            <a:pPr marL="0" indent="0">
              <a:buNone/>
            </a:pPr>
            <a:endParaRPr lang="en-IE" dirty="0">
              <a:latin typeface="Times New Roman" panose="02020603050405020304" pitchFamily="18" charset="0"/>
              <a:cs typeface="Times New Roman" panose="02020603050405020304" pitchFamily="18" charset="0"/>
            </a:endParaRPr>
          </a:p>
          <a:p>
            <a:pPr marL="0" indent="0">
              <a:buNone/>
            </a:pPr>
            <a:endParaRPr lang="en-IE" dirty="0">
              <a:latin typeface="Times New Roman" panose="02020603050405020304" pitchFamily="18" charset="0"/>
              <a:cs typeface="Times New Roman" panose="02020603050405020304" pitchFamily="18" charset="0"/>
            </a:endParaRPr>
          </a:p>
          <a:p>
            <a:pPr marL="0" indent="0">
              <a:buNone/>
            </a:pPr>
            <a:r>
              <a:rPr lang="en-IE" b="1" dirty="0" err="1">
                <a:solidFill>
                  <a:schemeClr val="tx1"/>
                </a:solidFill>
                <a:latin typeface="Times New Roman" panose="02020603050405020304" pitchFamily="18" charset="0"/>
                <a:cs typeface="Times New Roman" panose="02020603050405020304" pitchFamily="18" charset="0"/>
              </a:rPr>
              <a:t>Dr.</a:t>
            </a:r>
            <a:r>
              <a:rPr lang="en-IE" b="1" dirty="0">
                <a:solidFill>
                  <a:schemeClr val="tx1"/>
                </a:solidFill>
                <a:latin typeface="Times New Roman" panose="02020603050405020304" pitchFamily="18" charset="0"/>
                <a:cs typeface="Times New Roman" panose="02020603050405020304" pitchFamily="18" charset="0"/>
              </a:rPr>
              <a:t> Cornelia Munteanu</a:t>
            </a:r>
          </a:p>
          <a:p>
            <a:pPr marL="0" indent="0">
              <a:buNone/>
            </a:pPr>
            <a:r>
              <a:rPr lang="en-IE" dirty="0">
                <a:solidFill>
                  <a:schemeClr val="tx1"/>
                </a:solidFill>
                <a:latin typeface="Times New Roman" panose="02020603050405020304" pitchFamily="18" charset="0"/>
                <a:cs typeface="Times New Roman" panose="02020603050405020304" pitchFamily="18" charset="0"/>
              </a:rPr>
              <a:t>Senior Social Work Practitioner, HSE CHO 7 Disability Services</a:t>
            </a:r>
          </a:p>
          <a:p>
            <a:pPr marL="0" indent="0">
              <a:buNone/>
            </a:pPr>
            <a:r>
              <a:rPr lang="en-IE" dirty="0">
                <a:solidFill>
                  <a:schemeClr val="tx1"/>
                </a:solidFill>
                <a:latin typeface="Times New Roman" panose="02020603050405020304" pitchFamily="18" charset="0"/>
                <a:cs typeface="Times New Roman" panose="02020603050405020304" pitchFamily="18" charset="0"/>
              </a:rPr>
              <a:t>Oak Unit, Cherry Orchard Hospital, Ballyfermot, Dublin 10</a:t>
            </a:r>
          </a:p>
          <a:p>
            <a:pPr marL="0" indent="0">
              <a:buNone/>
            </a:pPr>
            <a:r>
              <a:rPr lang="en-IE" dirty="0">
                <a:solidFill>
                  <a:schemeClr val="tx1"/>
                </a:solidFill>
                <a:latin typeface="Times New Roman" panose="02020603050405020304" pitchFamily="18" charset="0"/>
                <a:cs typeface="Times New Roman" panose="02020603050405020304" pitchFamily="18" charset="0"/>
              </a:rPr>
              <a:t>Email: cornelia.munteanu@hse.ie</a:t>
            </a:r>
          </a:p>
          <a:p>
            <a:pPr marL="0" indent="0">
              <a:buNone/>
            </a:pPr>
            <a:r>
              <a:rPr lang="en-IE" dirty="0">
                <a:latin typeface="Times New Roman" panose="02020603050405020304" pitchFamily="18" charset="0"/>
                <a:cs typeface="Times New Roman" panose="02020603050405020304" pitchFamily="18" charset="0"/>
              </a:rPr>
              <a:t>Telephone: 01-0766955015</a:t>
            </a:r>
          </a:p>
          <a:p>
            <a:pPr marL="0" indent="0">
              <a:buNone/>
            </a:pPr>
            <a:r>
              <a:rPr lang="en-IE"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6005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C2C15-C7C4-4F90-948D-E805F00E0D83}"/>
              </a:ext>
            </a:extLst>
          </p:cNvPr>
          <p:cNvSpPr>
            <a:spLocks noGrp="1"/>
          </p:cNvSpPr>
          <p:nvPr>
            <p:ph type="title"/>
          </p:nvPr>
        </p:nvSpPr>
        <p:spPr>
          <a:xfrm>
            <a:off x="677334" y="609600"/>
            <a:ext cx="8596668" cy="8572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5C19818A-0B98-40DC-ABCA-8B8BFDAF9E75}"/>
              </a:ext>
            </a:extLst>
          </p:cNvPr>
          <p:cNvSpPr>
            <a:spLocks noGrp="1"/>
          </p:cNvSpPr>
          <p:nvPr>
            <p:ph idx="1"/>
          </p:nvPr>
        </p:nvSpPr>
        <p:spPr>
          <a:xfrm>
            <a:off x="677334" y="1695451"/>
            <a:ext cx="8596668" cy="4345912"/>
          </a:xfrm>
        </p:spPr>
        <p:txBody>
          <a:bodyPr>
            <a:normAutofit lnSpcReduction="10000"/>
          </a:bodyPr>
          <a:lstStyle/>
          <a:p>
            <a:pPr marL="0" indent="0">
              <a:buNone/>
            </a:pPr>
            <a:r>
              <a:rPr lang="en-IE" sz="2000" b="1" dirty="0">
                <a:latin typeface="Times New Roman" panose="02020603050405020304" pitchFamily="18" charset="0"/>
                <a:cs typeface="Times New Roman" panose="02020603050405020304" pitchFamily="18" charset="0"/>
              </a:rPr>
              <a:t>Autism Spectrum Disorder (ASD) in Europe and around the world</a:t>
            </a:r>
          </a:p>
          <a:p>
            <a:pPr marL="0" indent="0">
              <a:buNone/>
            </a:pPr>
            <a:endParaRPr lang="en-IE"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For example, of the 27 EU (European Union) member states in Europe, each country reports different </a:t>
            </a:r>
            <a:r>
              <a:rPr lang="en-US" b="1" dirty="0">
                <a:latin typeface="Times New Roman" panose="02020603050405020304" pitchFamily="18" charset="0"/>
                <a:cs typeface="Times New Roman" panose="02020603050405020304" pitchFamily="18" charset="0"/>
              </a:rPr>
              <a:t>ASD prevalence, legislation, services available, and research capacity</a:t>
            </a:r>
            <a:r>
              <a:rPr lang="en-US" dirty="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There is a promising body of literature on ASD and culture and “the question of whether </a:t>
            </a:r>
            <a:r>
              <a:rPr lang="en-US" b="1" dirty="0">
                <a:latin typeface="Times New Roman" panose="02020603050405020304" pitchFamily="18" charset="0"/>
                <a:cs typeface="Times New Roman" panose="02020603050405020304" pitchFamily="18" charset="0"/>
              </a:rPr>
              <a:t>ASD presents differently in different cultures </a:t>
            </a:r>
            <a:r>
              <a:rPr lang="en-US" dirty="0">
                <a:latin typeface="Times New Roman" panose="02020603050405020304" pitchFamily="18" charset="0"/>
                <a:cs typeface="Times New Roman" panose="02020603050405020304" pitchFamily="18" charset="0"/>
              </a:rPr>
              <a:t>has never been more pressing or more amenable to empirical investigation” (Mandy et al., 2014, p. 46)</a:t>
            </a:r>
            <a:endParaRPr lang="en-IE" dirty="0">
              <a:latin typeface="Times New Roman" panose="02020603050405020304" pitchFamily="18" charset="0"/>
              <a:cs typeface="Times New Roman" panose="02020603050405020304" pitchFamily="18" charset="0"/>
            </a:endParaRPr>
          </a:p>
          <a:p>
            <a:endParaRPr lang="en-IE"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Similar to all families, families with children who have autism vary considerably in terms of </a:t>
            </a:r>
            <a:r>
              <a:rPr lang="en-US" b="1" dirty="0">
                <a:latin typeface="Times New Roman" panose="02020603050405020304" pitchFamily="18" charset="0"/>
                <a:cs typeface="Times New Roman" panose="02020603050405020304" pitchFamily="18" charset="0"/>
              </a:rPr>
              <a:t>structural and functional aspects </a:t>
            </a:r>
            <a:r>
              <a:rPr lang="en-US" dirty="0">
                <a:latin typeface="Times New Roman" panose="02020603050405020304" pitchFamily="18" charset="0"/>
                <a:cs typeface="Times New Roman" panose="02020603050405020304" pitchFamily="18" charset="0"/>
              </a:rPr>
              <a:t>as well </a:t>
            </a:r>
            <a:r>
              <a:rPr lang="en-US" b="1" dirty="0">
                <a:latin typeface="Times New Roman" panose="02020603050405020304" pitchFamily="18" charset="0"/>
                <a:cs typeface="Times New Roman" panose="02020603050405020304" pitchFamily="18" charset="0"/>
              </a:rPr>
              <a:t>as cultural characteristics</a:t>
            </a:r>
            <a:r>
              <a:rPr lang="en-US" dirty="0">
                <a:latin typeface="Times New Roman" panose="02020603050405020304" pitchFamily="18" charset="0"/>
                <a:cs typeface="Times New Roman" panose="02020603050405020304" pitchFamily="18" charset="0"/>
              </a:rPr>
              <a:t>. In terms of </a:t>
            </a:r>
            <a:r>
              <a:rPr lang="en-US" b="1" dirty="0">
                <a:latin typeface="Times New Roman" panose="02020603050405020304" pitchFamily="18" charset="0"/>
                <a:cs typeface="Times New Roman" panose="02020603050405020304" pitchFamily="18" charset="0"/>
              </a:rPr>
              <a:t>research </a:t>
            </a:r>
            <a:r>
              <a:rPr lang="en-US" dirty="0">
                <a:latin typeface="Times New Roman" panose="02020603050405020304" pitchFamily="18" charset="0"/>
                <a:cs typeface="Times New Roman" panose="02020603050405020304" pitchFamily="18" charset="0"/>
              </a:rPr>
              <a:t>on families with children with autism, approaches differ considerably from country to country.</a:t>
            </a:r>
            <a:endParaRPr lang="en-IE"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2551333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8B605-90D2-4542-9C45-938A622F5FCA}"/>
              </a:ext>
            </a:extLst>
          </p:cNvPr>
          <p:cNvSpPr>
            <a:spLocks noGrp="1"/>
          </p:cNvSpPr>
          <p:nvPr>
            <p:ph type="title"/>
          </p:nvPr>
        </p:nvSpPr>
        <p:spPr>
          <a:xfrm>
            <a:off x="677334" y="609600"/>
            <a:ext cx="8596668" cy="87630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3883BE79-7E72-4BC2-9BE6-91766CB9E478}"/>
              </a:ext>
            </a:extLst>
          </p:cNvPr>
          <p:cNvSpPr>
            <a:spLocks noGrp="1"/>
          </p:cNvSpPr>
          <p:nvPr>
            <p:ph idx="1"/>
          </p:nvPr>
        </p:nvSpPr>
        <p:spPr>
          <a:xfrm>
            <a:off x="677334" y="1752601"/>
            <a:ext cx="8596668" cy="4288762"/>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results</a:t>
            </a:r>
            <a:r>
              <a:rPr lang="en-US" dirty="0">
                <a:latin typeface="Times New Roman" panose="02020603050405020304" pitchFamily="18" charset="0"/>
                <a:cs typeface="Times New Roman" panose="02020603050405020304" pitchFamily="18" charset="0"/>
              </a:rPr>
              <a:t> showed that families of a child with ASD in Ireland had </a:t>
            </a:r>
            <a:r>
              <a:rPr lang="en-US" b="1" dirty="0">
                <a:latin typeface="Times New Roman" panose="02020603050405020304" pitchFamily="18" charset="0"/>
                <a:cs typeface="Times New Roman" panose="02020603050405020304" pitchFamily="18" charset="0"/>
              </a:rPr>
              <a:t>different experiences</a:t>
            </a:r>
            <a:r>
              <a:rPr lang="en-US" dirty="0">
                <a:latin typeface="Times New Roman" panose="02020603050405020304" pitchFamily="18" charset="0"/>
                <a:cs typeface="Times New Roman" panose="02020603050405020304" pitchFamily="18" charset="0"/>
              </a:rPr>
              <a:t> during the diagnostic process of their child, compared to the Romanian families.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Differences were also found between the two groups with regard to the </a:t>
            </a:r>
            <a:r>
              <a:rPr lang="en-US" b="1" dirty="0">
                <a:latin typeface="Times New Roman" panose="02020603050405020304" pitchFamily="18" charset="0"/>
                <a:cs typeface="Times New Roman" panose="02020603050405020304" pitchFamily="18" charset="0"/>
              </a:rPr>
              <a:t>role of mother and father </a:t>
            </a:r>
            <a:r>
              <a:rPr lang="en-US" dirty="0">
                <a:latin typeface="Times New Roman" panose="02020603050405020304" pitchFamily="18" charset="0"/>
                <a:cs typeface="Times New Roman" panose="02020603050405020304" pitchFamily="18" charset="0"/>
              </a:rPr>
              <a:t>in raising a child with ASD, </a:t>
            </a:r>
            <a:r>
              <a:rPr lang="en-US" b="1" dirty="0">
                <a:latin typeface="Times New Roman" panose="02020603050405020304" pitchFamily="18" charset="0"/>
                <a:cs typeface="Times New Roman" panose="02020603050405020304" pitchFamily="18" charset="0"/>
              </a:rPr>
              <a:t>parents’ worries</a:t>
            </a:r>
            <a:r>
              <a:rPr lang="en-US" dirty="0">
                <a:latin typeface="Times New Roman" panose="02020603050405020304" pitchFamily="18" charset="0"/>
                <a:cs typeface="Times New Roman" panose="02020603050405020304" pitchFamily="18" charset="0"/>
              </a:rPr>
              <a:t> when received the diagnosis, </a:t>
            </a:r>
            <a:r>
              <a:rPr lang="en-US" b="1" dirty="0">
                <a:latin typeface="Times New Roman" panose="02020603050405020304" pitchFamily="18" charset="0"/>
                <a:cs typeface="Times New Roman" panose="02020603050405020304" pitchFamily="18" charset="0"/>
              </a:rPr>
              <a:t>parents’ awareness/knowledge </a:t>
            </a:r>
            <a:r>
              <a:rPr lang="en-US" dirty="0">
                <a:latin typeface="Times New Roman" panose="02020603050405020304" pitchFamily="18" charset="0"/>
                <a:cs typeface="Times New Roman" panose="02020603050405020304" pitchFamily="18" charset="0"/>
              </a:rPr>
              <a:t>about ASD, and parents’ </a:t>
            </a:r>
            <a:r>
              <a:rPr lang="en-US" b="1" dirty="0">
                <a:latin typeface="Times New Roman" panose="02020603050405020304" pitchFamily="18" charset="0"/>
                <a:cs typeface="Times New Roman" panose="02020603050405020304" pitchFamily="18" charset="0"/>
              </a:rPr>
              <a:t>level of involvement.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A </a:t>
            </a:r>
            <a:r>
              <a:rPr lang="en-US" sz="2800" b="1" dirty="0">
                <a:latin typeface="Times New Roman" panose="02020603050405020304" pitchFamily="18" charset="0"/>
                <a:cs typeface="Times New Roman" panose="02020603050405020304" pitchFamily="18" charset="0"/>
              </a:rPr>
              <a:t>semi-structured interview </a:t>
            </a:r>
            <a:r>
              <a:rPr lang="en-US" dirty="0">
                <a:latin typeface="Times New Roman" panose="02020603050405020304" pitchFamily="18" charset="0"/>
                <a:cs typeface="Times New Roman" panose="02020603050405020304" pitchFamily="18" charset="0"/>
              </a:rPr>
              <a:t>was used to analyze </a:t>
            </a:r>
            <a:r>
              <a:rPr lang="en-US" sz="2800" b="1" dirty="0">
                <a:latin typeface="Times New Roman" panose="02020603050405020304" pitchFamily="18" charset="0"/>
                <a:cs typeface="Times New Roman" panose="02020603050405020304" pitchFamily="18" charset="0"/>
              </a:rPr>
              <a:t>similarities and differences</a:t>
            </a:r>
            <a:r>
              <a:rPr lang="en-US" dirty="0">
                <a:latin typeface="Times New Roman" panose="02020603050405020304" pitchFamily="18" charset="0"/>
                <a:cs typeface="Times New Roman" panose="02020603050405020304" pitchFamily="18" charset="0"/>
              </a:rPr>
              <a:t> between the two groups. The </a:t>
            </a:r>
            <a:r>
              <a:rPr lang="en-US" b="1" dirty="0">
                <a:latin typeface="Times New Roman" panose="02020603050405020304" pitchFamily="18" charset="0"/>
                <a:cs typeface="Times New Roman" panose="02020603050405020304" pitchFamily="18" charset="0"/>
              </a:rPr>
              <a:t>duration of the diagnostic process </a:t>
            </a:r>
            <a:r>
              <a:rPr lang="en-US" dirty="0">
                <a:latin typeface="Times New Roman" panose="02020603050405020304" pitchFamily="18" charset="0"/>
                <a:cs typeface="Times New Roman" panose="02020603050405020304" pitchFamily="18" charset="0"/>
              </a:rPr>
              <a:t>was significantly different between the two countries. </a:t>
            </a:r>
            <a:endParaRPr lang="en-IE"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2076064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FE29E-86F9-4A0E-8808-772F4D321631}"/>
              </a:ext>
            </a:extLst>
          </p:cNvPr>
          <p:cNvSpPr>
            <a:spLocks noGrp="1"/>
          </p:cNvSpPr>
          <p:nvPr>
            <p:ph type="title"/>
          </p:nvPr>
        </p:nvSpPr>
        <p:spPr>
          <a:xfrm>
            <a:off x="677334" y="609600"/>
            <a:ext cx="8596668" cy="91440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0EA984F7-8235-4DD0-8470-3C0D79432E1C}"/>
              </a:ext>
            </a:extLst>
          </p:cNvPr>
          <p:cNvSpPr>
            <a:spLocks noGrp="1"/>
          </p:cNvSpPr>
          <p:nvPr>
            <p:ph idx="1"/>
          </p:nvPr>
        </p:nvSpPr>
        <p:spPr/>
        <p:txBody>
          <a:bodyPr/>
          <a:lstStyle/>
          <a:p>
            <a:pPr marL="0" indent="0">
              <a:buNone/>
            </a:pPr>
            <a:r>
              <a:rPr lang="en-US" sz="2400" dirty="0">
                <a:latin typeface="Times New Roman" panose="02020603050405020304" pitchFamily="18" charset="0"/>
                <a:cs typeface="Times New Roman" panose="02020603050405020304" pitchFamily="18" charset="0"/>
              </a:rPr>
              <a:t>Aspects of family functioning were tested using the </a:t>
            </a:r>
            <a:r>
              <a:rPr lang="en-US" sz="2400" b="1" dirty="0">
                <a:latin typeface="Times New Roman" panose="02020603050405020304" pitchFamily="18" charset="0"/>
                <a:cs typeface="Times New Roman" panose="02020603050405020304" pitchFamily="18" charset="0"/>
              </a:rPr>
              <a:t>Family Adaptability and Cohesion Evaluation Scale IV (FACES IV) </a:t>
            </a:r>
            <a:r>
              <a:rPr lang="en-US" sz="2400" dirty="0">
                <a:latin typeface="Times New Roman" panose="02020603050405020304" pitchFamily="18" charset="0"/>
                <a:cs typeface="Times New Roman" panose="02020603050405020304" pitchFamily="18" charset="0"/>
              </a:rPr>
              <a:t>(Olson et al., 2010). </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The results showed similarities and differences between the two groups in terms of mean scores for </a:t>
            </a:r>
            <a:r>
              <a:rPr lang="en-US" sz="2400" b="1" dirty="0">
                <a:latin typeface="Times New Roman" panose="02020603050405020304" pitchFamily="18" charset="0"/>
                <a:cs typeface="Times New Roman" panose="02020603050405020304" pitchFamily="18" charset="0"/>
              </a:rPr>
              <a:t>family cohesion, flexibility, communication and satisfaction. </a:t>
            </a:r>
            <a:endParaRPr lang="en-IE" sz="2400" b="1"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3008479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5F48C-AD29-431E-BD4F-12FDB46A8F03}"/>
              </a:ext>
            </a:extLst>
          </p:cNvPr>
          <p:cNvSpPr>
            <a:spLocks noGrp="1"/>
          </p:cNvSpPr>
          <p:nvPr>
            <p:ph type="title"/>
          </p:nvPr>
        </p:nvSpPr>
        <p:spPr>
          <a:xfrm>
            <a:off x="677334" y="609600"/>
            <a:ext cx="8596668" cy="88582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2170558A-F155-467C-82F6-057E36797474}"/>
              </a:ext>
            </a:extLst>
          </p:cNvPr>
          <p:cNvSpPr>
            <a:spLocks noGrp="1"/>
          </p:cNvSpPr>
          <p:nvPr>
            <p:ph idx="1"/>
          </p:nvPr>
        </p:nvSpPr>
        <p:spPr/>
        <p:txBody>
          <a:bodyPr/>
          <a:lstStyle/>
          <a:p>
            <a:pPr marL="0" indent="0" algn="just">
              <a:buNone/>
            </a:pPr>
            <a:r>
              <a:rPr lang="en-US" sz="2800" dirty="0">
                <a:latin typeface="Times New Roman" panose="02020603050405020304" pitchFamily="18" charset="0"/>
                <a:cs typeface="Times New Roman" panose="02020603050405020304" pitchFamily="18" charset="0"/>
              </a:rPr>
              <a:t>In order to understand the two cultural contexts and the comparative nature of this study, Chapter 4 and Chapter 5 describe Irish and Romanian families from different perspectives: </a:t>
            </a:r>
            <a:r>
              <a:rPr lang="en-US" sz="2800" b="1" dirty="0">
                <a:latin typeface="Times New Roman" panose="02020603050405020304" pitchFamily="18" charset="0"/>
                <a:cs typeface="Times New Roman" panose="02020603050405020304" pitchFamily="18" charset="0"/>
              </a:rPr>
              <a:t>historical, demographic and family aspects, political/legislative, assessment/diagnosis and service provision.</a:t>
            </a:r>
            <a:endParaRPr lang="en-IE" sz="2800" b="1"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3524638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7BF9A-0388-4C89-ABDF-EF6F14A904EE}"/>
              </a:ext>
            </a:extLst>
          </p:cNvPr>
          <p:cNvSpPr>
            <a:spLocks noGrp="1"/>
          </p:cNvSpPr>
          <p:nvPr>
            <p:ph type="title"/>
          </p:nvPr>
        </p:nvSpPr>
        <p:spPr>
          <a:xfrm>
            <a:off x="677334" y="609600"/>
            <a:ext cx="8596668" cy="962025"/>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9B12C512-7403-4582-B967-0F3F438DF694}"/>
              </a:ext>
            </a:extLst>
          </p:cNvPr>
          <p:cNvSpPr>
            <a:spLocks noGrp="1"/>
          </p:cNvSpPr>
          <p:nvPr>
            <p:ph idx="1"/>
          </p:nvPr>
        </p:nvSpPr>
        <p:spPr/>
        <p:txBody>
          <a:bodyPr/>
          <a:lstStyle/>
          <a:p>
            <a:pPr marL="0" indent="0" algn="just">
              <a:buNone/>
            </a:pPr>
            <a:r>
              <a:rPr lang="en-US" sz="2800" dirty="0">
                <a:latin typeface="Times New Roman" panose="02020603050405020304" pitchFamily="18" charset="0"/>
                <a:cs typeface="Times New Roman" panose="02020603050405020304" pitchFamily="18" charset="0"/>
              </a:rPr>
              <a:t>According with Mansell and Morris (2004) the process of diagnosis involves at least four stages during which families experience a range of emotions: </a:t>
            </a:r>
            <a:r>
              <a:rPr lang="en-US" sz="2800" b="1" dirty="0">
                <a:latin typeface="Times New Roman" panose="02020603050405020304" pitchFamily="18" charset="0"/>
                <a:cs typeface="Times New Roman" panose="02020603050405020304" pitchFamily="18" charset="0"/>
              </a:rPr>
              <a:t>pre-diagnosis, diagnosis, post-diagnosis, and a final stage of acceptance and adaptation. </a:t>
            </a:r>
            <a:endParaRPr lang="en-IE" sz="2800" b="1" dirty="0">
              <a:latin typeface="Times New Roman" panose="02020603050405020304" pitchFamily="18" charset="0"/>
              <a:cs typeface="Times New Roman" panose="02020603050405020304" pitchFamily="18" charset="0"/>
            </a:endParaRPr>
          </a:p>
          <a:p>
            <a:endParaRPr lang="en-IE" dirty="0"/>
          </a:p>
        </p:txBody>
      </p:sp>
    </p:spTree>
    <p:extLst>
      <p:ext uri="{BB962C8B-B14F-4D97-AF65-F5344CB8AC3E}">
        <p14:creationId xmlns:p14="http://schemas.microsoft.com/office/powerpoint/2010/main" val="3237644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D35AC-48B0-4D54-B0E9-F9963002E23C}"/>
              </a:ext>
            </a:extLst>
          </p:cNvPr>
          <p:cNvSpPr>
            <a:spLocks noGrp="1"/>
          </p:cNvSpPr>
          <p:nvPr>
            <p:ph type="title"/>
          </p:nvPr>
        </p:nvSpPr>
        <p:spPr>
          <a:xfrm>
            <a:off x="677334" y="609600"/>
            <a:ext cx="8596668" cy="895350"/>
          </a:xfrm>
        </p:spPr>
        <p:txBody>
          <a:bodyPr>
            <a:normAutofit/>
          </a:bodyPr>
          <a:lstStyle/>
          <a:p>
            <a:pPr algn="ctr"/>
            <a:r>
              <a:rPr lang="en-IE" sz="1800" dirty="0">
                <a:solidFill>
                  <a:schemeClr val="tx1"/>
                </a:solidFill>
                <a:latin typeface="Times New Roman" panose="02020603050405020304" pitchFamily="18" charset="0"/>
                <a:cs typeface="Times New Roman" panose="02020603050405020304" pitchFamily="18" charset="0"/>
              </a:rPr>
              <a:t>All Ireland Social Work Research Conference</a:t>
            </a:r>
            <a:br>
              <a:rPr lang="en-IE" sz="1800" dirty="0">
                <a:solidFill>
                  <a:schemeClr val="tx1"/>
                </a:solidFill>
                <a:latin typeface="Times New Roman" panose="02020603050405020304" pitchFamily="18" charset="0"/>
                <a:cs typeface="Times New Roman" panose="02020603050405020304" pitchFamily="18" charset="0"/>
              </a:rPr>
            </a:br>
            <a:r>
              <a:rPr lang="en-IE" sz="1800" dirty="0">
                <a:solidFill>
                  <a:schemeClr val="tx1"/>
                </a:solidFill>
                <a:latin typeface="Times New Roman" panose="02020603050405020304" pitchFamily="18" charset="0"/>
                <a:cs typeface="Times New Roman" panose="02020603050405020304" pitchFamily="18" charset="0"/>
              </a:rPr>
              <a:t>Irish Association of Social Workers, 14</a:t>
            </a:r>
            <a:r>
              <a:rPr lang="en-IE" sz="1800" baseline="30000" dirty="0">
                <a:solidFill>
                  <a:schemeClr val="tx1"/>
                </a:solidFill>
                <a:latin typeface="Times New Roman" panose="02020603050405020304" pitchFamily="18" charset="0"/>
                <a:cs typeface="Times New Roman" panose="02020603050405020304" pitchFamily="18" charset="0"/>
              </a:rPr>
              <a:t>th</a:t>
            </a:r>
            <a:r>
              <a:rPr lang="en-IE" sz="1800" dirty="0">
                <a:solidFill>
                  <a:schemeClr val="tx1"/>
                </a:solidFill>
                <a:latin typeface="Times New Roman" panose="02020603050405020304" pitchFamily="18" charset="0"/>
                <a:cs typeface="Times New Roman" panose="02020603050405020304" pitchFamily="18" charset="0"/>
              </a:rPr>
              <a:t> June 2019</a:t>
            </a:r>
            <a:endParaRPr lang="en-IE" sz="1800" dirty="0"/>
          </a:p>
        </p:txBody>
      </p:sp>
      <p:sp>
        <p:nvSpPr>
          <p:cNvPr id="3" name="Content Placeholder 2">
            <a:extLst>
              <a:ext uri="{FF2B5EF4-FFF2-40B4-BE49-F238E27FC236}">
                <a16:creationId xmlns:a16="http://schemas.microsoft.com/office/drawing/2014/main" id="{F1AC3994-A031-4D62-87EA-D4F9C307AD0D}"/>
              </a:ext>
            </a:extLst>
          </p:cNvPr>
          <p:cNvSpPr>
            <a:spLocks noGrp="1"/>
          </p:cNvSpPr>
          <p:nvPr>
            <p:ph idx="1"/>
          </p:nvPr>
        </p:nvSpPr>
        <p:spPr>
          <a:xfrm>
            <a:off x="677334" y="1762125"/>
            <a:ext cx="8596668" cy="4279237"/>
          </a:xfrm>
        </p:spPr>
        <p:txBody>
          <a:bodyPr>
            <a:normAutofit/>
          </a:bodyPr>
          <a:lstStyle/>
          <a:p>
            <a:pPr marL="457200" lvl="1" indent="0">
              <a:buNone/>
            </a:pPr>
            <a:r>
              <a:rPr lang="en-US" sz="1800" b="1" dirty="0">
                <a:latin typeface="Times New Roman" panose="02020603050405020304" pitchFamily="18" charset="0"/>
                <a:cs typeface="Times New Roman" panose="02020603050405020304" pitchFamily="18" charset="0"/>
              </a:rPr>
              <a:t> Hypotheses - 6</a:t>
            </a:r>
            <a:endParaRPr lang="en-IE" sz="1800" b="1" i="1" dirty="0">
              <a:latin typeface="Times New Roman" panose="02020603050405020304" pitchFamily="18" charset="0"/>
              <a:cs typeface="Times New Roman" panose="02020603050405020304" pitchFamily="18" charset="0"/>
            </a:endParaRPr>
          </a:p>
          <a:p>
            <a:pPr marL="0" indent="0">
              <a:buNone/>
            </a:pPr>
            <a:endParaRPr lang="en-IE"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Aspects of </a:t>
            </a:r>
            <a:r>
              <a:rPr lang="en-US" b="1" dirty="0">
                <a:latin typeface="Times New Roman" panose="02020603050405020304" pitchFamily="18" charset="0"/>
                <a:cs typeface="Times New Roman" panose="02020603050405020304" pitchFamily="18" charset="0"/>
              </a:rPr>
              <a:t>family functioning </a:t>
            </a:r>
            <a:r>
              <a:rPr lang="en-US" dirty="0">
                <a:latin typeface="Times New Roman" panose="02020603050405020304" pitchFamily="18" charset="0"/>
                <a:cs typeface="Times New Roman" panose="02020603050405020304" pitchFamily="18" charset="0"/>
              </a:rPr>
              <a:t>(cohesion, flexibility, communication and satisfaction) in Irish families are different than aspects of family functioning in Romanian families</a:t>
            </a:r>
            <a:endParaRPr lang="en-IE" dirty="0">
              <a:latin typeface="Times New Roman" panose="02020603050405020304" pitchFamily="18" charset="0"/>
              <a:cs typeface="Times New Roman" panose="02020603050405020304" pitchFamily="18" charset="0"/>
            </a:endParaRPr>
          </a:p>
          <a:p>
            <a:pPr marL="0" indent="0">
              <a:buNone/>
            </a:pPr>
            <a:r>
              <a:rPr lang="en-US" i="1" dirty="0">
                <a:latin typeface="Times New Roman" panose="02020603050405020304" pitchFamily="18" charset="0"/>
                <a:cs typeface="Times New Roman" panose="02020603050405020304" pitchFamily="18" charset="0"/>
              </a:rPr>
              <a:t> </a:t>
            </a:r>
            <a:endParaRPr lang="en-IE"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Main </a:t>
            </a:r>
            <a:r>
              <a:rPr lang="en-US" b="1" dirty="0">
                <a:latin typeface="Times New Roman" panose="02020603050405020304" pitchFamily="18" charset="0"/>
                <a:cs typeface="Times New Roman" panose="02020603050405020304" pitchFamily="18" charset="0"/>
              </a:rPr>
              <a:t>family worries </a:t>
            </a:r>
            <a:r>
              <a:rPr lang="en-US" dirty="0">
                <a:latin typeface="Times New Roman" panose="02020603050405020304" pitchFamily="18" charset="0"/>
                <a:cs typeface="Times New Roman" panose="02020603050405020304" pitchFamily="18" charset="0"/>
              </a:rPr>
              <a:t>regarding their child when received diagnosis in Ireland are different than family worries regarding their child when received diagnosis in Romania. </a:t>
            </a:r>
            <a:endParaRPr lang="en-IE" dirty="0">
              <a:latin typeface="Times New Roman" panose="02020603050405020304" pitchFamily="18" charset="0"/>
              <a:cs typeface="Times New Roman" panose="02020603050405020304" pitchFamily="18" charset="0"/>
            </a:endParaRPr>
          </a:p>
          <a:p>
            <a:pPr marL="0" indent="0">
              <a:buNone/>
            </a:pPr>
            <a:r>
              <a:rPr lang="en-US" i="1" dirty="0">
                <a:latin typeface="Times New Roman" panose="02020603050405020304" pitchFamily="18" charset="0"/>
                <a:cs typeface="Times New Roman" panose="02020603050405020304" pitchFamily="18" charset="0"/>
              </a:rPr>
              <a:t> </a:t>
            </a:r>
            <a:endParaRPr lang="en-IE"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Irish families show </a:t>
            </a:r>
            <a:r>
              <a:rPr lang="en-US" b="1" dirty="0">
                <a:latin typeface="Times New Roman" panose="02020603050405020304" pitchFamily="18" charset="0"/>
                <a:cs typeface="Times New Roman" panose="02020603050405020304" pitchFamily="18" charset="0"/>
              </a:rPr>
              <a:t>level of involvement </a:t>
            </a:r>
            <a:r>
              <a:rPr lang="en-US" dirty="0">
                <a:latin typeface="Times New Roman" panose="02020603050405020304" pitchFamily="18" charset="0"/>
                <a:cs typeface="Times New Roman" panose="02020603050405020304" pitchFamily="18" charset="0"/>
              </a:rPr>
              <a:t>in their child’s development differently than Romanian families. </a:t>
            </a:r>
            <a:endParaRPr lang="en-IE" dirty="0">
              <a:latin typeface="Times New Roman" panose="02020603050405020304" pitchFamily="18" charset="0"/>
              <a:cs typeface="Times New Roman" panose="02020603050405020304" pitchFamily="18" charset="0"/>
            </a:endParaRPr>
          </a:p>
          <a:p>
            <a:endParaRPr lang="en-IE"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729819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392</TotalTime>
  <Words>2815</Words>
  <Application>Microsoft Office PowerPoint</Application>
  <PresentationFormat>Widescreen</PresentationFormat>
  <Paragraphs>186</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Comic Sans MS</vt:lpstr>
      <vt:lpstr>Times New Roman</vt:lpstr>
      <vt:lpstr>Trebuchet MS</vt:lpstr>
      <vt:lpstr>Wingdings 3</vt:lpstr>
      <vt:lpstr>Facet</vt:lpstr>
      <vt:lpstr>                               All Ireland Social Work Research Conference Irish Association of Social Workers, 14th June 2019   Facing the diagnosis of autism spectrum disorder (ASD) in Ireland and Romania: A family approach.  PhD Queens University Belfast School of Education    </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lpstr>All Ireland Social Work Research Conference Irish Association of Social Workers, 14th June 2019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Cornelia Munteanu</dc:creator>
  <cp:lastModifiedBy>CPD Officer</cp:lastModifiedBy>
  <cp:revision>129</cp:revision>
  <dcterms:created xsi:type="dcterms:W3CDTF">2019-05-23T09:24:19Z</dcterms:created>
  <dcterms:modified xsi:type="dcterms:W3CDTF">2019-06-11T12:26:52Z</dcterms:modified>
</cp:coreProperties>
</file>