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9"/>
  </p:notesMasterIdLst>
  <p:sldIdLst>
    <p:sldId id="256" r:id="rId2"/>
    <p:sldId id="258" r:id="rId3"/>
    <p:sldId id="257" r:id="rId4"/>
    <p:sldId id="260" r:id="rId5"/>
    <p:sldId id="264" r:id="rId6"/>
    <p:sldId id="266" r:id="rId7"/>
    <p:sldId id="265" r:id="rId8"/>
  </p:sldIdLst>
  <p:sldSz cx="12192000" cy="6858000"/>
  <p:notesSz cx="6810375" cy="99425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4" autoAdjust="0"/>
    <p:restoredTop sz="60184" autoAdjust="0"/>
  </p:normalViewPr>
  <p:slideViewPr>
    <p:cSldViewPr snapToGrid="0">
      <p:cViewPr varScale="1">
        <p:scale>
          <a:sx n="40" d="100"/>
          <a:sy n="40" d="100"/>
        </p:scale>
        <p:origin x="1776" y="40"/>
      </p:cViewPr>
      <p:guideLst>
        <p:guide orient="horz" pos="2160"/>
        <p:guide pos="3840"/>
      </p:guideLst>
    </p:cSldViewPr>
  </p:slideViewPr>
  <p:notesTextViewPr>
    <p:cViewPr>
      <p:scale>
        <a:sx n="150" d="100"/>
        <a:sy n="15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57636" y="0"/>
            <a:ext cx="2951163" cy="498852"/>
          </a:xfrm>
          <a:prstGeom prst="rect">
            <a:avLst/>
          </a:prstGeom>
        </p:spPr>
        <p:txBody>
          <a:bodyPr vert="horz" lIns="91440" tIns="45720" rIns="91440" bIns="45720" rtlCol="0"/>
          <a:lstStyle>
            <a:lvl1pPr algn="r">
              <a:defRPr sz="1200"/>
            </a:lvl1pPr>
          </a:lstStyle>
          <a:p>
            <a:fld id="{96715D5D-CD12-4F8B-9789-D0B9F490FEF7}" type="datetimeFigureOut">
              <a:rPr lang="en-GB" smtClean="0"/>
              <a:t>11/06/2019</a:t>
            </a:fld>
            <a:endParaRPr lang="en-GB"/>
          </a:p>
        </p:txBody>
      </p:sp>
      <p:sp>
        <p:nvSpPr>
          <p:cNvPr id="4" name="Slide Image Placeholder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a:defRPr sz="1200"/>
            </a:lvl1pPr>
          </a:lstStyle>
          <a:p>
            <a:fld id="{015B5227-F4CD-4C2B-9FA2-28CE6845FEEE}" type="slidenum">
              <a:rPr lang="en-GB" smtClean="0"/>
              <a:t>‹#›</a:t>
            </a:fld>
            <a:endParaRPr lang="en-GB"/>
          </a:p>
        </p:txBody>
      </p:sp>
    </p:spTree>
    <p:extLst>
      <p:ext uri="{BB962C8B-B14F-4D97-AF65-F5344CB8AC3E}">
        <p14:creationId xmlns:p14="http://schemas.microsoft.com/office/powerpoint/2010/main" val="711533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dirty="0">
              <a:solidFill>
                <a:srgbClr val="FFFF00"/>
              </a:solidFill>
            </a:endParaRPr>
          </a:p>
        </p:txBody>
      </p:sp>
      <p:sp>
        <p:nvSpPr>
          <p:cNvPr id="4" name="Slide Number Placeholder 3"/>
          <p:cNvSpPr>
            <a:spLocks noGrp="1"/>
          </p:cNvSpPr>
          <p:nvPr>
            <p:ph type="sldNum" sz="quarter" idx="10"/>
          </p:nvPr>
        </p:nvSpPr>
        <p:spPr/>
        <p:txBody>
          <a:bodyPr/>
          <a:lstStyle/>
          <a:p>
            <a:fld id="{015B5227-F4CD-4C2B-9FA2-28CE6845FEEE}" type="slidenum">
              <a:rPr lang="en-GB" smtClean="0"/>
              <a:t>1</a:t>
            </a:fld>
            <a:endParaRPr lang="en-GB" dirty="0"/>
          </a:p>
        </p:txBody>
      </p:sp>
    </p:spTree>
    <p:extLst>
      <p:ext uri="{BB962C8B-B14F-4D97-AF65-F5344CB8AC3E}">
        <p14:creationId xmlns:p14="http://schemas.microsoft.com/office/powerpoint/2010/main" val="3937810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15B5227-F4CD-4C2B-9FA2-28CE6845FEEE}" type="slidenum">
              <a:rPr lang="en-GB" smtClean="0"/>
              <a:t>2</a:t>
            </a:fld>
            <a:endParaRPr lang="en-GB" dirty="0"/>
          </a:p>
        </p:txBody>
      </p:sp>
    </p:spTree>
    <p:extLst>
      <p:ext uri="{BB962C8B-B14F-4D97-AF65-F5344CB8AC3E}">
        <p14:creationId xmlns:p14="http://schemas.microsoft.com/office/powerpoint/2010/main" val="8374004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dirty="0"/>
          </a:p>
        </p:txBody>
      </p:sp>
      <p:sp>
        <p:nvSpPr>
          <p:cNvPr id="4" name="Slide Number Placeholder 3"/>
          <p:cNvSpPr>
            <a:spLocks noGrp="1"/>
          </p:cNvSpPr>
          <p:nvPr>
            <p:ph type="sldNum" sz="quarter" idx="10"/>
          </p:nvPr>
        </p:nvSpPr>
        <p:spPr/>
        <p:txBody>
          <a:bodyPr/>
          <a:lstStyle/>
          <a:p>
            <a:fld id="{015B5227-F4CD-4C2B-9FA2-28CE6845FEEE}" type="slidenum">
              <a:rPr lang="en-GB" smtClean="0"/>
              <a:t>3</a:t>
            </a:fld>
            <a:endParaRPr lang="en-GB" dirty="0"/>
          </a:p>
        </p:txBody>
      </p:sp>
    </p:spTree>
    <p:extLst>
      <p:ext uri="{BB962C8B-B14F-4D97-AF65-F5344CB8AC3E}">
        <p14:creationId xmlns:p14="http://schemas.microsoft.com/office/powerpoint/2010/main" val="20954990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GB"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015B5227-F4CD-4C2B-9FA2-28CE6845FEEE}" type="slidenum">
              <a:rPr lang="en-GB" smtClean="0"/>
              <a:t>4</a:t>
            </a:fld>
            <a:endParaRPr lang="en-GB" dirty="0"/>
          </a:p>
        </p:txBody>
      </p:sp>
    </p:spTree>
    <p:extLst>
      <p:ext uri="{BB962C8B-B14F-4D97-AF65-F5344CB8AC3E}">
        <p14:creationId xmlns:p14="http://schemas.microsoft.com/office/powerpoint/2010/main" val="24437354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5B5227-F4CD-4C2B-9FA2-28CE6845FEEE}" type="slidenum">
              <a:rPr lang="en-GB" smtClean="0"/>
              <a:t>5</a:t>
            </a:fld>
            <a:endParaRPr lang="en-GB"/>
          </a:p>
        </p:txBody>
      </p:sp>
    </p:spTree>
    <p:extLst>
      <p:ext uri="{BB962C8B-B14F-4D97-AF65-F5344CB8AC3E}">
        <p14:creationId xmlns:p14="http://schemas.microsoft.com/office/powerpoint/2010/main" val="199152460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15B5227-F4CD-4C2B-9FA2-28CE6845FEEE}" type="slidenum">
              <a:rPr lang="en-GB" smtClean="0"/>
              <a:t>6</a:t>
            </a:fld>
            <a:endParaRPr lang="en-GB"/>
          </a:p>
        </p:txBody>
      </p:sp>
    </p:spTree>
    <p:extLst>
      <p:ext uri="{BB962C8B-B14F-4D97-AF65-F5344CB8AC3E}">
        <p14:creationId xmlns:p14="http://schemas.microsoft.com/office/powerpoint/2010/main" val="9641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015B5227-F4CD-4C2B-9FA2-28CE6845FEEE}" type="slidenum">
              <a:rPr lang="en-GB" smtClean="0"/>
              <a:t>7</a:t>
            </a:fld>
            <a:endParaRPr lang="en-GB"/>
          </a:p>
        </p:txBody>
      </p:sp>
    </p:spTree>
    <p:extLst>
      <p:ext uri="{BB962C8B-B14F-4D97-AF65-F5344CB8AC3E}">
        <p14:creationId xmlns:p14="http://schemas.microsoft.com/office/powerpoint/2010/main" val="38790639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6/11/2019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6/11/2019</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dera.ioe.ac.uk/30189/1/child-social-care-16-17_Redacted.pdf"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49805" y="1120858"/>
            <a:ext cx="9560948" cy="5301206"/>
          </a:xfrm>
        </p:spPr>
        <p:txBody>
          <a:bodyPr>
            <a:normAutofit fontScale="90000"/>
          </a:bodyPr>
          <a:lstStyle/>
          <a:p>
            <a:br>
              <a:rPr lang="en-GB" dirty="0"/>
            </a:br>
            <a:br>
              <a:rPr lang="en-GB" dirty="0"/>
            </a:br>
            <a:br>
              <a:rPr lang="en-GB" dirty="0"/>
            </a:br>
            <a:r>
              <a:rPr lang="en-GB" dirty="0"/>
              <a:t>“Developing an understanding of the Independent Foster Care Sector in Northern Ireland, through the perspectives of Independent Foster Carers, Independent Foster Care Agencies and other key professionals”</a:t>
            </a:r>
          </a:p>
        </p:txBody>
      </p:sp>
    </p:spTree>
    <p:extLst>
      <p:ext uri="{BB962C8B-B14F-4D97-AF65-F5344CB8AC3E}">
        <p14:creationId xmlns:p14="http://schemas.microsoft.com/office/powerpoint/2010/main" val="36246045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7781" y="1607574"/>
            <a:ext cx="8915399" cy="6105833"/>
          </a:xfrm>
        </p:spPr>
        <p:txBody>
          <a:bodyPr>
            <a:normAutofit fontScale="90000"/>
          </a:bodyPr>
          <a:lstStyle/>
          <a:p>
            <a:pPr lvl="0" defTabSz="914400">
              <a:spcBef>
                <a:spcPts val="0"/>
              </a:spcBef>
              <a:defRPr/>
            </a:pPr>
            <a:r>
              <a:rPr lang="en-GB" dirty="0"/>
              <a:t>Research Aims and Rationale</a:t>
            </a:r>
            <a:br>
              <a:rPr lang="en-GB" dirty="0"/>
            </a:br>
            <a:br>
              <a:rPr lang="en-GB" sz="2700" dirty="0"/>
            </a:br>
            <a:r>
              <a:rPr lang="en-GB" sz="2700" dirty="0">
                <a:solidFill>
                  <a:prstClr val="black"/>
                </a:solidFill>
                <a:ea typeface="+mn-ea"/>
                <a:cs typeface="Arial" panose="020B0604020202020204" pitchFamily="34" charset="0"/>
              </a:rPr>
              <a:t>* Address the gap in knowledge and create a profile, in order to detail the contribution that independent foster care provides to the ‘care system’ in NI</a:t>
            </a:r>
            <a:br>
              <a:rPr lang="en-GB" sz="2700" dirty="0">
                <a:solidFill>
                  <a:prstClr val="black"/>
                </a:solidFill>
                <a:ea typeface="+mn-ea"/>
                <a:cs typeface="Arial" panose="020B0604020202020204" pitchFamily="34" charset="0"/>
              </a:rPr>
            </a:br>
            <a:r>
              <a:rPr lang="en-GB" sz="2700" dirty="0">
                <a:solidFill>
                  <a:prstClr val="black"/>
                </a:solidFill>
                <a:ea typeface="+mn-ea"/>
                <a:cs typeface="Arial" panose="020B0604020202020204" pitchFamily="34" charset="0"/>
              </a:rPr>
              <a:t>				</a:t>
            </a:r>
            <a:br>
              <a:rPr lang="en-GB" sz="2700" dirty="0">
                <a:solidFill>
                  <a:prstClr val="black"/>
                </a:solidFill>
                <a:ea typeface="+mn-ea"/>
                <a:cs typeface="Arial" panose="020B0604020202020204" pitchFamily="34" charset="0"/>
              </a:rPr>
            </a:br>
            <a:r>
              <a:rPr lang="en-GB" sz="2700" dirty="0">
                <a:solidFill>
                  <a:prstClr val="black"/>
                </a:solidFill>
                <a:ea typeface="+mn-ea"/>
                <a:cs typeface="Arial" panose="020B0604020202020204" pitchFamily="34" charset="0"/>
              </a:rPr>
              <a:t>* </a:t>
            </a:r>
            <a:r>
              <a:rPr lang="en-GB" sz="2700" dirty="0">
                <a:solidFill>
                  <a:srgbClr val="000000"/>
                </a:solidFill>
                <a:cs typeface="Arial" panose="020B0604020202020204" pitchFamily="34" charset="0"/>
              </a:rPr>
              <a:t>To give foster carers, foster care agencies and other professionals within the independent foster care sector a voice for themselves; so that their experiences can be heard and included in research findings within foster care as an intervention. </a:t>
            </a:r>
            <a:br>
              <a:rPr lang="en-GB" sz="2700" dirty="0">
                <a:solidFill>
                  <a:srgbClr val="000000"/>
                </a:solidFill>
                <a:cs typeface="Arial" panose="020B0604020202020204" pitchFamily="34" charset="0"/>
              </a:rPr>
            </a:br>
            <a:br>
              <a:rPr lang="en-GB" sz="2700" dirty="0">
                <a:solidFill>
                  <a:srgbClr val="000000"/>
                </a:solidFill>
                <a:cs typeface="Arial" panose="020B0604020202020204" pitchFamily="34" charset="0"/>
              </a:rPr>
            </a:br>
            <a:r>
              <a:rPr lang="en-GB" sz="2700" dirty="0">
                <a:solidFill>
                  <a:srgbClr val="000000"/>
                </a:solidFill>
                <a:cs typeface="Arial" panose="020B0604020202020204" pitchFamily="34" charset="0"/>
              </a:rPr>
              <a:t>* Promote the creation, improvement or continuance of good evidence informed practice and assist with professionalism</a:t>
            </a:r>
            <a:br>
              <a:rPr lang="en-GB" sz="1200" dirty="0">
                <a:solidFill>
                  <a:prstClr val="black"/>
                </a:solidFill>
                <a:latin typeface="Calibri" panose="020F0502020204030204"/>
                <a:ea typeface="+mn-ea"/>
                <a:cs typeface="+mn-cs"/>
              </a:rPr>
            </a:br>
            <a:br>
              <a:rPr lang="en-GB" sz="1200" dirty="0">
                <a:solidFill>
                  <a:prstClr val="black"/>
                </a:solidFill>
                <a:latin typeface="Calibri" panose="020F0502020204030204"/>
                <a:ea typeface="+mn-ea"/>
                <a:cs typeface="+mn-cs"/>
              </a:rPr>
            </a:br>
            <a:br>
              <a:rPr lang="en-GB" sz="3100" dirty="0"/>
            </a:br>
            <a:endParaRPr lang="en-GB" sz="3100" dirty="0"/>
          </a:p>
        </p:txBody>
      </p:sp>
    </p:spTree>
    <p:extLst>
      <p:ext uri="{BB962C8B-B14F-4D97-AF65-F5344CB8AC3E}">
        <p14:creationId xmlns:p14="http://schemas.microsoft.com/office/powerpoint/2010/main" val="11057756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2589212" y="1924050"/>
            <a:ext cx="8383587" cy="2620921"/>
          </a:xfrm>
        </p:spPr>
        <p:txBody>
          <a:bodyPr>
            <a:normAutofit fontScale="90000"/>
          </a:bodyPr>
          <a:lstStyle/>
          <a:p>
            <a:r>
              <a:rPr lang="en-GB" dirty="0"/>
              <a:t>Proposed Methodology</a:t>
            </a:r>
            <a:br>
              <a:rPr lang="en-GB" dirty="0"/>
            </a:br>
            <a:br>
              <a:rPr lang="en-GB" dirty="0"/>
            </a:br>
            <a:r>
              <a:rPr lang="en-GB" sz="2700" dirty="0"/>
              <a:t>Questionnaires – Independent Foster Carers</a:t>
            </a:r>
            <a:br>
              <a:rPr lang="en-GB" sz="2700" dirty="0"/>
            </a:br>
            <a:r>
              <a:rPr lang="en-GB" sz="2700" dirty="0"/>
              <a:t>Focus groups – Independent Fostering Agencies</a:t>
            </a:r>
            <a:br>
              <a:rPr lang="en-GB" sz="2700" dirty="0"/>
            </a:br>
            <a:r>
              <a:rPr lang="en-GB" sz="2700" dirty="0"/>
              <a:t>Interviews – Other professionals involved in the sector</a:t>
            </a:r>
          </a:p>
        </p:txBody>
      </p:sp>
    </p:spTree>
    <p:extLst>
      <p:ext uri="{BB962C8B-B14F-4D97-AF65-F5344CB8AC3E}">
        <p14:creationId xmlns:p14="http://schemas.microsoft.com/office/powerpoint/2010/main" val="956739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99815" y="1168757"/>
            <a:ext cx="8915399" cy="2262781"/>
          </a:xfrm>
        </p:spPr>
        <p:txBody>
          <a:bodyPr>
            <a:normAutofit/>
          </a:bodyPr>
          <a:lstStyle/>
          <a:p>
            <a:pPr algn="ctr"/>
            <a:r>
              <a:rPr lang="en-GB" dirty="0"/>
              <a:t>Data analysis and Interpretation</a:t>
            </a:r>
            <a:br>
              <a:rPr lang="en-GB" dirty="0"/>
            </a:br>
            <a:endParaRPr lang="en-GB" sz="2000" dirty="0"/>
          </a:p>
        </p:txBody>
      </p:sp>
      <p:sp>
        <p:nvSpPr>
          <p:cNvPr id="3" name="Subtitle 2"/>
          <p:cNvSpPr>
            <a:spLocks noGrp="1"/>
          </p:cNvSpPr>
          <p:nvPr>
            <p:ph type="subTitle" idx="1"/>
          </p:nvPr>
        </p:nvSpPr>
        <p:spPr>
          <a:xfrm>
            <a:off x="2589213" y="3866607"/>
            <a:ext cx="8915399" cy="2037056"/>
          </a:xfrm>
        </p:spPr>
        <p:txBody>
          <a:bodyPr>
            <a:normAutofit/>
          </a:bodyPr>
          <a:lstStyle/>
          <a:p>
            <a:r>
              <a:rPr lang="en-GB" sz="2800" dirty="0"/>
              <a:t>Triangulated approach: Quantitative and Qualitative =</a:t>
            </a:r>
          </a:p>
          <a:p>
            <a:r>
              <a:rPr lang="en-GB" dirty="0"/>
              <a:t>to increase the level of knowledge about something and to strengthen the researcher's standpoint from various aspects</a:t>
            </a:r>
          </a:p>
        </p:txBody>
      </p:sp>
    </p:spTree>
    <p:extLst>
      <p:ext uri="{BB962C8B-B14F-4D97-AF65-F5344CB8AC3E}">
        <p14:creationId xmlns:p14="http://schemas.microsoft.com/office/powerpoint/2010/main" val="3010924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602092" y="159656"/>
            <a:ext cx="8915399" cy="846872"/>
          </a:xfrm>
        </p:spPr>
        <p:txBody>
          <a:bodyPr>
            <a:normAutofit fontScale="90000"/>
          </a:bodyPr>
          <a:lstStyle/>
          <a:p>
            <a:r>
              <a:rPr lang="en-GB" dirty="0"/>
              <a:t>Ethical Considerations</a:t>
            </a:r>
          </a:p>
        </p:txBody>
      </p:sp>
      <p:sp>
        <p:nvSpPr>
          <p:cNvPr id="3" name="Rectangle 2"/>
          <p:cNvSpPr/>
          <p:nvPr/>
        </p:nvSpPr>
        <p:spPr>
          <a:xfrm>
            <a:off x="2271891" y="1287866"/>
            <a:ext cx="9245600" cy="5170646"/>
          </a:xfrm>
          <a:prstGeom prst="rect">
            <a:avLst/>
          </a:prstGeom>
        </p:spPr>
        <p:txBody>
          <a:bodyPr wrap="square">
            <a:spAutoFit/>
          </a:bodyPr>
          <a:lstStyle/>
          <a:p>
            <a:pPr marL="171450" lvl="0" indent="-171450" defTabSz="914400">
              <a:buFont typeface="Arial" panose="020B0604020202020204" pitchFamily="34" charset="0"/>
              <a:buChar char="•"/>
            </a:pPr>
            <a:r>
              <a:rPr lang="en-GB" sz="2200" dirty="0">
                <a:solidFill>
                  <a:prstClr val="black"/>
                </a:solidFill>
                <a:latin typeface="Calibri" panose="020F0502020204030204"/>
              </a:rPr>
              <a:t>A draft protocol will be provided to Research Governance to enable a determination to be made regarding ORECNI approval and Trust governance requirements.  An Integrated Research Application System (IRAS) workshop has previously been attended by the researcher; this will be updated as necessary.</a:t>
            </a:r>
          </a:p>
          <a:p>
            <a:pPr marL="171450" lvl="0" indent="-171450" defTabSz="914400">
              <a:buFont typeface="Arial" panose="020B0604020202020204" pitchFamily="34" charset="0"/>
              <a:buChar char="•"/>
            </a:pPr>
            <a:r>
              <a:rPr lang="en-GB" sz="2200" dirty="0">
                <a:solidFill>
                  <a:prstClr val="black"/>
                </a:solidFill>
                <a:latin typeface="Calibri" panose="020F0502020204030204"/>
              </a:rPr>
              <a:t>According to Cohen et al. (2007) there are also general ethical implications in carrying out research using questionnaires, focus groups and interviews.  These are informed consent, privacy, anonymity, confidentiality, equality and storage of data.   </a:t>
            </a:r>
          </a:p>
          <a:p>
            <a:pPr marL="171450" lvl="0" indent="-171450" defTabSz="914400">
              <a:buFont typeface="Arial" panose="020B0604020202020204" pitchFamily="34" charset="0"/>
              <a:buChar char="•"/>
            </a:pPr>
            <a:r>
              <a:rPr lang="en-GB" sz="2200" dirty="0">
                <a:solidFill>
                  <a:prstClr val="black"/>
                </a:solidFill>
                <a:latin typeface="Calibri" panose="020F0502020204030204"/>
              </a:rPr>
              <a:t>Privacy, anonymity and confidentiality will be assured as all data will be anonymised and all identifying details removed.  No individual will be discriminated against in any way in the choosing of the sample or in the use of the data obtained, thus ensuring equality.  It will be explained that data will be secured on an encrypted USB drive or computer hard drive to which only the researcher will have access.  </a:t>
            </a:r>
          </a:p>
        </p:txBody>
      </p:sp>
    </p:spTree>
    <p:extLst>
      <p:ext uri="{BB962C8B-B14F-4D97-AF65-F5344CB8AC3E}">
        <p14:creationId xmlns:p14="http://schemas.microsoft.com/office/powerpoint/2010/main" val="20872103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368447" y="0"/>
            <a:ext cx="9578714" cy="6700603"/>
          </a:xfrm>
        </p:spPr>
        <p:txBody>
          <a:bodyPr>
            <a:normAutofit/>
          </a:bodyPr>
          <a:lstStyle/>
          <a:p>
            <a:pPr algn="ctr"/>
            <a:r>
              <a:rPr lang="en-GB" dirty="0"/>
              <a:t>References</a:t>
            </a:r>
          </a:p>
          <a:p>
            <a:r>
              <a:rPr lang="en-GB" sz="1200" dirty="0"/>
              <a:t>Bryman, A. (2016) Social Research Methods, Oxford: Oxford University Press.</a:t>
            </a:r>
          </a:p>
          <a:p>
            <a:r>
              <a:rPr lang="en-GB" sz="1200" dirty="0"/>
              <a:t>Children’s Social Care Statistics Northern Ireland 2016/17 (2017) [online] Available at </a:t>
            </a:r>
            <a:r>
              <a:rPr lang="en-GB" sz="1200" u="sng" dirty="0">
                <a:hlinkClick r:id="rId3"/>
              </a:rPr>
              <a:t>http://dera.ioe.ac.uk/30189/1/child-social-care-16-17_Redacted.pdf</a:t>
            </a:r>
            <a:r>
              <a:rPr lang="en-GB" sz="1200" dirty="0"/>
              <a:t> [Accessed on 27th March 2018].</a:t>
            </a:r>
          </a:p>
          <a:p>
            <a:r>
              <a:rPr lang="en-GB" sz="1200" dirty="0"/>
              <a:t>Cohen, L.; </a:t>
            </a:r>
            <a:r>
              <a:rPr lang="en-GB" sz="1200" dirty="0" err="1"/>
              <a:t>Manion</a:t>
            </a:r>
            <a:r>
              <a:rPr lang="en-GB" sz="1200" dirty="0"/>
              <a:t>, L. and Morrison, K. (2007) </a:t>
            </a:r>
            <a:r>
              <a:rPr lang="en-GB" sz="1200" i="1" dirty="0"/>
              <a:t>Research Methods in Education, 6</a:t>
            </a:r>
            <a:r>
              <a:rPr lang="en-GB" sz="1200" i="1" baseline="30000" dirty="0"/>
              <a:t>th</a:t>
            </a:r>
            <a:r>
              <a:rPr lang="en-GB" sz="1200" i="1" dirty="0"/>
              <a:t> edition, </a:t>
            </a:r>
            <a:r>
              <a:rPr lang="en-GB" sz="1200" dirty="0"/>
              <a:t>Oxon: Routledge.</a:t>
            </a:r>
          </a:p>
          <a:p>
            <a:r>
              <a:rPr lang="en-GB" sz="1200" dirty="0"/>
              <a:t>Department of Health (2017) </a:t>
            </a:r>
            <a:r>
              <a:rPr lang="en-GB" sz="1200" i="1" dirty="0"/>
              <a:t>Publication of ‘Children’s Social Care Statistics for NI 2016/17’ </a:t>
            </a:r>
            <a:r>
              <a:rPr lang="en-GB" sz="1200" dirty="0"/>
              <a:t>[online] Available at </a:t>
            </a:r>
            <a:r>
              <a:rPr lang="en-GB" sz="1200" u="sng" dirty="0">
                <a:hlinkClick r:id="rId3"/>
              </a:rPr>
              <a:t>http://dera.ioe.ac.uk/30189/1/child-social-care-16-17_Redacted.pdf</a:t>
            </a:r>
            <a:r>
              <a:rPr lang="en-GB" sz="1200" dirty="0"/>
              <a:t> [Accessed on 19th March 2018].</a:t>
            </a:r>
          </a:p>
          <a:p>
            <a:r>
              <a:rPr lang="en-GB" sz="1200" dirty="0"/>
              <a:t>Gilbert, N. (2001) </a:t>
            </a:r>
            <a:r>
              <a:rPr lang="en-GB" sz="1200" i="1" dirty="0"/>
              <a:t>Researching Social Life, 2</a:t>
            </a:r>
            <a:r>
              <a:rPr lang="en-GB" sz="1200" i="1" baseline="30000" dirty="0"/>
              <a:t>nd</a:t>
            </a:r>
            <a:r>
              <a:rPr lang="en-GB" sz="1200" i="1" dirty="0"/>
              <a:t> edition, </a:t>
            </a:r>
            <a:r>
              <a:rPr lang="en-GB" sz="1200" dirty="0"/>
              <a:t>London: Sage Publications Ltd. </a:t>
            </a:r>
          </a:p>
          <a:p>
            <a:r>
              <a:rPr lang="en-GB" sz="1200" dirty="0" err="1"/>
              <a:t>Golafshani</a:t>
            </a:r>
            <a:r>
              <a:rPr lang="en-GB" sz="1200" dirty="0"/>
              <a:t>, N. (2003) ‘Understanding Reliability and Validity in Qualitative Research’ in </a:t>
            </a:r>
            <a:r>
              <a:rPr lang="en-GB" sz="1200" i="1" dirty="0"/>
              <a:t>The Qualitative Report, </a:t>
            </a:r>
            <a:r>
              <a:rPr lang="en-GB" sz="1200" dirty="0"/>
              <a:t>8(4):pp597-607.</a:t>
            </a:r>
          </a:p>
          <a:p>
            <a:r>
              <a:rPr lang="en-GB" sz="1200" dirty="0"/>
              <a:t>Golding, K. (2003) ‘Helping foster carers, helping children. Using attachment theory to guide practice’ </a:t>
            </a:r>
            <a:r>
              <a:rPr lang="en-GB" sz="1200" i="1" dirty="0"/>
              <a:t>Adoption and Fostering, </a:t>
            </a:r>
            <a:r>
              <a:rPr lang="en-GB" sz="1200" dirty="0"/>
              <a:t>27(2):pp64-73.</a:t>
            </a:r>
          </a:p>
          <a:p>
            <a:r>
              <a:rPr lang="en-GB" sz="1200" dirty="0" err="1"/>
              <a:t>Guion</a:t>
            </a:r>
            <a:r>
              <a:rPr lang="en-GB" sz="1200" dirty="0"/>
              <a:t>, L.; Diehl, D. and McDonald, D. (2011) </a:t>
            </a:r>
            <a:r>
              <a:rPr lang="en-GB" sz="1200" i="1" dirty="0"/>
              <a:t>Triangulation: Establishing the Validity of Qualitative Studies, </a:t>
            </a:r>
            <a:r>
              <a:rPr lang="en-GB" sz="1200" dirty="0"/>
              <a:t>Florida: University of Florida, IFAS Extension. </a:t>
            </a:r>
          </a:p>
          <a:p>
            <a:r>
              <a:rPr lang="en-GB" sz="1200" dirty="0"/>
              <a:t>Henn, M.; Weinstein, M. and </a:t>
            </a:r>
            <a:r>
              <a:rPr lang="en-GB" sz="1200" dirty="0" err="1"/>
              <a:t>Foard</a:t>
            </a:r>
            <a:r>
              <a:rPr lang="en-GB" sz="1200" dirty="0"/>
              <a:t>, N. (2006) </a:t>
            </a:r>
            <a:r>
              <a:rPr lang="en-GB" sz="1200" i="1" dirty="0"/>
              <a:t>A Short Introduction to Social Research, </a:t>
            </a:r>
            <a:r>
              <a:rPr lang="en-GB" sz="1200" dirty="0"/>
              <a:t>London: Sage Publications Ltd.</a:t>
            </a:r>
          </a:p>
          <a:p>
            <a:r>
              <a:rPr lang="en-GB" sz="1200" dirty="0" err="1"/>
              <a:t>Ivankova</a:t>
            </a:r>
            <a:r>
              <a:rPr lang="en-GB" sz="1200" dirty="0"/>
              <a:t>, N.V.; Creswell, J.W. and Stick, S.L. (2006) ‘Using Mixed-Methods Sequential Explanatory Design: From Theory to Practice’ in </a:t>
            </a:r>
            <a:r>
              <a:rPr lang="en-GB" sz="1200" i="1" dirty="0"/>
              <a:t>Field Methods, </a:t>
            </a:r>
            <a:r>
              <a:rPr lang="en-GB" sz="1200" dirty="0"/>
              <a:t>18(1):pp3-20.</a:t>
            </a:r>
          </a:p>
          <a:p>
            <a:r>
              <a:rPr lang="en-GB" sz="1200" dirty="0"/>
              <a:t>McCarthy, G.; </a:t>
            </a:r>
            <a:r>
              <a:rPr lang="en-GB" sz="1200" dirty="0" err="1"/>
              <a:t>Janeway</a:t>
            </a:r>
            <a:r>
              <a:rPr lang="en-GB" sz="1200" dirty="0"/>
              <a:t>, J. and </a:t>
            </a:r>
            <a:r>
              <a:rPr lang="en-GB" sz="1200" dirty="0" err="1"/>
              <a:t>Geddis</a:t>
            </a:r>
            <a:r>
              <a:rPr lang="en-GB" sz="1200" dirty="0"/>
              <a:t>, A. (2003) ‘The impact of emotional and behavioural problems on the lives of children growing up in the care system’ in </a:t>
            </a:r>
            <a:r>
              <a:rPr lang="en-GB" sz="1200" i="1" dirty="0"/>
              <a:t>Adoption and Fostering, </a:t>
            </a:r>
            <a:r>
              <a:rPr lang="en-GB" sz="1200" dirty="0"/>
              <a:t>27(3):pp14-19. </a:t>
            </a:r>
          </a:p>
          <a:p>
            <a:r>
              <a:rPr lang="en-GB" sz="1200" dirty="0" err="1"/>
              <a:t>McSherry</a:t>
            </a:r>
            <a:r>
              <a:rPr lang="en-GB" sz="1200" dirty="0"/>
              <a:t>, D.; </a:t>
            </a:r>
            <a:r>
              <a:rPr lang="en-GB" sz="1200" dirty="0" err="1"/>
              <a:t>Malet</a:t>
            </a:r>
            <a:r>
              <a:rPr lang="en-GB" sz="1200" dirty="0"/>
              <a:t>, M F. and </a:t>
            </a:r>
            <a:r>
              <a:rPr lang="en-GB" sz="1200" dirty="0" err="1"/>
              <a:t>Weatherall</a:t>
            </a:r>
            <a:r>
              <a:rPr lang="en-GB" sz="1200" dirty="0"/>
              <a:t>, K. (2013) Comparing long-term placements for young children in care: The Care Pathways and Outcomes Study – Northern Ireland, London: British Association for Adoption and Fostering.</a:t>
            </a:r>
          </a:p>
          <a:p>
            <a:r>
              <a:rPr lang="en-GB" sz="1200" dirty="0"/>
              <a:t>Mooney, J., Winter, K., &amp; Connolly, P. (2016) ‘Effects of a book gifting programme on literacy outcomes for foster children: A randomised controlled trial evaluation of the letterbox club in Northern Ireland’ in </a:t>
            </a:r>
            <a:r>
              <a:rPr lang="en-GB" sz="1200" i="1" dirty="0"/>
              <a:t>Children and Youth Services </a:t>
            </a:r>
            <a:r>
              <a:rPr lang="en-GB" sz="1200" dirty="0"/>
              <a:t>65(2):pp1-8.</a:t>
            </a:r>
          </a:p>
          <a:p>
            <a:r>
              <a:rPr lang="en-GB" sz="1200" dirty="0"/>
              <a:t>Pope, C.; </a:t>
            </a:r>
            <a:r>
              <a:rPr lang="en-GB" sz="1200" dirty="0" err="1"/>
              <a:t>Ziebland</a:t>
            </a:r>
            <a:r>
              <a:rPr lang="en-GB" sz="1200" dirty="0"/>
              <a:t>, S. and Mays, N. (2000) ‘ Analysing qualitative data’ in </a:t>
            </a:r>
            <a:r>
              <a:rPr lang="en-GB" sz="1200" i="1" dirty="0"/>
              <a:t>British medical journal, </a:t>
            </a:r>
            <a:r>
              <a:rPr lang="en-GB" sz="1200" dirty="0"/>
              <a:t>320(7227):pp114-116.</a:t>
            </a:r>
          </a:p>
          <a:p>
            <a:r>
              <a:rPr lang="en-GB" sz="1200" dirty="0"/>
              <a:t>Turner, W. and Macdonald, G. (2011) ‘Treatment foster care for improving outcomes in children and young people: a systematic review’ in Research on Social Work Practice, 21(5):pp501-527.</a:t>
            </a:r>
          </a:p>
          <a:p>
            <a:endParaRPr lang="en-GB" dirty="0"/>
          </a:p>
        </p:txBody>
      </p:sp>
    </p:spTree>
    <p:extLst>
      <p:ext uri="{BB962C8B-B14F-4D97-AF65-F5344CB8AC3E}">
        <p14:creationId xmlns:p14="http://schemas.microsoft.com/office/powerpoint/2010/main" val="8080111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06333" y="1620520"/>
            <a:ext cx="8915399" cy="2262781"/>
          </a:xfrm>
        </p:spPr>
        <p:txBody>
          <a:bodyPr/>
          <a:lstStyle/>
          <a:p>
            <a:pPr algn="ctr"/>
            <a:r>
              <a:rPr lang="en-GB" dirty="0"/>
              <a:t>Thank you for listening to me!</a:t>
            </a:r>
          </a:p>
        </p:txBody>
      </p:sp>
      <p:sp>
        <p:nvSpPr>
          <p:cNvPr id="3" name="Subtitle 2"/>
          <p:cNvSpPr>
            <a:spLocks noGrp="1"/>
          </p:cNvSpPr>
          <p:nvPr>
            <p:ph type="subTitle" idx="1"/>
          </p:nvPr>
        </p:nvSpPr>
        <p:spPr>
          <a:xfrm>
            <a:off x="2406333" y="3885482"/>
            <a:ext cx="8915399" cy="1126283"/>
          </a:xfrm>
        </p:spPr>
        <p:txBody>
          <a:bodyPr>
            <a:normAutofit/>
          </a:bodyPr>
          <a:lstStyle/>
          <a:p>
            <a:pPr algn="ctr"/>
            <a:r>
              <a:rPr lang="en-GB" sz="2400" dirty="0"/>
              <a:t>Any help or advise you can give me will be very much appreciated.</a:t>
            </a:r>
          </a:p>
        </p:txBody>
      </p:sp>
    </p:spTree>
    <p:extLst>
      <p:ext uri="{BB962C8B-B14F-4D97-AF65-F5344CB8AC3E}">
        <p14:creationId xmlns:p14="http://schemas.microsoft.com/office/powerpoint/2010/main" val="2655766995"/>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4797</TotalTime>
  <Words>754</Words>
  <Application>Microsoft Office PowerPoint</Application>
  <PresentationFormat>Widescreen</PresentationFormat>
  <Paragraphs>35</Paragraphs>
  <Slides>7</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Century Gothic</vt:lpstr>
      <vt:lpstr>Wingdings 3</vt:lpstr>
      <vt:lpstr>Wisp</vt:lpstr>
      <vt:lpstr>   “Developing an understanding of the Independent Foster Care Sector in Northern Ireland, through the perspectives of Independent Foster Carers, Independent Foster Care Agencies and other key professionals”</vt:lpstr>
      <vt:lpstr>Research Aims and Rationale  * Address the gap in knowledge and create a profile, in order to detail the contribution that independent foster care provides to the ‘care system’ in NI      * To give foster carers, foster care agencies and other professionals within the independent foster care sector a voice for themselves; so that their experiences can be heard and included in research findings within foster care as an intervention.   * Promote the creation, improvement or continuance of good evidence informed practice and assist with professionalism   </vt:lpstr>
      <vt:lpstr>Proposed Methodology  Questionnaires – Independent Foster Carers Focus groups – Independent Fostering Agencies Interviews – Other professionals involved in the sector</vt:lpstr>
      <vt:lpstr>Data analysis and Interpretation </vt:lpstr>
      <vt:lpstr>Ethical Considerations</vt:lpstr>
      <vt:lpstr>PowerPoint Presentation</vt:lpstr>
      <vt:lpstr>Thank you for listening to me!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methodologically comparative study of the outcomes for children in statutory and independent foster care in Northern Ireland.</dc:title>
  <dc:creator>Annette Gilmore</dc:creator>
  <cp:lastModifiedBy>CPD Officer</cp:lastModifiedBy>
  <cp:revision>67</cp:revision>
  <cp:lastPrinted>2018-06-30T14:30:37Z</cp:lastPrinted>
  <dcterms:created xsi:type="dcterms:W3CDTF">2018-02-19T16:34:10Z</dcterms:created>
  <dcterms:modified xsi:type="dcterms:W3CDTF">2019-06-11T12:41:00Z</dcterms:modified>
</cp:coreProperties>
</file>