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0"/>
  </p:notesMasterIdLst>
  <p:sldIdLst>
    <p:sldId id="257" r:id="rId3"/>
    <p:sldId id="319" r:id="rId4"/>
    <p:sldId id="276" r:id="rId5"/>
    <p:sldId id="258" r:id="rId6"/>
    <p:sldId id="312" r:id="rId7"/>
    <p:sldId id="314" r:id="rId8"/>
    <p:sldId id="281" r:id="rId9"/>
    <p:sldId id="259" r:id="rId10"/>
    <p:sldId id="315" r:id="rId11"/>
    <p:sldId id="264" r:id="rId12"/>
    <p:sldId id="265" r:id="rId13"/>
    <p:sldId id="266" r:id="rId14"/>
    <p:sldId id="267" r:id="rId15"/>
    <p:sldId id="268" r:id="rId16"/>
    <p:sldId id="269" r:id="rId17"/>
    <p:sldId id="316" r:id="rId18"/>
    <p:sldId id="310" r:id="rId19"/>
    <p:sldId id="302" r:id="rId20"/>
    <p:sldId id="278" r:id="rId21"/>
    <p:sldId id="283" r:id="rId22"/>
    <p:sldId id="289" r:id="rId23"/>
    <p:sldId id="296" r:id="rId24"/>
    <p:sldId id="279" r:id="rId25"/>
    <p:sldId id="318" r:id="rId26"/>
    <p:sldId id="272" r:id="rId27"/>
    <p:sldId id="297" r:id="rId28"/>
    <p:sldId id="31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E01"/>
    <a:srgbClr val="822327"/>
    <a:srgbClr val="F10000"/>
    <a:srgbClr val="FFCC99"/>
    <a:srgbClr val="CCCCFF"/>
    <a:srgbClr val="036778"/>
    <a:srgbClr val="FF66FF"/>
    <a:srgbClr val="023671"/>
    <a:srgbClr val="F0AB03"/>
    <a:srgbClr val="0337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96" autoAdjust="0"/>
    <p:restoredTop sz="42486" autoAdjust="0"/>
  </p:normalViewPr>
  <p:slideViewPr>
    <p:cSldViewPr snapToGrid="0">
      <p:cViewPr varScale="1">
        <p:scale>
          <a:sx n="28" d="100"/>
          <a:sy n="28" d="100"/>
        </p:scale>
        <p:origin x="217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1C397-7A9A-4578-8DDB-F119670A6D07}" type="doc">
      <dgm:prSet loTypeId="urn:microsoft.com/office/officeart/2011/layout/HexagonRadial" loCatId="cycle" qsTypeId="urn:microsoft.com/office/officeart/2005/8/quickstyle/3d2" qsCatId="3D" csTypeId="urn:microsoft.com/office/officeart/2005/8/colors/colorful5" csCatId="colorful" phldr="1"/>
      <dgm:spPr/>
      <dgm:t>
        <a:bodyPr/>
        <a:lstStyle/>
        <a:p>
          <a:endParaRPr lang="en-IE"/>
        </a:p>
      </dgm:t>
    </dgm:pt>
    <dgm:pt modelId="{C08C5777-021C-4C24-9BBF-B29B598942E3}">
      <dgm:prSet phldrT="[Text]" custT="1"/>
      <dgm:spPr>
        <a:solidFill>
          <a:schemeClr val="accent5"/>
        </a:solidFill>
      </dgm:spPr>
      <dgm:t>
        <a:bodyPr/>
        <a:lstStyle/>
        <a:p>
          <a:r>
            <a:rPr lang="en-IE" sz="1800" b="1" spc="-70" baseline="0" dirty="0"/>
            <a:t>Professionals</a:t>
          </a:r>
          <a:r>
            <a:rPr lang="en-IE" sz="1800" b="1" spc="-50" baseline="0" dirty="0"/>
            <a:t> </a:t>
          </a:r>
          <a:r>
            <a:rPr lang="en-IE" sz="1400" b="1" dirty="0"/>
            <a:t>working in the community</a:t>
          </a:r>
          <a:endParaRPr lang="en-IE" sz="1800" b="1" dirty="0"/>
        </a:p>
      </dgm:t>
    </dgm:pt>
    <dgm:pt modelId="{753D23E0-8E44-4F3F-A71E-0255704F519D}" type="parTrans" cxnId="{D100EDE1-1912-4324-AAC8-928E9B0CC588}">
      <dgm:prSet/>
      <dgm:spPr/>
      <dgm:t>
        <a:bodyPr/>
        <a:lstStyle/>
        <a:p>
          <a:endParaRPr lang="en-IE" sz="2000" b="1">
            <a:solidFill>
              <a:schemeClr val="tx1"/>
            </a:solidFill>
          </a:endParaRPr>
        </a:p>
      </dgm:t>
    </dgm:pt>
    <dgm:pt modelId="{99E65A05-054F-4292-B955-A732EBC296F0}" type="sibTrans" cxnId="{D100EDE1-1912-4324-AAC8-928E9B0CC588}">
      <dgm:prSet/>
      <dgm:spPr/>
      <dgm:t>
        <a:bodyPr/>
        <a:lstStyle/>
        <a:p>
          <a:endParaRPr lang="en-IE" sz="2000" b="1">
            <a:solidFill>
              <a:schemeClr val="tx1"/>
            </a:solidFill>
          </a:endParaRPr>
        </a:p>
      </dgm:t>
    </dgm:pt>
    <dgm:pt modelId="{710FFB6B-0718-4B8B-A2E1-01FAA64A5010}">
      <dgm:prSet custT="1"/>
      <dgm:spPr>
        <a:solidFill>
          <a:srgbClr val="002060"/>
        </a:solidFill>
      </dgm:spPr>
      <dgm:t>
        <a:bodyPr/>
        <a:lstStyle/>
        <a:p>
          <a:r>
            <a:rPr lang="en-IE" sz="1800" b="1" spc="-50" baseline="0" dirty="0"/>
            <a:t>C</a:t>
          </a:r>
          <a:r>
            <a:rPr lang="en-IE" sz="1800" b="1" spc="-70" baseline="0" dirty="0"/>
            <a:t>ollaborating </a:t>
          </a:r>
          <a:r>
            <a:rPr lang="en-IE" sz="1800" b="1" dirty="0"/>
            <a:t>Researchers</a:t>
          </a:r>
        </a:p>
      </dgm:t>
    </dgm:pt>
    <dgm:pt modelId="{6B5EAAA2-2F31-4694-B2AE-464C500A352A}" type="parTrans" cxnId="{CA81FF65-38FA-4AC2-96F3-7FE61D563FF0}">
      <dgm:prSet/>
      <dgm:spPr/>
      <dgm:t>
        <a:bodyPr/>
        <a:lstStyle/>
        <a:p>
          <a:endParaRPr lang="en-IE" sz="2000" b="1">
            <a:solidFill>
              <a:schemeClr val="tx1"/>
            </a:solidFill>
          </a:endParaRPr>
        </a:p>
      </dgm:t>
    </dgm:pt>
    <dgm:pt modelId="{CD3FDDDA-8662-458F-BB69-193444FA50BB}" type="sibTrans" cxnId="{CA81FF65-38FA-4AC2-96F3-7FE61D563FF0}">
      <dgm:prSet/>
      <dgm:spPr/>
      <dgm:t>
        <a:bodyPr/>
        <a:lstStyle/>
        <a:p>
          <a:endParaRPr lang="en-IE" sz="2000" b="1">
            <a:solidFill>
              <a:schemeClr val="tx1"/>
            </a:solidFill>
          </a:endParaRPr>
        </a:p>
      </dgm:t>
    </dgm:pt>
    <dgm:pt modelId="{F6274D96-BBF4-48A6-B45C-E9872984E7B0}">
      <dgm:prSet phldrT="[Text]" custT="1"/>
      <dgm:spPr/>
      <dgm:t>
        <a:bodyPr lIns="0" tIns="36000" rIns="0" bIns="36000"/>
        <a:lstStyle/>
        <a:p>
          <a:r>
            <a:rPr lang="en-IE" sz="2600" b="1" spc="-140" baseline="0" dirty="0">
              <a:solidFill>
                <a:schemeClr val="tx1"/>
              </a:solidFill>
            </a:rPr>
            <a:t>Co-Researchers</a:t>
          </a:r>
        </a:p>
      </dgm:t>
    </dgm:pt>
    <dgm:pt modelId="{B43C5980-4438-4EBA-8FD8-CC4095C442C7}" type="parTrans" cxnId="{96272484-59FC-42FE-9DF8-D53C32DC42D1}">
      <dgm:prSet/>
      <dgm:spPr/>
      <dgm:t>
        <a:bodyPr/>
        <a:lstStyle/>
        <a:p>
          <a:endParaRPr lang="en-IE" sz="2000" b="1">
            <a:solidFill>
              <a:schemeClr val="tx1"/>
            </a:solidFill>
          </a:endParaRPr>
        </a:p>
      </dgm:t>
    </dgm:pt>
    <dgm:pt modelId="{7C3873F8-3199-476A-B8E4-21269E64C43C}" type="sibTrans" cxnId="{96272484-59FC-42FE-9DF8-D53C32DC42D1}">
      <dgm:prSet/>
      <dgm:spPr/>
      <dgm:t>
        <a:bodyPr/>
        <a:lstStyle/>
        <a:p>
          <a:endParaRPr lang="en-IE" sz="2000" b="1">
            <a:solidFill>
              <a:schemeClr val="tx1"/>
            </a:solidFill>
          </a:endParaRPr>
        </a:p>
      </dgm:t>
    </dgm:pt>
    <dgm:pt modelId="{A63C38CB-502A-4B1B-87E0-B42A8CD4B888}">
      <dgm:prSet phldrT="[Text]" custT="1"/>
      <dgm:spPr>
        <a:solidFill>
          <a:srgbClr val="FF66FF"/>
        </a:solidFill>
      </dgm:spPr>
      <dgm:t>
        <a:bodyPr/>
        <a:lstStyle/>
        <a:p>
          <a:r>
            <a:rPr lang="en-IE" sz="1800" b="1" dirty="0">
              <a:solidFill>
                <a:schemeClr val="tx1"/>
              </a:solidFill>
            </a:rPr>
            <a:t>Community locals</a:t>
          </a:r>
        </a:p>
      </dgm:t>
    </dgm:pt>
    <dgm:pt modelId="{717E4009-616C-4D1B-9358-17C0E050F489}" type="parTrans" cxnId="{5491B4BB-F554-4980-9E09-83833E166823}">
      <dgm:prSet/>
      <dgm:spPr/>
      <dgm:t>
        <a:bodyPr/>
        <a:lstStyle/>
        <a:p>
          <a:endParaRPr lang="en-IE" sz="2000" b="1">
            <a:solidFill>
              <a:schemeClr val="tx1"/>
            </a:solidFill>
          </a:endParaRPr>
        </a:p>
      </dgm:t>
    </dgm:pt>
    <dgm:pt modelId="{11D75527-1316-4F29-A6D6-E005B310B6FB}" type="sibTrans" cxnId="{5491B4BB-F554-4980-9E09-83833E166823}">
      <dgm:prSet/>
      <dgm:spPr/>
      <dgm:t>
        <a:bodyPr/>
        <a:lstStyle/>
        <a:p>
          <a:endParaRPr lang="en-IE" sz="2000" b="1">
            <a:solidFill>
              <a:schemeClr val="tx1"/>
            </a:solidFill>
          </a:endParaRPr>
        </a:p>
      </dgm:t>
    </dgm:pt>
    <dgm:pt modelId="{FAE5B7C5-405E-4CCC-84E0-B825D1BBBEA5}">
      <dgm:prSet phldrT="[Text]" custT="1"/>
      <dgm:spPr>
        <a:solidFill>
          <a:schemeClr val="accent6"/>
        </a:solidFill>
      </dgm:spPr>
      <dgm:t>
        <a:bodyPr/>
        <a:lstStyle/>
        <a:p>
          <a:r>
            <a:rPr lang="en-IE" sz="1800" b="1"/>
            <a:t>Indirect Service users</a:t>
          </a:r>
          <a:endParaRPr lang="en-IE" sz="1800" b="1" dirty="0"/>
        </a:p>
      </dgm:t>
    </dgm:pt>
    <dgm:pt modelId="{9B4C24BB-B0C5-440A-B592-DFD917580477}" type="parTrans" cxnId="{3D8D19CF-456A-4F8F-B9C6-C13FCBEDD591}">
      <dgm:prSet/>
      <dgm:spPr/>
      <dgm:t>
        <a:bodyPr/>
        <a:lstStyle/>
        <a:p>
          <a:endParaRPr lang="en-IE" sz="2000" b="1">
            <a:solidFill>
              <a:schemeClr val="tx1"/>
            </a:solidFill>
          </a:endParaRPr>
        </a:p>
      </dgm:t>
    </dgm:pt>
    <dgm:pt modelId="{78C17F39-4A34-4449-BC4D-A2A711D6C95D}" type="sibTrans" cxnId="{3D8D19CF-456A-4F8F-B9C6-C13FCBEDD591}">
      <dgm:prSet/>
      <dgm:spPr/>
      <dgm:t>
        <a:bodyPr/>
        <a:lstStyle/>
        <a:p>
          <a:endParaRPr lang="en-IE" sz="2000" b="1">
            <a:solidFill>
              <a:schemeClr val="tx1"/>
            </a:solidFill>
          </a:endParaRPr>
        </a:p>
      </dgm:t>
    </dgm:pt>
    <dgm:pt modelId="{BF618609-8F2D-4426-B4AD-8793CFF6E795}">
      <dgm:prSet phldrT="[Text]" custT="1"/>
      <dgm:spPr>
        <a:solidFill>
          <a:schemeClr val="accent2"/>
        </a:solidFill>
      </dgm:spPr>
      <dgm:t>
        <a:bodyPr/>
        <a:lstStyle/>
        <a:p>
          <a:r>
            <a:rPr lang="en-IE" sz="1800" b="1"/>
            <a:t>Direct Service Users</a:t>
          </a:r>
          <a:endParaRPr lang="en-IE" sz="1800" b="1" dirty="0"/>
        </a:p>
      </dgm:t>
    </dgm:pt>
    <dgm:pt modelId="{BFBC22FD-5FC3-4079-B650-6EF564544B69}" type="parTrans" cxnId="{D9EB51F3-586A-4FD4-BAA2-9672F43003A7}">
      <dgm:prSet/>
      <dgm:spPr/>
      <dgm:t>
        <a:bodyPr/>
        <a:lstStyle/>
        <a:p>
          <a:endParaRPr lang="en-IE" sz="2000" b="1">
            <a:solidFill>
              <a:schemeClr val="tx1"/>
            </a:solidFill>
          </a:endParaRPr>
        </a:p>
      </dgm:t>
    </dgm:pt>
    <dgm:pt modelId="{C5A899E8-FB04-41B3-BEC4-46A584076D79}" type="sibTrans" cxnId="{D9EB51F3-586A-4FD4-BAA2-9672F43003A7}">
      <dgm:prSet/>
      <dgm:spPr/>
      <dgm:t>
        <a:bodyPr/>
        <a:lstStyle/>
        <a:p>
          <a:endParaRPr lang="en-IE" sz="2000" b="1">
            <a:solidFill>
              <a:schemeClr val="tx1"/>
            </a:solidFill>
          </a:endParaRPr>
        </a:p>
      </dgm:t>
    </dgm:pt>
    <dgm:pt modelId="{86670934-3F86-470C-9F46-46C35F968DF5}">
      <dgm:prSet phldrT="[Text]"/>
      <dgm:spPr>
        <a:solidFill>
          <a:srgbClr val="7030A0"/>
        </a:solidFill>
      </dgm:spPr>
      <dgm:t>
        <a:bodyPr/>
        <a:lstStyle/>
        <a:p>
          <a:r>
            <a:rPr lang="en-IE" sz="2000" b="1"/>
            <a:t>Commissioned Researchers</a:t>
          </a:r>
          <a:endParaRPr lang="en-IE" sz="2000" b="1" dirty="0"/>
        </a:p>
      </dgm:t>
    </dgm:pt>
    <dgm:pt modelId="{7AFA238D-DBAC-4135-8F92-6ADC6ECAE07C}" type="parTrans" cxnId="{D96BAD76-CAA3-49FB-955D-BF52EE5B9BB2}">
      <dgm:prSet/>
      <dgm:spPr/>
      <dgm:t>
        <a:bodyPr/>
        <a:lstStyle/>
        <a:p>
          <a:endParaRPr lang="en-IE" sz="2000" b="1">
            <a:solidFill>
              <a:schemeClr val="tx1"/>
            </a:solidFill>
          </a:endParaRPr>
        </a:p>
      </dgm:t>
    </dgm:pt>
    <dgm:pt modelId="{FF894F55-DE73-481B-B640-76EB0ECB3007}" type="sibTrans" cxnId="{D96BAD76-CAA3-49FB-955D-BF52EE5B9BB2}">
      <dgm:prSet/>
      <dgm:spPr/>
      <dgm:t>
        <a:bodyPr/>
        <a:lstStyle/>
        <a:p>
          <a:endParaRPr lang="en-IE" sz="2000" b="1">
            <a:solidFill>
              <a:schemeClr val="tx1"/>
            </a:solidFill>
          </a:endParaRPr>
        </a:p>
      </dgm:t>
    </dgm:pt>
    <dgm:pt modelId="{788589C9-68F3-4AF7-8A38-E45E1D4060A6}" type="pres">
      <dgm:prSet presAssocID="{5251C397-7A9A-4578-8DDB-F119670A6D07}" presName="Name0" presStyleCnt="0">
        <dgm:presLayoutVars>
          <dgm:chMax val="1"/>
          <dgm:chPref val="1"/>
          <dgm:dir/>
          <dgm:animOne val="branch"/>
          <dgm:animLvl val="lvl"/>
        </dgm:presLayoutVars>
      </dgm:prSet>
      <dgm:spPr/>
    </dgm:pt>
    <dgm:pt modelId="{7BAD8777-8AAD-46AC-9F92-3EFC96B5C36C}" type="pres">
      <dgm:prSet presAssocID="{F6274D96-BBF4-48A6-B45C-E9872984E7B0}" presName="Parent" presStyleLbl="node0" presStyleIdx="0" presStyleCnt="1">
        <dgm:presLayoutVars>
          <dgm:chMax val="6"/>
          <dgm:chPref val="6"/>
        </dgm:presLayoutVars>
      </dgm:prSet>
      <dgm:spPr/>
    </dgm:pt>
    <dgm:pt modelId="{592C68B5-5B2B-40FC-B437-7F9A597C1C3E}" type="pres">
      <dgm:prSet presAssocID="{BF618609-8F2D-4426-B4AD-8793CFF6E795}" presName="Accent1" presStyleCnt="0"/>
      <dgm:spPr/>
    </dgm:pt>
    <dgm:pt modelId="{9E662265-D443-41DA-93B8-E850F18E8142}" type="pres">
      <dgm:prSet presAssocID="{BF618609-8F2D-4426-B4AD-8793CFF6E795}" presName="Accent" presStyleLbl="bgShp" presStyleIdx="0" presStyleCnt="6"/>
      <dgm:spPr/>
    </dgm:pt>
    <dgm:pt modelId="{3340964C-68AE-4F4B-B5B9-8C3A38CE7D5F}" type="pres">
      <dgm:prSet presAssocID="{BF618609-8F2D-4426-B4AD-8793CFF6E795}" presName="Child1" presStyleLbl="node1" presStyleIdx="0" presStyleCnt="6">
        <dgm:presLayoutVars>
          <dgm:chMax val="0"/>
          <dgm:chPref val="0"/>
          <dgm:bulletEnabled val="1"/>
        </dgm:presLayoutVars>
      </dgm:prSet>
      <dgm:spPr/>
    </dgm:pt>
    <dgm:pt modelId="{EF6A0AB1-59D5-4A57-9C8A-EFAF5ABB5F49}" type="pres">
      <dgm:prSet presAssocID="{FAE5B7C5-405E-4CCC-84E0-B825D1BBBEA5}" presName="Accent2" presStyleCnt="0"/>
      <dgm:spPr/>
    </dgm:pt>
    <dgm:pt modelId="{00CD4A44-96EA-452D-B6BC-13996E824206}" type="pres">
      <dgm:prSet presAssocID="{FAE5B7C5-405E-4CCC-84E0-B825D1BBBEA5}" presName="Accent" presStyleLbl="bgShp" presStyleIdx="1" presStyleCnt="6"/>
      <dgm:spPr/>
    </dgm:pt>
    <dgm:pt modelId="{6A4B9FCD-F20A-4437-ABD0-32E17E2C87F4}" type="pres">
      <dgm:prSet presAssocID="{FAE5B7C5-405E-4CCC-84E0-B825D1BBBEA5}" presName="Child2" presStyleLbl="node1" presStyleIdx="1" presStyleCnt="6">
        <dgm:presLayoutVars>
          <dgm:chMax val="0"/>
          <dgm:chPref val="0"/>
          <dgm:bulletEnabled val="1"/>
        </dgm:presLayoutVars>
      </dgm:prSet>
      <dgm:spPr/>
    </dgm:pt>
    <dgm:pt modelId="{7E3F9E59-74FF-49DC-AEB4-999E749A9A5F}" type="pres">
      <dgm:prSet presAssocID="{C08C5777-021C-4C24-9BBF-B29B598942E3}" presName="Accent3" presStyleCnt="0"/>
      <dgm:spPr/>
    </dgm:pt>
    <dgm:pt modelId="{AC454EC2-2C9E-422D-ACDC-9C82115CEA0F}" type="pres">
      <dgm:prSet presAssocID="{C08C5777-021C-4C24-9BBF-B29B598942E3}" presName="Accent" presStyleLbl="bgShp" presStyleIdx="2" presStyleCnt="6"/>
      <dgm:spPr/>
    </dgm:pt>
    <dgm:pt modelId="{688A877F-8F82-4D7F-A9A5-474D22172ED1}" type="pres">
      <dgm:prSet presAssocID="{C08C5777-021C-4C24-9BBF-B29B598942E3}" presName="Child3" presStyleLbl="node1" presStyleIdx="2" presStyleCnt="6">
        <dgm:presLayoutVars>
          <dgm:chMax val="0"/>
          <dgm:chPref val="0"/>
          <dgm:bulletEnabled val="1"/>
        </dgm:presLayoutVars>
      </dgm:prSet>
      <dgm:spPr/>
    </dgm:pt>
    <dgm:pt modelId="{56599379-4EC5-4D47-B321-35C1FF072253}" type="pres">
      <dgm:prSet presAssocID="{A63C38CB-502A-4B1B-87E0-B42A8CD4B888}" presName="Accent4" presStyleCnt="0"/>
      <dgm:spPr/>
    </dgm:pt>
    <dgm:pt modelId="{CC143DCD-CA2B-4E13-8AF7-53951E3845A6}" type="pres">
      <dgm:prSet presAssocID="{A63C38CB-502A-4B1B-87E0-B42A8CD4B888}" presName="Accent" presStyleLbl="bgShp" presStyleIdx="3" presStyleCnt="6"/>
      <dgm:spPr/>
    </dgm:pt>
    <dgm:pt modelId="{8EAB5D1F-10DD-467E-A5C5-B1982777F367}" type="pres">
      <dgm:prSet presAssocID="{A63C38CB-502A-4B1B-87E0-B42A8CD4B888}" presName="Child4" presStyleLbl="node1" presStyleIdx="3" presStyleCnt="6">
        <dgm:presLayoutVars>
          <dgm:chMax val="0"/>
          <dgm:chPref val="0"/>
          <dgm:bulletEnabled val="1"/>
        </dgm:presLayoutVars>
      </dgm:prSet>
      <dgm:spPr/>
    </dgm:pt>
    <dgm:pt modelId="{2A1F29FA-E197-4219-9ED1-51CF63900992}" type="pres">
      <dgm:prSet presAssocID="{710FFB6B-0718-4B8B-A2E1-01FAA64A5010}" presName="Accent5" presStyleCnt="0"/>
      <dgm:spPr/>
    </dgm:pt>
    <dgm:pt modelId="{0DA5252D-3748-483B-9F0C-6448D055DDB9}" type="pres">
      <dgm:prSet presAssocID="{710FFB6B-0718-4B8B-A2E1-01FAA64A5010}" presName="Accent" presStyleLbl="bgShp" presStyleIdx="4" presStyleCnt="6"/>
      <dgm:spPr/>
    </dgm:pt>
    <dgm:pt modelId="{72759042-D22C-4D6E-90B0-122B1B571C1A}" type="pres">
      <dgm:prSet presAssocID="{710FFB6B-0718-4B8B-A2E1-01FAA64A5010}" presName="Child5" presStyleLbl="node1" presStyleIdx="4" presStyleCnt="6">
        <dgm:presLayoutVars>
          <dgm:chMax val="0"/>
          <dgm:chPref val="0"/>
          <dgm:bulletEnabled val="1"/>
        </dgm:presLayoutVars>
      </dgm:prSet>
      <dgm:spPr/>
    </dgm:pt>
    <dgm:pt modelId="{1F5AF367-AD6E-4B2D-B33E-50DAE5229E02}" type="pres">
      <dgm:prSet presAssocID="{86670934-3F86-470C-9F46-46C35F968DF5}" presName="Accent6" presStyleCnt="0"/>
      <dgm:spPr/>
    </dgm:pt>
    <dgm:pt modelId="{98F0FEC3-548B-4A67-B8B6-8CF08EE54502}" type="pres">
      <dgm:prSet presAssocID="{86670934-3F86-470C-9F46-46C35F968DF5}" presName="Accent" presStyleLbl="bgShp" presStyleIdx="5" presStyleCnt="6"/>
      <dgm:spPr/>
    </dgm:pt>
    <dgm:pt modelId="{4164CBA2-3FBD-4B28-ADA2-F48E563C1290}" type="pres">
      <dgm:prSet presAssocID="{86670934-3F86-470C-9F46-46C35F968DF5}" presName="Child6" presStyleLbl="node1" presStyleIdx="5" presStyleCnt="6">
        <dgm:presLayoutVars>
          <dgm:chMax val="0"/>
          <dgm:chPref val="0"/>
          <dgm:bulletEnabled val="1"/>
        </dgm:presLayoutVars>
      </dgm:prSet>
      <dgm:spPr/>
    </dgm:pt>
  </dgm:ptLst>
  <dgm:cxnLst>
    <dgm:cxn modelId="{D7D6F002-B905-4820-8110-4CAE4A3C1716}" type="presOf" srcId="{C08C5777-021C-4C24-9BBF-B29B598942E3}" destId="{688A877F-8F82-4D7F-A9A5-474D22172ED1}" srcOrd="0" destOrd="0" presId="urn:microsoft.com/office/officeart/2011/layout/HexagonRadial"/>
    <dgm:cxn modelId="{EAC37B34-833D-4020-A866-84A31A4FF2D8}" type="presOf" srcId="{A63C38CB-502A-4B1B-87E0-B42A8CD4B888}" destId="{8EAB5D1F-10DD-467E-A5C5-B1982777F367}" srcOrd="0" destOrd="0" presId="urn:microsoft.com/office/officeart/2011/layout/HexagonRadial"/>
    <dgm:cxn modelId="{FA4DBD3D-520F-42B6-86D6-68E525CDC9A1}" type="presOf" srcId="{FAE5B7C5-405E-4CCC-84E0-B825D1BBBEA5}" destId="{6A4B9FCD-F20A-4437-ABD0-32E17E2C87F4}" srcOrd="0" destOrd="0" presId="urn:microsoft.com/office/officeart/2011/layout/HexagonRadial"/>
    <dgm:cxn modelId="{CA81FF65-38FA-4AC2-96F3-7FE61D563FF0}" srcId="{F6274D96-BBF4-48A6-B45C-E9872984E7B0}" destId="{710FFB6B-0718-4B8B-A2E1-01FAA64A5010}" srcOrd="4" destOrd="0" parTransId="{6B5EAAA2-2F31-4694-B2AE-464C500A352A}" sibTransId="{CD3FDDDA-8662-458F-BB69-193444FA50BB}"/>
    <dgm:cxn modelId="{9E44836C-20A8-48CB-9EE5-0D72EB0E4EA6}" type="presOf" srcId="{86670934-3F86-470C-9F46-46C35F968DF5}" destId="{4164CBA2-3FBD-4B28-ADA2-F48E563C1290}" srcOrd="0" destOrd="0" presId="urn:microsoft.com/office/officeart/2011/layout/HexagonRadial"/>
    <dgm:cxn modelId="{D96BAD76-CAA3-49FB-955D-BF52EE5B9BB2}" srcId="{F6274D96-BBF4-48A6-B45C-E9872984E7B0}" destId="{86670934-3F86-470C-9F46-46C35F968DF5}" srcOrd="5" destOrd="0" parTransId="{7AFA238D-DBAC-4135-8F92-6ADC6ECAE07C}" sibTransId="{FF894F55-DE73-481B-B640-76EB0ECB3007}"/>
    <dgm:cxn modelId="{96272484-59FC-42FE-9DF8-D53C32DC42D1}" srcId="{5251C397-7A9A-4578-8DDB-F119670A6D07}" destId="{F6274D96-BBF4-48A6-B45C-E9872984E7B0}" srcOrd="0" destOrd="0" parTransId="{B43C5980-4438-4EBA-8FD8-CC4095C442C7}" sibTransId="{7C3873F8-3199-476A-B8E4-21269E64C43C}"/>
    <dgm:cxn modelId="{F9FC18A2-728A-4540-A0CE-E084C5084130}" type="presOf" srcId="{BF618609-8F2D-4426-B4AD-8793CFF6E795}" destId="{3340964C-68AE-4F4B-B5B9-8C3A38CE7D5F}" srcOrd="0" destOrd="0" presId="urn:microsoft.com/office/officeart/2011/layout/HexagonRadial"/>
    <dgm:cxn modelId="{ADEEEABA-22B4-491E-8F24-840FBD6CADF9}" type="presOf" srcId="{5251C397-7A9A-4578-8DDB-F119670A6D07}" destId="{788589C9-68F3-4AF7-8A38-E45E1D4060A6}" srcOrd="0" destOrd="0" presId="urn:microsoft.com/office/officeart/2011/layout/HexagonRadial"/>
    <dgm:cxn modelId="{5491B4BB-F554-4980-9E09-83833E166823}" srcId="{F6274D96-BBF4-48A6-B45C-E9872984E7B0}" destId="{A63C38CB-502A-4B1B-87E0-B42A8CD4B888}" srcOrd="3" destOrd="0" parTransId="{717E4009-616C-4D1B-9358-17C0E050F489}" sibTransId="{11D75527-1316-4F29-A6D6-E005B310B6FB}"/>
    <dgm:cxn modelId="{3D8D19CF-456A-4F8F-B9C6-C13FCBEDD591}" srcId="{F6274D96-BBF4-48A6-B45C-E9872984E7B0}" destId="{FAE5B7C5-405E-4CCC-84E0-B825D1BBBEA5}" srcOrd="1" destOrd="0" parTransId="{9B4C24BB-B0C5-440A-B592-DFD917580477}" sibTransId="{78C17F39-4A34-4449-BC4D-A2A711D6C95D}"/>
    <dgm:cxn modelId="{EFA987DE-B6EF-4F94-9824-36BD73DC90A7}" type="presOf" srcId="{710FFB6B-0718-4B8B-A2E1-01FAA64A5010}" destId="{72759042-D22C-4D6E-90B0-122B1B571C1A}" srcOrd="0" destOrd="0" presId="urn:microsoft.com/office/officeart/2011/layout/HexagonRadial"/>
    <dgm:cxn modelId="{D100EDE1-1912-4324-AAC8-928E9B0CC588}" srcId="{F6274D96-BBF4-48A6-B45C-E9872984E7B0}" destId="{C08C5777-021C-4C24-9BBF-B29B598942E3}" srcOrd="2" destOrd="0" parTransId="{753D23E0-8E44-4F3F-A71E-0255704F519D}" sibTransId="{99E65A05-054F-4292-B955-A732EBC296F0}"/>
    <dgm:cxn modelId="{BD1741E7-8BB0-4774-B9B6-5A0646FB8B7D}" type="presOf" srcId="{F6274D96-BBF4-48A6-B45C-E9872984E7B0}" destId="{7BAD8777-8AAD-46AC-9F92-3EFC96B5C36C}" srcOrd="0" destOrd="0" presId="urn:microsoft.com/office/officeart/2011/layout/HexagonRadial"/>
    <dgm:cxn modelId="{D9EB51F3-586A-4FD4-BAA2-9672F43003A7}" srcId="{F6274D96-BBF4-48A6-B45C-E9872984E7B0}" destId="{BF618609-8F2D-4426-B4AD-8793CFF6E795}" srcOrd="0" destOrd="0" parTransId="{BFBC22FD-5FC3-4079-B650-6EF564544B69}" sibTransId="{C5A899E8-FB04-41B3-BEC4-46A584076D79}"/>
    <dgm:cxn modelId="{C19914C1-59F5-412C-A52B-37439FE75F33}" type="presParOf" srcId="{788589C9-68F3-4AF7-8A38-E45E1D4060A6}" destId="{7BAD8777-8AAD-46AC-9F92-3EFC96B5C36C}" srcOrd="0" destOrd="0" presId="urn:microsoft.com/office/officeart/2011/layout/HexagonRadial"/>
    <dgm:cxn modelId="{672BDDF1-8BDD-47BA-83A2-BB71C02B851D}" type="presParOf" srcId="{788589C9-68F3-4AF7-8A38-E45E1D4060A6}" destId="{592C68B5-5B2B-40FC-B437-7F9A597C1C3E}" srcOrd="1" destOrd="0" presId="urn:microsoft.com/office/officeart/2011/layout/HexagonRadial"/>
    <dgm:cxn modelId="{FCEA114C-1B39-4D6E-8D11-6E7E70862D79}" type="presParOf" srcId="{592C68B5-5B2B-40FC-B437-7F9A597C1C3E}" destId="{9E662265-D443-41DA-93B8-E850F18E8142}" srcOrd="0" destOrd="0" presId="urn:microsoft.com/office/officeart/2011/layout/HexagonRadial"/>
    <dgm:cxn modelId="{AF212179-33A2-418A-9D11-9C8B95BFF062}" type="presParOf" srcId="{788589C9-68F3-4AF7-8A38-E45E1D4060A6}" destId="{3340964C-68AE-4F4B-B5B9-8C3A38CE7D5F}" srcOrd="2" destOrd="0" presId="urn:microsoft.com/office/officeart/2011/layout/HexagonRadial"/>
    <dgm:cxn modelId="{DC10F40C-B538-45D3-93D1-2BA2E901EFF7}" type="presParOf" srcId="{788589C9-68F3-4AF7-8A38-E45E1D4060A6}" destId="{EF6A0AB1-59D5-4A57-9C8A-EFAF5ABB5F49}" srcOrd="3" destOrd="0" presId="urn:microsoft.com/office/officeart/2011/layout/HexagonRadial"/>
    <dgm:cxn modelId="{C1856CCF-4862-4DC7-9140-D60F957371AA}" type="presParOf" srcId="{EF6A0AB1-59D5-4A57-9C8A-EFAF5ABB5F49}" destId="{00CD4A44-96EA-452D-B6BC-13996E824206}" srcOrd="0" destOrd="0" presId="urn:microsoft.com/office/officeart/2011/layout/HexagonRadial"/>
    <dgm:cxn modelId="{2C64BDA4-7203-41DC-8AAB-9FDF624FFB08}" type="presParOf" srcId="{788589C9-68F3-4AF7-8A38-E45E1D4060A6}" destId="{6A4B9FCD-F20A-4437-ABD0-32E17E2C87F4}" srcOrd="4" destOrd="0" presId="urn:microsoft.com/office/officeart/2011/layout/HexagonRadial"/>
    <dgm:cxn modelId="{1A2951A7-AC1D-4567-9D53-DE5ACC0ACCCD}" type="presParOf" srcId="{788589C9-68F3-4AF7-8A38-E45E1D4060A6}" destId="{7E3F9E59-74FF-49DC-AEB4-999E749A9A5F}" srcOrd="5" destOrd="0" presId="urn:microsoft.com/office/officeart/2011/layout/HexagonRadial"/>
    <dgm:cxn modelId="{0348C3BC-3D12-4D7F-BF55-9865BF1BFA19}" type="presParOf" srcId="{7E3F9E59-74FF-49DC-AEB4-999E749A9A5F}" destId="{AC454EC2-2C9E-422D-ACDC-9C82115CEA0F}" srcOrd="0" destOrd="0" presId="urn:microsoft.com/office/officeart/2011/layout/HexagonRadial"/>
    <dgm:cxn modelId="{98E859FC-AF01-4593-9D50-E1BD00357D80}" type="presParOf" srcId="{788589C9-68F3-4AF7-8A38-E45E1D4060A6}" destId="{688A877F-8F82-4D7F-A9A5-474D22172ED1}" srcOrd="6" destOrd="0" presId="urn:microsoft.com/office/officeart/2011/layout/HexagonRadial"/>
    <dgm:cxn modelId="{84E640E6-3E9C-4861-B746-FE900481A175}" type="presParOf" srcId="{788589C9-68F3-4AF7-8A38-E45E1D4060A6}" destId="{56599379-4EC5-4D47-B321-35C1FF072253}" srcOrd="7" destOrd="0" presId="urn:microsoft.com/office/officeart/2011/layout/HexagonRadial"/>
    <dgm:cxn modelId="{09915822-BCD8-47F4-BE87-1608934B9517}" type="presParOf" srcId="{56599379-4EC5-4D47-B321-35C1FF072253}" destId="{CC143DCD-CA2B-4E13-8AF7-53951E3845A6}" srcOrd="0" destOrd="0" presId="urn:microsoft.com/office/officeart/2011/layout/HexagonRadial"/>
    <dgm:cxn modelId="{B5BAE764-60BD-4FE3-8BF3-73B1C442BD74}" type="presParOf" srcId="{788589C9-68F3-4AF7-8A38-E45E1D4060A6}" destId="{8EAB5D1F-10DD-467E-A5C5-B1982777F367}" srcOrd="8" destOrd="0" presId="urn:microsoft.com/office/officeart/2011/layout/HexagonRadial"/>
    <dgm:cxn modelId="{03EA313A-1544-46F3-B86D-B8E338975B54}" type="presParOf" srcId="{788589C9-68F3-4AF7-8A38-E45E1D4060A6}" destId="{2A1F29FA-E197-4219-9ED1-51CF63900992}" srcOrd="9" destOrd="0" presId="urn:microsoft.com/office/officeart/2011/layout/HexagonRadial"/>
    <dgm:cxn modelId="{45B4A246-3B1B-4B05-97AD-F1AA5B075C3E}" type="presParOf" srcId="{2A1F29FA-E197-4219-9ED1-51CF63900992}" destId="{0DA5252D-3748-483B-9F0C-6448D055DDB9}" srcOrd="0" destOrd="0" presId="urn:microsoft.com/office/officeart/2011/layout/HexagonRadial"/>
    <dgm:cxn modelId="{EF9427D6-7B06-4464-8821-3F7432AEF831}" type="presParOf" srcId="{788589C9-68F3-4AF7-8A38-E45E1D4060A6}" destId="{72759042-D22C-4D6E-90B0-122B1B571C1A}" srcOrd="10" destOrd="0" presId="urn:microsoft.com/office/officeart/2011/layout/HexagonRadial"/>
    <dgm:cxn modelId="{98D34144-D2FF-44A0-8908-BB273C386393}" type="presParOf" srcId="{788589C9-68F3-4AF7-8A38-E45E1D4060A6}" destId="{1F5AF367-AD6E-4B2D-B33E-50DAE5229E02}" srcOrd="11" destOrd="0" presId="urn:microsoft.com/office/officeart/2011/layout/HexagonRadial"/>
    <dgm:cxn modelId="{47D9504B-BFE5-48E9-90BD-B5BB1B05E995}" type="presParOf" srcId="{1F5AF367-AD6E-4B2D-B33E-50DAE5229E02}" destId="{98F0FEC3-548B-4A67-B8B6-8CF08EE54502}" srcOrd="0" destOrd="0" presId="urn:microsoft.com/office/officeart/2011/layout/HexagonRadial"/>
    <dgm:cxn modelId="{8F9F37C5-AFD3-457B-8E40-142DC7D8F231}" type="presParOf" srcId="{788589C9-68F3-4AF7-8A38-E45E1D4060A6}" destId="{4164CBA2-3FBD-4B28-ADA2-F48E563C1290}"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9A2A36-CB6A-4936-B138-7D0BEE1CC56D}" type="doc">
      <dgm:prSet loTypeId="urn:microsoft.com/office/officeart/2005/8/layout/process5" loCatId="process" qsTypeId="urn:microsoft.com/office/officeart/2005/8/quickstyle/3d1" qsCatId="3D" csTypeId="urn:microsoft.com/office/officeart/2005/8/colors/colorful5" csCatId="colorful" phldr="1"/>
      <dgm:spPr/>
      <dgm:t>
        <a:bodyPr/>
        <a:lstStyle/>
        <a:p>
          <a:endParaRPr lang="en-IE"/>
        </a:p>
      </dgm:t>
    </dgm:pt>
    <dgm:pt modelId="{35DE7F2E-5F70-4F9F-8FBE-39DF04403EDA}">
      <dgm:prSet phldrT="[Text]"/>
      <dgm:spPr/>
      <dgm:t>
        <a:bodyPr/>
        <a:lstStyle/>
        <a:p>
          <a:r>
            <a:rPr lang="en-IE" dirty="0"/>
            <a:t>Designing &amp; Planning</a:t>
          </a:r>
        </a:p>
      </dgm:t>
    </dgm:pt>
    <dgm:pt modelId="{C1F18031-73A7-413D-A133-B2A766F7993D}" type="parTrans" cxnId="{C32255CE-F754-4661-A113-6798CC262DA8}">
      <dgm:prSet/>
      <dgm:spPr/>
      <dgm:t>
        <a:bodyPr/>
        <a:lstStyle/>
        <a:p>
          <a:endParaRPr lang="en-IE"/>
        </a:p>
      </dgm:t>
    </dgm:pt>
    <dgm:pt modelId="{995C52E9-52C9-4BC8-94A0-0213B0B32EBA}" type="sibTrans" cxnId="{C32255CE-F754-4661-A113-6798CC262DA8}">
      <dgm:prSet/>
      <dgm:spPr/>
      <dgm:t>
        <a:bodyPr/>
        <a:lstStyle/>
        <a:p>
          <a:endParaRPr lang="en-IE"/>
        </a:p>
      </dgm:t>
    </dgm:pt>
    <dgm:pt modelId="{4AA43945-A3F8-43C3-B033-539CB3ECDB1D}">
      <dgm:prSet phldrT="[Text]"/>
      <dgm:spPr/>
      <dgm:t>
        <a:bodyPr/>
        <a:lstStyle/>
        <a:p>
          <a:r>
            <a:rPr lang="en-IE" dirty="0"/>
            <a:t>Recruitment</a:t>
          </a:r>
        </a:p>
      </dgm:t>
    </dgm:pt>
    <dgm:pt modelId="{520910B8-523E-49DD-AFD8-C62ABD58D02D}" type="parTrans" cxnId="{5C4C29E5-D94C-4E19-91AF-F8B1EE69491F}">
      <dgm:prSet/>
      <dgm:spPr/>
      <dgm:t>
        <a:bodyPr/>
        <a:lstStyle/>
        <a:p>
          <a:endParaRPr lang="en-IE"/>
        </a:p>
      </dgm:t>
    </dgm:pt>
    <dgm:pt modelId="{94490543-1273-451F-810B-5C6FB9BA4916}" type="sibTrans" cxnId="{5C4C29E5-D94C-4E19-91AF-F8B1EE69491F}">
      <dgm:prSet/>
      <dgm:spPr/>
      <dgm:t>
        <a:bodyPr/>
        <a:lstStyle/>
        <a:p>
          <a:endParaRPr lang="en-IE"/>
        </a:p>
      </dgm:t>
    </dgm:pt>
    <dgm:pt modelId="{499881BA-1568-4981-B320-57308638B090}">
      <dgm:prSet phldrT="[Text]"/>
      <dgm:spPr/>
      <dgm:t>
        <a:bodyPr/>
        <a:lstStyle/>
        <a:p>
          <a:r>
            <a:rPr lang="en-IE" dirty="0"/>
            <a:t>Data collection</a:t>
          </a:r>
        </a:p>
      </dgm:t>
    </dgm:pt>
    <dgm:pt modelId="{000E4DC9-A363-4BD3-B74A-A689F786760F}" type="parTrans" cxnId="{E2ED6040-DE5A-4891-974E-EB1A55A59A16}">
      <dgm:prSet/>
      <dgm:spPr/>
      <dgm:t>
        <a:bodyPr/>
        <a:lstStyle/>
        <a:p>
          <a:endParaRPr lang="en-IE"/>
        </a:p>
      </dgm:t>
    </dgm:pt>
    <dgm:pt modelId="{69985BB4-D649-4E0D-87A8-3AF6D1E160DA}" type="sibTrans" cxnId="{E2ED6040-DE5A-4891-974E-EB1A55A59A16}">
      <dgm:prSet/>
      <dgm:spPr/>
      <dgm:t>
        <a:bodyPr/>
        <a:lstStyle/>
        <a:p>
          <a:endParaRPr lang="en-IE"/>
        </a:p>
      </dgm:t>
    </dgm:pt>
    <dgm:pt modelId="{5A1CAC40-C48E-432F-9CE7-FE02B0B1A926}">
      <dgm:prSet phldrT="[Text]"/>
      <dgm:spPr/>
      <dgm:t>
        <a:bodyPr/>
        <a:lstStyle/>
        <a:p>
          <a:r>
            <a:rPr lang="en-IE" dirty="0"/>
            <a:t>Data Analysis &amp; Interpretation</a:t>
          </a:r>
        </a:p>
      </dgm:t>
    </dgm:pt>
    <dgm:pt modelId="{9AE7CAD4-113D-474A-A894-EEB3C1027E7F}" type="parTrans" cxnId="{F9468F35-62BF-401A-8201-7AF203ABC98F}">
      <dgm:prSet/>
      <dgm:spPr/>
      <dgm:t>
        <a:bodyPr/>
        <a:lstStyle/>
        <a:p>
          <a:endParaRPr lang="en-IE"/>
        </a:p>
      </dgm:t>
    </dgm:pt>
    <dgm:pt modelId="{40C63BFB-BE4F-4F80-BF42-FD27E28B57FD}" type="sibTrans" cxnId="{F9468F35-62BF-401A-8201-7AF203ABC98F}">
      <dgm:prSet/>
      <dgm:spPr/>
      <dgm:t>
        <a:bodyPr/>
        <a:lstStyle/>
        <a:p>
          <a:endParaRPr lang="en-IE"/>
        </a:p>
      </dgm:t>
    </dgm:pt>
    <dgm:pt modelId="{709236BA-33A0-4744-AF40-017B8592F993}">
      <dgm:prSet phldrT="[Text]"/>
      <dgm:spPr/>
      <dgm:t>
        <a:bodyPr/>
        <a:lstStyle/>
        <a:p>
          <a:r>
            <a:rPr lang="en-IE" dirty="0"/>
            <a:t>Write-up</a:t>
          </a:r>
        </a:p>
      </dgm:t>
    </dgm:pt>
    <dgm:pt modelId="{781D724B-E1CD-42B1-B0A7-B9D6A87426D4}" type="parTrans" cxnId="{B8E7007E-8A1F-4BBE-908E-372A1F65B14F}">
      <dgm:prSet/>
      <dgm:spPr/>
      <dgm:t>
        <a:bodyPr/>
        <a:lstStyle/>
        <a:p>
          <a:endParaRPr lang="en-IE"/>
        </a:p>
      </dgm:t>
    </dgm:pt>
    <dgm:pt modelId="{33929903-F3BA-4F1E-A526-55A13413EE42}" type="sibTrans" cxnId="{B8E7007E-8A1F-4BBE-908E-372A1F65B14F}">
      <dgm:prSet/>
      <dgm:spPr/>
      <dgm:t>
        <a:bodyPr/>
        <a:lstStyle/>
        <a:p>
          <a:endParaRPr lang="en-IE"/>
        </a:p>
      </dgm:t>
    </dgm:pt>
    <dgm:pt modelId="{E6F5CF53-09F0-4AE8-86D0-A7F404AC9E60}">
      <dgm:prSet phldrT="[Text]"/>
      <dgm:spPr/>
      <dgm:t>
        <a:bodyPr/>
        <a:lstStyle/>
        <a:p>
          <a:r>
            <a:rPr lang="en-IE"/>
            <a:t>Questions</a:t>
          </a:r>
          <a:endParaRPr lang="en-IE" dirty="0"/>
        </a:p>
      </dgm:t>
    </dgm:pt>
    <dgm:pt modelId="{2A47D762-28D4-4177-B864-EDF07AD26A4E}" type="parTrans" cxnId="{9BABA184-9AED-411F-BB80-DFC4A69F9E92}">
      <dgm:prSet/>
      <dgm:spPr/>
      <dgm:t>
        <a:bodyPr/>
        <a:lstStyle/>
        <a:p>
          <a:endParaRPr lang="en-IE"/>
        </a:p>
      </dgm:t>
    </dgm:pt>
    <dgm:pt modelId="{32324E96-52BF-442A-8E96-11603C591DEE}" type="sibTrans" cxnId="{9BABA184-9AED-411F-BB80-DFC4A69F9E92}">
      <dgm:prSet/>
      <dgm:spPr/>
      <dgm:t>
        <a:bodyPr/>
        <a:lstStyle/>
        <a:p>
          <a:endParaRPr lang="en-IE"/>
        </a:p>
      </dgm:t>
    </dgm:pt>
    <dgm:pt modelId="{7F9EF59C-96C9-4AD2-9A9D-6764460977B8}">
      <dgm:prSet phldrT="[Text]"/>
      <dgm:spPr/>
      <dgm:t>
        <a:bodyPr/>
        <a:lstStyle/>
        <a:p>
          <a:r>
            <a:rPr lang="en-IE" dirty="0"/>
            <a:t>Dissemination</a:t>
          </a:r>
        </a:p>
      </dgm:t>
    </dgm:pt>
    <dgm:pt modelId="{B51EF38A-C6B2-4858-8963-035727C73F5B}" type="parTrans" cxnId="{84349725-970E-4379-B2DD-587AB65DE622}">
      <dgm:prSet/>
      <dgm:spPr/>
      <dgm:t>
        <a:bodyPr/>
        <a:lstStyle/>
        <a:p>
          <a:endParaRPr lang="en-IE"/>
        </a:p>
      </dgm:t>
    </dgm:pt>
    <dgm:pt modelId="{0F7B5267-003F-4774-8EAC-1AB7B298F3C1}" type="sibTrans" cxnId="{84349725-970E-4379-B2DD-587AB65DE622}">
      <dgm:prSet/>
      <dgm:spPr/>
      <dgm:t>
        <a:bodyPr/>
        <a:lstStyle/>
        <a:p>
          <a:endParaRPr lang="en-IE"/>
        </a:p>
      </dgm:t>
    </dgm:pt>
    <dgm:pt modelId="{F4A7A7B9-DA44-40D6-8E6D-2D9E899E4727}">
      <dgm:prSet phldrT="[Text]"/>
      <dgm:spPr/>
      <dgm:t>
        <a:bodyPr/>
        <a:lstStyle/>
        <a:p>
          <a:r>
            <a:rPr lang="en-IE" dirty="0"/>
            <a:t>Ownership</a:t>
          </a:r>
        </a:p>
      </dgm:t>
    </dgm:pt>
    <dgm:pt modelId="{C1B14D10-0854-419E-9B99-3E65CC6B1837}" type="parTrans" cxnId="{C7072783-6C94-4E16-8723-9707C6EFA6A9}">
      <dgm:prSet/>
      <dgm:spPr/>
      <dgm:t>
        <a:bodyPr/>
        <a:lstStyle/>
        <a:p>
          <a:endParaRPr lang="en-IE"/>
        </a:p>
      </dgm:t>
    </dgm:pt>
    <dgm:pt modelId="{A05EF341-1CAA-44AB-8B79-9DCB48BFD473}" type="sibTrans" cxnId="{C7072783-6C94-4E16-8723-9707C6EFA6A9}">
      <dgm:prSet/>
      <dgm:spPr/>
      <dgm:t>
        <a:bodyPr/>
        <a:lstStyle/>
        <a:p>
          <a:endParaRPr lang="en-IE"/>
        </a:p>
      </dgm:t>
    </dgm:pt>
    <dgm:pt modelId="{24468C18-A831-49CD-A4F9-530B77A9E145}">
      <dgm:prSet phldrT="[Text]"/>
      <dgm:spPr/>
      <dgm:t>
        <a:bodyPr/>
        <a:lstStyle/>
        <a:p>
          <a:r>
            <a:rPr lang="en-IE" dirty="0"/>
            <a:t>Initiation</a:t>
          </a:r>
        </a:p>
      </dgm:t>
    </dgm:pt>
    <dgm:pt modelId="{DFAC9EF1-BCFF-47FD-9004-4E55A2AC7242}" type="parTrans" cxnId="{D5E3A9AD-41DD-43BF-8998-656A1474260D}">
      <dgm:prSet/>
      <dgm:spPr/>
      <dgm:t>
        <a:bodyPr/>
        <a:lstStyle/>
        <a:p>
          <a:endParaRPr lang="en-IE"/>
        </a:p>
      </dgm:t>
    </dgm:pt>
    <dgm:pt modelId="{6E5A5DFE-7091-4BD4-8D93-4B82527642CC}" type="sibTrans" cxnId="{D5E3A9AD-41DD-43BF-8998-656A1474260D}">
      <dgm:prSet/>
      <dgm:spPr/>
      <dgm:t>
        <a:bodyPr/>
        <a:lstStyle/>
        <a:p>
          <a:endParaRPr lang="en-IE"/>
        </a:p>
      </dgm:t>
    </dgm:pt>
    <dgm:pt modelId="{3CC8C798-8752-4F56-869F-169C2D08C84A}" type="pres">
      <dgm:prSet presAssocID="{459A2A36-CB6A-4936-B138-7D0BEE1CC56D}" presName="diagram" presStyleCnt="0">
        <dgm:presLayoutVars>
          <dgm:dir/>
          <dgm:resizeHandles val="exact"/>
        </dgm:presLayoutVars>
      </dgm:prSet>
      <dgm:spPr/>
    </dgm:pt>
    <dgm:pt modelId="{C55A6100-6041-432A-806C-987735E0AA65}" type="pres">
      <dgm:prSet presAssocID="{F4A7A7B9-DA44-40D6-8E6D-2D9E899E4727}" presName="node" presStyleLbl="node1" presStyleIdx="0" presStyleCnt="9">
        <dgm:presLayoutVars>
          <dgm:bulletEnabled val="1"/>
        </dgm:presLayoutVars>
      </dgm:prSet>
      <dgm:spPr/>
    </dgm:pt>
    <dgm:pt modelId="{96013A83-C016-4BD7-B9B4-7FEC83E9494C}" type="pres">
      <dgm:prSet presAssocID="{A05EF341-1CAA-44AB-8B79-9DCB48BFD473}" presName="sibTrans" presStyleLbl="sibTrans2D1" presStyleIdx="0" presStyleCnt="8"/>
      <dgm:spPr/>
    </dgm:pt>
    <dgm:pt modelId="{72C04896-59A9-48D8-B39C-693DDF1B0386}" type="pres">
      <dgm:prSet presAssocID="{A05EF341-1CAA-44AB-8B79-9DCB48BFD473}" presName="connectorText" presStyleLbl="sibTrans2D1" presStyleIdx="0" presStyleCnt="8"/>
      <dgm:spPr/>
    </dgm:pt>
    <dgm:pt modelId="{AF432C6A-A798-4C65-AABA-60F66881D2A6}" type="pres">
      <dgm:prSet presAssocID="{24468C18-A831-49CD-A4F9-530B77A9E145}" presName="node" presStyleLbl="node1" presStyleIdx="1" presStyleCnt="9">
        <dgm:presLayoutVars>
          <dgm:bulletEnabled val="1"/>
        </dgm:presLayoutVars>
      </dgm:prSet>
      <dgm:spPr/>
    </dgm:pt>
    <dgm:pt modelId="{CCF3C92D-C105-4B44-A92C-9691C60DF1F7}" type="pres">
      <dgm:prSet presAssocID="{6E5A5DFE-7091-4BD4-8D93-4B82527642CC}" presName="sibTrans" presStyleLbl="sibTrans2D1" presStyleIdx="1" presStyleCnt="8"/>
      <dgm:spPr/>
    </dgm:pt>
    <dgm:pt modelId="{08141DE5-423B-476C-94D9-70FAA60597FC}" type="pres">
      <dgm:prSet presAssocID="{6E5A5DFE-7091-4BD4-8D93-4B82527642CC}" presName="connectorText" presStyleLbl="sibTrans2D1" presStyleIdx="1" presStyleCnt="8"/>
      <dgm:spPr/>
    </dgm:pt>
    <dgm:pt modelId="{8A78BB57-78F8-4DED-B40C-D02349F7B787}" type="pres">
      <dgm:prSet presAssocID="{35DE7F2E-5F70-4F9F-8FBE-39DF04403EDA}" presName="node" presStyleLbl="node1" presStyleIdx="2" presStyleCnt="9">
        <dgm:presLayoutVars>
          <dgm:bulletEnabled val="1"/>
        </dgm:presLayoutVars>
      </dgm:prSet>
      <dgm:spPr/>
    </dgm:pt>
    <dgm:pt modelId="{3269EC24-01C5-4BBA-BA6B-354F2A5A049A}" type="pres">
      <dgm:prSet presAssocID="{995C52E9-52C9-4BC8-94A0-0213B0B32EBA}" presName="sibTrans" presStyleLbl="sibTrans2D1" presStyleIdx="2" presStyleCnt="8"/>
      <dgm:spPr/>
    </dgm:pt>
    <dgm:pt modelId="{E8452277-052B-48E8-9909-70D011245AE7}" type="pres">
      <dgm:prSet presAssocID="{995C52E9-52C9-4BC8-94A0-0213B0B32EBA}" presName="connectorText" presStyleLbl="sibTrans2D1" presStyleIdx="2" presStyleCnt="8"/>
      <dgm:spPr/>
    </dgm:pt>
    <dgm:pt modelId="{0B3F0C45-63F6-485D-BA91-DAE9F9CD2E03}" type="pres">
      <dgm:prSet presAssocID="{E6F5CF53-09F0-4AE8-86D0-A7F404AC9E60}" presName="node" presStyleLbl="node1" presStyleIdx="3" presStyleCnt="9">
        <dgm:presLayoutVars>
          <dgm:bulletEnabled val="1"/>
        </dgm:presLayoutVars>
      </dgm:prSet>
      <dgm:spPr/>
    </dgm:pt>
    <dgm:pt modelId="{20B72730-AC01-433D-A448-26A17B6252D0}" type="pres">
      <dgm:prSet presAssocID="{32324E96-52BF-442A-8E96-11603C591DEE}" presName="sibTrans" presStyleLbl="sibTrans2D1" presStyleIdx="3" presStyleCnt="8"/>
      <dgm:spPr/>
    </dgm:pt>
    <dgm:pt modelId="{8996604C-6A43-4CF3-8C05-21E6EAE3E7E0}" type="pres">
      <dgm:prSet presAssocID="{32324E96-52BF-442A-8E96-11603C591DEE}" presName="connectorText" presStyleLbl="sibTrans2D1" presStyleIdx="3" presStyleCnt="8"/>
      <dgm:spPr/>
    </dgm:pt>
    <dgm:pt modelId="{33BEA722-7746-44FE-B5FB-6B3DFDF1A347}" type="pres">
      <dgm:prSet presAssocID="{4AA43945-A3F8-43C3-B033-539CB3ECDB1D}" presName="node" presStyleLbl="node1" presStyleIdx="4" presStyleCnt="9">
        <dgm:presLayoutVars>
          <dgm:bulletEnabled val="1"/>
        </dgm:presLayoutVars>
      </dgm:prSet>
      <dgm:spPr/>
    </dgm:pt>
    <dgm:pt modelId="{A30DB22B-7FC2-4AB3-9E25-DA8FE646D993}" type="pres">
      <dgm:prSet presAssocID="{94490543-1273-451F-810B-5C6FB9BA4916}" presName="sibTrans" presStyleLbl="sibTrans2D1" presStyleIdx="4" presStyleCnt="8"/>
      <dgm:spPr/>
    </dgm:pt>
    <dgm:pt modelId="{79045CA5-D501-480D-9A5E-5C2CA9B8E7D2}" type="pres">
      <dgm:prSet presAssocID="{94490543-1273-451F-810B-5C6FB9BA4916}" presName="connectorText" presStyleLbl="sibTrans2D1" presStyleIdx="4" presStyleCnt="8"/>
      <dgm:spPr/>
    </dgm:pt>
    <dgm:pt modelId="{74E2D959-8981-43A8-B919-B47C4EFABB3D}" type="pres">
      <dgm:prSet presAssocID="{499881BA-1568-4981-B320-57308638B090}" presName="node" presStyleLbl="node1" presStyleIdx="5" presStyleCnt="9">
        <dgm:presLayoutVars>
          <dgm:bulletEnabled val="1"/>
        </dgm:presLayoutVars>
      </dgm:prSet>
      <dgm:spPr/>
    </dgm:pt>
    <dgm:pt modelId="{7B627ABA-B030-4479-890B-A35D9170F20E}" type="pres">
      <dgm:prSet presAssocID="{69985BB4-D649-4E0D-87A8-3AF6D1E160DA}" presName="sibTrans" presStyleLbl="sibTrans2D1" presStyleIdx="5" presStyleCnt="8"/>
      <dgm:spPr/>
    </dgm:pt>
    <dgm:pt modelId="{1C4CD598-9F88-486A-88D6-46D71C686AC5}" type="pres">
      <dgm:prSet presAssocID="{69985BB4-D649-4E0D-87A8-3AF6D1E160DA}" presName="connectorText" presStyleLbl="sibTrans2D1" presStyleIdx="5" presStyleCnt="8"/>
      <dgm:spPr/>
    </dgm:pt>
    <dgm:pt modelId="{88162F6E-61AD-4EC6-BC19-2AA698D4F783}" type="pres">
      <dgm:prSet presAssocID="{5A1CAC40-C48E-432F-9CE7-FE02B0B1A926}" presName="node" presStyleLbl="node1" presStyleIdx="6" presStyleCnt="9">
        <dgm:presLayoutVars>
          <dgm:bulletEnabled val="1"/>
        </dgm:presLayoutVars>
      </dgm:prSet>
      <dgm:spPr/>
    </dgm:pt>
    <dgm:pt modelId="{0CF34D60-617B-4F63-8281-F69A0ABF94D9}" type="pres">
      <dgm:prSet presAssocID="{40C63BFB-BE4F-4F80-BF42-FD27E28B57FD}" presName="sibTrans" presStyleLbl="sibTrans2D1" presStyleIdx="6" presStyleCnt="8"/>
      <dgm:spPr/>
    </dgm:pt>
    <dgm:pt modelId="{A78E645A-1846-4FAD-A7B3-D14D985290C4}" type="pres">
      <dgm:prSet presAssocID="{40C63BFB-BE4F-4F80-BF42-FD27E28B57FD}" presName="connectorText" presStyleLbl="sibTrans2D1" presStyleIdx="6" presStyleCnt="8"/>
      <dgm:spPr/>
    </dgm:pt>
    <dgm:pt modelId="{1B9ED3E3-2269-46B0-885C-0C2D524600D8}" type="pres">
      <dgm:prSet presAssocID="{709236BA-33A0-4744-AF40-017B8592F993}" presName="node" presStyleLbl="node1" presStyleIdx="7" presStyleCnt="9">
        <dgm:presLayoutVars>
          <dgm:bulletEnabled val="1"/>
        </dgm:presLayoutVars>
      </dgm:prSet>
      <dgm:spPr/>
    </dgm:pt>
    <dgm:pt modelId="{8CF4B60A-069D-40C1-A489-11E61BDD791F}" type="pres">
      <dgm:prSet presAssocID="{33929903-F3BA-4F1E-A526-55A13413EE42}" presName="sibTrans" presStyleLbl="sibTrans2D1" presStyleIdx="7" presStyleCnt="8"/>
      <dgm:spPr/>
    </dgm:pt>
    <dgm:pt modelId="{993671A7-3E24-48DE-9616-BC36393DE2FA}" type="pres">
      <dgm:prSet presAssocID="{33929903-F3BA-4F1E-A526-55A13413EE42}" presName="connectorText" presStyleLbl="sibTrans2D1" presStyleIdx="7" presStyleCnt="8"/>
      <dgm:spPr/>
    </dgm:pt>
    <dgm:pt modelId="{1974CCE5-69C1-4268-A0E3-66EF2A745994}" type="pres">
      <dgm:prSet presAssocID="{7F9EF59C-96C9-4AD2-9A9D-6764460977B8}" presName="node" presStyleLbl="node1" presStyleIdx="8" presStyleCnt="9">
        <dgm:presLayoutVars>
          <dgm:bulletEnabled val="1"/>
        </dgm:presLayoutVars>
      </dgm:prSet>
      <dgm:spPr/>
    </dgm:pt>
  </dgm:ptLst>
  <dgm:cxnLst>
    <dgm:cxn modelId="{1D9BA307-334B-471F-BFB2-9FA3587321F7}" type="presOf" srcId="{35DE7F2E-5F70-4F9F-8FBE-39DF04403EDA}" destId="{8A78BB57-78F8-4DED-B40C-D02349F7B787}" srcOrd="0" destOrd="0" presId="urn:microsoft.com/office/officeart/2005/8/layout/process5"/>
    <dgm:cxn modelId="{A948250D-954A-4A2C-AE9D-4DF728B2115E}" type="presOf" srcId="{94490543-1273-451F-810B-5C6FB9BA4916}" destId="{79045CA5-D501-480D-9A5E-5C2CA9B8E7D2}" srcOrd="1" destOrd="0" presId="urn:microsoft.com/office/officeart/2005/8/layout/process5"/>
    <dgm:cxn modelId="{B6075417-35CC-445C-8643-C62AA09C2DA0}" type="presOf" srcId="{499881BA-1568-4981-B320-57308638B090}" destId="{74E2D959-8981-43A8-B919-B47C4EFABB3D}" srcOrd="0" destOrd="0" presId="urn:microsoft.com/office/officeart/2005/8/layout/process5"/>
    <dgm:cxn modelId="{BDA92719-7E4F-40B3-9E58-D2BC7B46FD01}" type="presOf" srcId="{459A2A36-CB6A-4936-B138-7D0BEE1CC56D}" destId="{3CC8C798-8752-4F56-869F-169C2D08C84A}" srcOrd="0" destOrd="0" presId="urn:microsoft.com/office/officeart/2005/8/layout/process5"/>
    <dgm:cxn modelId="{0B8D8622-1E98-4D9F-BA96-B9F7D6FD2BA4}" type="presOf" srcId="{32324E96-52BF-442A-8E96-11603C591DEE}" destId="{20B72730-AC01-433D-A448-26A17B6252D0}" srcOrd="0" destOrd="0" presId="urn:microsoft.com/office/officeart/2005/8/layout/process5"/>
    <dgm:cxn modelId="{84349725-970E-4379-B2DD-587AB65DE622}" srcId="{459A2A36-CB6A-4936-B138-7D0BEE1CC56D}" destId="{7F9EF59C-96C9-4AD2-9A9D-6764460977B8}" srcOrd="8" destOrd="0" parTransId="{B51EF38A-C6B2-4858-8963-035727C73F5B}" sibTransId="{0F7B5267-003F-4774-8EAC-1AB7B298F3C1}"/>
    <dgm:cxn modelId="{379D452A-925C-485F-87E1-C65A063DC63C}" type="presOf" srcId="{5A1CAC40-C48E-432F-9CE7-FE02B0B1A926}" destId="{88162F6E-61AD-4EC6-BC19-2AA698D4F783}" srcOrd="0" destOrd="0" presId="urn:microsoft.com/office/officeart/2005/8/layout/process5"/>
    <dgm:cxn modelId="{F9468F35-62BF-401A-8201-7AF203ABC98F}" srcId="{459A2A36-CB6A-4936-B138-7D0BEE1CC56D}" destId="{5A1CAC40-C48E-432F-9CE7-FE02B0B1A926}" srcOrd="6" destOrd="0" parTransId="{9AE7CAD4-113D-474A-A894-EEB3C1027E7F}" sibTransId="{40C63BFB-BE4F-4F80-BF42-FD27E28B57FD}"/>
    <dgm:cxn modelId="{0D72FD3D-8CC7-4B56-B1FD-F4FAB140AFFB}" type="presOf" srcId="{40C63BFB-BE4F-4F80-BF42-FD27E28B57FD}" destId="{0CF34D60-617B-4F63-8281-F69A0ABF94D9}" srcOrd="0" destOrd="0" presId="urn:microsoft.com/office/officeart/2005/8/layout/process5"/>
    <dgm:cxn modelId="{37D71A3F-6BEA-483D-812D-A7D383411701}" type="presOf" srcId="{6E5A5DFE-7091-4BD4-8D93-4B82527642CC}" destId="{CCF3C92D-C105-4B44-A92C-9691C60DF1F7}" srcOrd="0" destOrd="0" presId="urn:microsoft.com/office/officeart/2005/8/layout/process5"/>
    <dgm:cxn modelId="{E2ED6040-DE5A-4891-974E-EB1A55A59A16}" srcId="{459A2A36-CB6A-4936-B138-7D0BEE1CC56D}" destId="{499881BA-1568-4981-B320-57308638B090}" srcOrd="5" destOrd="0" parTransId="{000E4DC9-A363-4BD3-B74A-A689F786760F}" sibTransId="{69985BB4-D649-4E0D-87A8-3AF6D1E160DA}"/>
    <dgm:cxn modelId="{A2ADEF44-41FD-4AD8-9843-0119A97F809A}" type="presOf" srcId="{24468C18-A831-49CD-A4F9-530B77A9E145}" destId="{AF432C6A-A798-4C65-AABA-60F66881D2A6}" srcOrd="0" destOrd="0" presId="urn:microsoft.com/office/officeart/2005/8/layout/process5"/>
    <dgm:cxn modelId="{B1621E4E-1F92-46CA-9A5E-458DFD19E28D}" type="presOf" srcId="{709236BA-33A0-4744-AF40-017B8592F993}" destId="{1B9ED3E3-2269-46B0-885C-0C2D524600D8}" srcOrd="0" destOrd="0" presId="urn:microsoft.com/office/officeart/2005/8/layout/process5"/>
    <dgm:cxn modelId="{5C4E0354-6185-49CB-9563-9E68E1DFEE53}" type="presOf" srcId="{94490543-1273-451F-810B-5C6FB9BA4916}" destId="{A30DB22B-7FC2-4AB3-9E25-DA8FE646D993}" srcOrd="0" destOrd="0" presId="urn:microsoft.com/office/officeart/2005/8/layout/process5"/>
    <dgm:cxn modelId="{B8E7007E-8A1F-4BBE-908E-372A1F65B14F}" srcId="{459A2A36-CB6A-4936-B138-7D0BEE1CC56D}" destId="{709236BA-33A0-4744-AF40-017B8592F993}" srcOrd="7" destOrd="0" parTransId="{781D724B-E1CD-42B1-B0A7-B9D6A87426D4}" sibTransId="{33929903-F3BA-4F1E-A526-55A13413EE42}"/>
    <dgm:cxn modelId="{C7072783-6C94-4E16-8723-9707C6EFA6A9}" srcId="{459A2A36-CB6A-4936-B138-7D0BEE1CC56D}" destId="{F4A7A7B9-DA44-40D6-8E6D-2D9E899E4727}" srcOrd="0" destOrd="0" parTransId="{C1B14D10-0854-419E-9B99-3E65CC6B1837}" sibTransId="{A05EF341-1CAA-44AB-8B79-9DCB48BFD473}"/>
    <dgm:cxn modelId="{9BABA184-9AED-411F-BB80-DFC4A69F9E92}" srcId="{459A2A36-CB6A-4936-B138-7D0BEE1CC56D}" destId="{E6F5CF53-09F0-4AE8-86D0-A7F404AC9E60}" srcOrd="3" destOrd="0" parTransId="{2A47D762-28D4-4177-B864-EDF07AD26A4E}" sibTransId="{32324E96-52BF-442A-8E96-11603C591DEE}"/>
    <dgm:cxn modelId="{D34A078F-929F-4FE8-A457-1F6B823D0A91}" type="presOf" srcId="{7F9EF59C-96C9-4AD2-9A9D-6764460977B8}" destId="{1974CCE5-69C1-4268-A0E3-66EF2A745994}" srcOrd="0" destOrd="0" presId="urn:microsoft.com/office/officeart/2005/8/layout/process5"/>
    <dgm:cxn modelId="{71D3BB98-710D-4332-9848-6B217CE5F093}" type="presOf" srcId="{33929903-F3BA-4F1E-A526-55A13413EE42}" destId="{993671A7-3E24-48DE-9616-BC36393DE2FA}" srcOrd="1" destOrd="0" presId="urn:microsoft.com/office/officeart/2005/8/layout/process5"/>
    <dgm:cxn modelId="{C5D4C19E-3495-4D33-ADB4-4E0B8A2B6A2F}" type="presOf" srcId="{6E5A5DFE-7091-4BD4-8D93-4B82527642CC}" destId="{08141DE5-423B-476C-94D9-70FAA60597FC}" srcOrd="1" destOrd="0" presId="urn:microsoft.com/office/officeart/2005/8/layout/process5"/>
    <dgm:cxn modelId="{36A9D9A0-65E1-4AF8-B918-6C677F070873}" type="presOf" srcId="{4AA43945-A3F8-43C3-B033-539CB3ECDB1D}" destId="{33BEA722-7746-44FE-B5FB-6B3DFDF1A347}" srcOrd="0" destOrd="0" presId="urn:microsoft.com/office/officeart/2005/8/layout/process5"/>
    <dgm:cxn modelId="{840135A3-8AC7-4B3C-A767-3175534517D0}" type="presOf" srcId="{995C52E9-52C9-4BC8-94A0-0213B0B32EBA}" destId="{E8452277-052B-48E8-9909-70D011245AE7}" srcOrd="1" destOrd="0" presId="urn:microsoft.com/office/officeart/2005/8/layout/process5"/>
    <dgm:cxn modelId="{D5E3A9AD-41DD-43BF-8998-656A1474260D}" srcId="{459A2A36-CB6A-4936-B138-7D0BEE1CC56D}" destId="{24468C18-A831-49CD-A4F9-530B77A9E145}" srcOrd="1" destOrd="0" parTransId="{DFAC9EF1-BCFF-47FD-9004-4E55A2AC7242}" sibTransId="{6E5A5DFE-7091-4BD4-8D93-4B82527642CC}"/>
    <dgm:cxn modelId="{A1F16FB8-3483-400F-A4A0-89C591CDEEE1}" type="presOf" srcId="{995C52E9-52C9-4BC8-94A0-0213B0B32EBA}" destId="{3269EC24-01C5-4BBA-BA6B-354F2A5A049A}" srcOrd="0" destOrd="0" presId="urn:microsoft.com/office/officeart/2005/8/layout/process5"/>
    <dgm:cxn modelId="{2E0092B8-695E-4965-8C31-44741DDA51B1}" type="presOf" srcId="{33929903-F3BA-4F1E-A526-55A13413EE42}" destId="{8CF4B60A-069D-40C1-A489-11E61BDD791F}" srcOrd="0" destOrd="0" presId="urn:microsoft.com/office/officeart/2005/8/layout/process5"/>
    <dgm:cxn modelId="{60538CBA-4102-4885-B19B-8644219002AD}" type="presOf" srcId="{40C63BFB-BE4F-4F80-BF42-FD27E28B57FD}" destId="{A78E645A-1846-4FAD-A7B3-D14D985290C4}" srcOrd="1" destOrd="0" presId="urn:microsoft.com/office/officeart/2005/8/layout/process5"/>
    <dgm:cxn modelId="{A49FCCC9-BE83-4340-91E9-2A1BA00A4EA9}" type="presOf" srcId="{A05EF341-1CAA-44AB-8B79-9DCB48BFD473}" destId="{72C04896-59A9-48D8-B39C-693DDF1B0386}" srcOrd="1" destOrd="0" presId="urn:microsoft.com/office/officeart/2005/8/layout/process5"/>
    <dgm:cxn modelId="{C32255CE-F754-4661-A113-6798CC262DA8}" srcId="{459A2A36-CB6A-4936-B138-7D0BEE1CC56D}" destId="{35DE7F2E-5F70-4F9F-8FBE-39DF04403EDA}" srcOrd="2" destOrd="0" parTransId="{C1F18031-73A7-413D-A133-B2A766F7993D}" sibTransId="{995C52E9-52C9-4BC8-94A0-0213B0B32EBA}"/>
    <dgm:cxn modelId="{260926D3-9F20-4FFF-BA93-2ECD5F523294}" type="presOf" srcId="{E6F5CF53-09F0-4AE8-86D0-A7F404AC9E60}" destId="{0B3F0C45-63F6-485D-BA91-DAE9F9CD2E03}" srcOrd="0" destOrd="0" presId="urn:microsoft.com/office/officeart/2005/8/layout/process5"/>
    <dgm:cxn modelId="{62F1D4D6-2B26-4703-B358-00E76326C0A5}" type="presOf" srcId="{32324E96-52BF-442A-8E96-11603C591DEE}" destId="{8996604C-6A43-4CF3-8C05-21E6EAE3E7E0}" srcOrd="1" destOrd="0" presId="urn:microsoft.com/office/officeart/2005/8/layout/process5"/>
    <dgm:cxn modelId="{E1E374E1-A7E3-4C2C-BFD0-C54F4D87AA2C}" type="presOf" srcId="{A05EF341-1CAA-44AB-8B79-9DCB48BFD473}" destId="{96013A83-C016-4BD7-B9B4-7FEC83E9494C}" srcOrd="0" destOrd="0" presId="urn:microsoft.com/office/officeart/2005/8/layout/process5"/>
    <dgm:cxn modelId="{5C4C29E5-D94C-4E19-91AF-F8B1EE69491F}" srcId="{459A2A36-CB6A-4936-B138-7D0BEE1CC56D}" destId="{4AA43945-A3F8-43C3-B033-539CB3ECDB1D}" srcOrd="4" destOrd="0" parTransId="{520910B8-523E-49DD-AFD8-C62ABD58D02D}" sibTransId="{94490543-1273-451F-810B-5C6FB9BA4916}"/>
    <dgm:cxn modelId="{70D43EE5-987F-4CE9-8F94-9A2E18CB7891}" type="presOf" srcId="{F4A7A7B9-DA44-40D6-8E6D-2D9E899E4727}" destId="{C55A6100-6041-432A-806C-987735E0AA65}" srcOrd="0" destOrd="0" presId="urn:microsoft.com/office/officeart/2005/8/layout/process5"/>
    <dgm:cxn modelId="{976DDBEC-2AE9-4651-BD58-14BE9D102150}" type="presOf" srcId="{69985BB4-D649-4E0D-87A8-3AF6D1E160DA}" destId="{1C4CD598-9F88-486A-88D6-46D71C686AC5}" srcOrd="1" destOrd="0" presId="urn:microsoft.com/office/officeart/2005/8/layout/process5"/>
    <dgm:cxn modelId="{DF2025FF-BF93-4072-A6F9-4E56184C5668}" type="presOf" srcId="{69985BB4-D649-4E0D-87A8-3AF6D1E160DA}" destId="{7B627ABA-B030-4479-890B-A35D9170F20E}" srcOrd="0" destOrd="0" presId="urn:microsoft.com/office/officeart/2005/8/layout/process5"/>
    <dgm:cxn modelId="{68796B14-4DD7-4DF6-BD1D-5D47B7F74773}" type="presParOf" srcId="{3CC8C798-8752-4F56-869F-169C2D08C84A}" destId="{C55A6100-6041-432A-806C-987735E0AA65}" srcOrd="0" destOrd="0" presId="urn:microsoft.com/office/officeart/2005/8/layout/process5"/>
    <dgm:cxn modelId="{1B0E7344-6977-42BC-9532-8BE470AE11C1}" type="presParOf" srcId="{3CC8C798-8752-4F56-869F-169C2D08C84A}" destId="{96013A83-C016-4BD7-B9B4-7FEC83E9494C}" srcOrd="1" destOrd="0" presId="urn:microsoft.com/office/officeart/2005/8/layout/process5"/>
    <dgm:cxn modelId="{00C29F1E-D91D-4868-94DA-63250E8D6011}" type="presParOf" srcId="{96013A83-C016-4BD7-B9B4-7FEC83E9494C}" destId="{72C04896-59A9-48D8-B39C-693DDF1B0386}" srcOrd="0" destOrd="0" presId="urn:microsoft.com/office/officeart/2005/8/layout/process5"/>
    <dgm:cxn modelId="{05E90362-57DD-4996-A878-4CBE3A1F846B}" type="presParOf" srcId="{3CC8C798-8752-4F56-869F-169C2D08C84A}" destId="{AF432C6A-A798-4C65-AABA-60F66881D2A6}" srcOrd="2" destOrd="0" presId="urn:microsoft.com/office/officeart/2005/8/layout/process5"/>
    <dgm:cxn modelId="{57086856-8FFF-40DF-9FF4-DD963FD056EA}" type="presParOf" srcId="{3CC8C798-8752-4F56-869F-169C2D08C84A}" destId="{CCF3C92D-C105-4B44-A92C-9691C60DF1F7}" srcOrd="3" destOrd="0" presId="urn:microsoft.com/office/officeart/2005/8/layout/process5"/>
    <dgm:cxn modelId="{0622CC1A-50C4-4599-8FFF-FF9B63224D2E}" type="presParOf" srcId="{CCF3C92D-C105-4B44-A92C-9691C60DF1F7}" destId="{08141DE5-423B-476C-94D9-70FAA60597FC}" srcOrd="0" destOrd="0" presId="urn:microsoft.com/office/officeart/2005/8/layout/process5"/>
    <dgm:cxn modelId="{EC6D0A0A-6981-4E3C-99B8-56524064E77F}" type="presParOf" srcId="{3CC8C798-8752-4F56-869F-169C2D08C84A}" destId="{8A78BB57-78F8-4DED-B40C-D02349F7B787}" srcOrd="4" destOrd="0" presId="urn:microsoft.com/office/officeart/2005/8/layout/process5"/>
    <dgm:cxn modelId="{0A02BC82-E0F9-49EC-9390-E26AA34FE36D}" type="presParOf" srcId="{3CC8C798-8752-4F56-869F-169C2D08C84A}" destId="{3269EC24-01C5-4BBA-BA6B-354F2A5A049A}" srcOrd="5" destOrd="0" presId="urn:microsoft.com/office/officeart/2005/8/layout/process5"/>
    <dgm:cxn modelId="{9411E14C-6B58-43B3-B3CB-19CAA27798AD}" type="presParOf" srcId="{3269EC24-01C5-4BBA-BA6B-354F2A5A049A}" destId="{E8452277-052B-48E8-9909-70D011245AE7}" srcOrd="0" destOrd="0" presId="urn:microsoft.com/office/officeart/2005/8/layout/process5"/>
    <dgm:cxn modelId="{FD6AC547-0A99-40D5-A5F3-50C0EA210B5D}" type="presParOf" srcId="{3CC8C798-8752-4F56-869F-169C2D08C84A}" destId="{0B3F0C45-63F6-485D-BA91-DAE9F9CD2E03}" srcOrd="6" destOrd="0" presId="urn:microsoft.com/office/officeart/2005/8/layout/process5"/>
    <dgm:cxn modelId="{F4987BC9-45C0-4540-93A7-77E4D111087E}" type="presParOf" srcId="{3CC8C798-8752-4F56-869F-169C2D08C84A}" destId="{20B72730-AC01-433D-A448-26A17B6252D0}" srcOrd="7" destOrd="0" presId="urn:microsoft.com/office/officeart/2005/8/layout/process5"/>
    <dgm:cxn modelId="{7B3BF66A-41AA-42CE-B019-C5C7AE6A281C}" type="presParOf" srcId="{20B72730-AC01-433D-A448-26A17B6252D0}" destId="{8996604C-6A43-4CF3-8C05-21E6EAE3E7E0}" srcOrd="0" destOrd="0" presId="urn:microsoft.com/office/officeart/2005/8/layout/process5"/>
    <dgm:cxn modelId="{BC8BEA13-9F2B-4357-821B-E7FEC68BB528}" type="presParOf" srcId="{3CC8C798-8752-4F56-869F-169C2D08C84A}" destId="{33BEA722-7746-44FE-B5FB-6B3DFDF1A347}" srcOrd="8" destOrd="0" presId="urn:microsoft.com/office/officeart/2005/8/layout/process5"/>
    <dgm:cxn modelId="{A53DEAEA-71A5-421C-8191-115957F0E8DA}" type="presParOf" srcId="{3CC8C798-8752-4F56-869F-169C2D08C84A}" destId="{A30DB22B-7FC2-4AB3-9E25-DA8FE646D993}" srcOrd="9" destOrd="0" presId="urn:microsoft.com/office/officeart/2005/8/layout/process5"/>
    <dgm:cxn modelId="{270DAD19-B7DF-449D-9135-FED49680052D}" type="presParOf" srcId="{A30DB22B-7FC2-4AB3-9E25-DA8FE646D993}" destId="{79045CA5-D501-480D-9A5E-5C2CA9B8E7D2}" srcOrd="0" destOrd="0" presId="urn:microsoft.com/office/officeart/2005/8/layout/process5"/>
    <dgm:cxn modelId="{CD41C5E8-7D4F-4B3F-8933-491B8E87E574}" type="presParOf" srcId="{3CC8C798-8752-4F56-869F-169C2D08C84A}" destId="{74E2D959-8981-43A8-B919-B47C4EFABB3D}" srcOrd="10" destOrd="0" presId="urn:microsoft.com/office/officeart/2005/8/layout/process5"/>
    <dgm:cxn modelId="{A02CFB6C-AE5D-4FF5-B1FF-70975727D1C8}" type="presParOf" srcId="{3CC8C798-8752-4F56-869F-169C2D08C84A}" destId="{7B627ABA-B030-4479-890B-A35D9170F20E}" srcOrd="11" destOrd="0" presId="urn:microsoft.com/office/officeart/2005/8/layout/process5"/>
    <dgm:cxn modelId="{7E620D8D-5CF4-4906-982C-61E9716EAEF2}" type="presParOf" srcId="{7B627ABA-B030-4479-890B-A35D9170F20E}" destId="{1C4CD598-9F88-486A-88D6-46D71C686AC5}" srcOrd="0" destOrd="0" presId="urn:microsoft.com/office/officeart/2005/8/layout/process5"/>
    <dgm:cxn modelId="{E3ACD554-F01D-4050-825F-B5E502616084}" type="presParOf" srcId="{3CC8C798-8752-4F56-869F-169C2D08C84A}" destId="{88162F6E-61AD-4EC6-BC19-2AA698D4F783}" srcOrd="12" destOrd="0" presId="urn:microsoft.com/office/officeart/2005/8/layout/process5"/>
    <dgm:cxn modelId="{CA36637B-E4CB-4F26-B98E-A891C980C391}" type="presParOf" srcId="{3CC8C798-8752-4F56-869F-169C2D08C84A}" destId="{0CF34D60-617B-4F63-8281-F69A0ABF94D9}" srcOrd="13" destOrd="0" presId="urn:microsoft.com/office/officeart/2005/8/layout/process5"/>
    <dgm:cxn modelId="{1567BC4A-AB5C-45FD-A968-F6073FCBBE4F}" type="presParOf" srcId="{0CF34D60-617B-4F63-8281-F69A0ABF94D9}" destId="{A78E645A-1846-4FAD-A7B3-D14D985290C4}" srcOrd="0" destOrd="0" presId="urn:microsoft.com/office/officeart/2005/8/layout/process5"/>
    <dgm:cxn modelId="{7D447146-0D86-471E-A9F1-9F049ADFD92C}" type="presParOf" srcId="{3CC8C798-8752-4F56-869F-169C2D08C84A}" destId="{1B9ED3E3-2269-46B0-885C-0C2D524600D8}" srcOrd="14" destOrd="0" presId="urn:microsoft.com/office/officeart/2005/8/layout/process5"/>
    <dgm:cxn modelId="{1E826D5C-B3C6-4466-B7CF-CA1D28D7CAC9}" type="presParOf" srcId="{3CC8C798-8752-4F56-869F-169C2D08C84A}" destId="{8CF4B60A-069D-40C1-A489-11E61BDD791F}" srcOrd="15" destOrd="0" presId="urn:microsoft.com/office/officeart/2005/8/layout/process5"/>
    <dgm:cxn modelId="{66B6790D-3DB5-4224-8B06-A03E7DD645F4}" type="presParOf" srcId="{8CF4B60A-069D-40C1-A489-11E61BDD791F}" destId="{993671A7-3E24-48DE-9616-BC36393DE2FA}" srcOrd="0" destOrd="0" presId="urn:microsoft.com/office/officeart/2005/8/layout/process5"/>
    <dgm:cxn modelId="{5608341A-6496-4DCC-A38D-2D2F76F31EA0}" type="presParOf" srcId="{3CC8C798-8752-4F56-869F-169C2D08C84A}" destId="{1974CCE5-69C1-4268-A0E3-66EF2A745994}"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C855E5-CD3C-424A-BFFA-39F69209416F}"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en-IE"/>
        </a:p>
      </dgm:t>
    </dgm:pt>
    <dgm:pt modelId="{2DA6CAFB-ED95-47CE-A78A-D6793510CF4A}">
      <dgm:prSet phldrT="[Text]"/>
      <dgm:spPr/>
      <dgm:t>
        <a:bodyPr/>
        <a:lstStyle/>
        <a:p>
          <a:r>
            <a:rPr lang="en-IE" spc="-150" baseline="0" dirty="0"/>
            <a:t>Increased knowledge, awareness, confidence, self-esteem</a:t>
          </a:r>
        </a:p>
      </dgm:t>
    </dgm:pt>
    <dgm:pt modelId="{33F18DE3-BF67-4FBB-AFBF-8F0C4A27CD1E}" type="parTrans" cxnId="{1DAAC530-472E-4D47-A694-0FB8E68B7719}">
      <dgm:prSet/>
      <dgm:spPr/>
      <dgm:t>
        <a:bodyPr/>
        <a:lstStyle/>
        <a:p>
          <a:endParaRPr lang="en-IE"/>
        </a:p>
      </dgm:t>
    </dgm:pt>
    <dgm:pt modelId="{51DACE42-B78C-4BD1-844A-944F5B5B0AF2}" type="sibTrans" cxnId="{1DAAC530-472E-4D47-A694-0FB8E68B7719}">
      <dgm:prSet/>
      <dgm:spPr/>
      <dgm:t>
        <a:bodyPr/>
        <a:lstStyle/>
        <a:p>
          <a:endParaRPr lang="en-IE"/>
        </a:p>
      </dgm:t>
    </dgm:pt>
    <dgm:pt modelId="{A41643C6-0437-4FA4-B8F1-75F84FC283A6}">
      <dgm:prSet/>
      <dgm:spPr/>
      <dgm:t>
        <a:bodyPr/>
        <a:lstStyle/>
        <a:p>
          <a:r>
            <a:rPr lang="en-IE" b="1" dirty="0">
              <a:solidFill>
                <a:schemeClr val="tx1"/>
              </a:solidFill>
            </a:rPr>
            <a:t>Community</a:t>
          </a:r>
        </a:p>
      </dgm:t>
    </dgm:pt>
    <dgm:pt modelId="{76784913-09AE-4F19-A763-B434D243BCCC}" type="parTrans" cxnId="{22A4054B-92FB-4F20-81A5-0DA84570145E}">
      <dgm:prSet/>
      <dgm:spPr/>
      <dgm:t>
        <a:bodyPr/>
        <a:lstStyle/>
        <a:p>
          <a:endParaRPr lang="en-IE"/>
        </a:p>
      </dgm:t>
    </dgm:pt>
    <dgm:pt modelId="{50CBC48D-8293-4F6C-99C6-BDB2D013C13D}" type="sibTrans" cxnId="{22A4054B-92FB-4F20-81A5-0DA84570145E}">
      <dgm:prSet/>
      <dgm:spPr/>
      <dgm:t>
        <a:bodyPr/>
        <a:lstStyle/>
        <a:p>
          <a:endParaRPr lang="en-IE"/>
        </a:p>
      </dgm:t>
    </dgm:pt>
    <dgm:pt modelId="{66432C2A-A416-4EA9-85A2-9E387BA19CE8}">
      <dgm:prSet/>
      <dgm:spPr/>
      <dgm:t>
        <a:bodyPr/>
        <a:lstStyle/>
        <a:p>
          <a:r>
            <a:rPr lang="en-IE" dirty="0"/>
            <a:t>Active / purpose in their community</a:t>
          </a:r>
        </a:p>
      </dgm:t>
    </dgm:pt>
    <dgm:pt modelId="{C50BB7F8-9A73-4ECC-9FF9-6C059376D502}" type="parTrans" cxnId="{A45246C5-BD08-41CD-89E4-A79B9BCB5E6E}">
      <dgm:prSet/>
      <dgm:spPr/>
      <dgm:t>
        <a:bodyPr/>
        <a:lstStyle/>
        <a:p>
          <a:endParaRPr lang="en-IE"/>
        </a:p>
      </dgm:t>
    </dgm:pt>
    <dgm:pt modelId="{01C986DC-20D6-421D-B7B8-652771B93D47}" type="sibTrans" cxnId="{A45246C5-BD08-41CD-89E4-A79B9BCB5E6E}">
      <dgm:prSet/>
      <dgm:spPr/>
      <dgm:t>
        <a:bodyPr/>
        <a:lstStyle/>
        <a:p>
          <a:endParaRPr lang="en-IE"/>
        </a:p>
      </dgm:t>
    </dgm:pt>
    <dgm:pt modelId="{96EAB516-06FC-4DA6-A62E-41BC6D662E9C}">
      <dgm:prSet/>
      <dgm:spPr/>
      <dgm:t>
        <a:bodyPr/>
        <a:lstStyle/>
        <a:p>
          <a:r>
            <a:rPr lang="en-IE" dirty="0"/>
            <a:t>Improving community capacity</a:t>
          </a:r>
        </a:p>
      </dgm:t>
    </dgm:pt>
    <dgm:pt modelId="{8A188E5A-2A02-4211-B5B6-337BCD792B52}" type="parTrans" cxnId="{3288889C-C7EC-406F-81E0-4BB1BB072233}">
      <dgm:prSet/>
      <dgm:spPr/>
      <dgm:t>
        <a:bodyPr/>
        <a:lstStyle/>
        <a:p>
          <a:endParaRPr lang="en-IE"/>
        </a:p>
      </dgm:t>
    </dgm:pt>
    <dgm:pt modelId="{D590ED6D-F1D1-440B-AF67-C29097579D88}" type="sibTrans" cxnId="{3288889C-C7EC-406F-81E0-4BB1BB072233}">
      <dgm:prSet/>
      <dgm:spPr/>
      <dgm:t>
        <a:bodyPr/>
        <a:lstStyle/>
        <a:p>
          <a:endParaRPr lang="en-IE"/>
        </a:p>
      </dgm:t>
    </dgm:pt>
    <dgm:pt modelId="{B4C699EA-1941-4667-80DA-B3264A4B1326}">
      <dgm:prSet/>
      <dgm:spPr/>
      <dgm:t>
        <a:bodyPr/>
        <a:lstStyle/>
        <a:p>
          <a:r>
            <a:rPr lang="en-IE" b="1" dirty="0">
              <a:solidFill>
                <a:schemeClr val="tx1"/>
              </a:solidFill>
            </a:rPr>
            <a:t>Reduced power differentials</a:t>
          </a:r>
        </a:p>
      </dgm:t>
    </dgm:pt>
    <dgm:pt modelId="{D0E3D3BF-9C12-41F9-B938-263E94BE30F6}" type="parTrans" cxnId="{355F1128-2E72-48EE-AE17-6BEE50D937B6}">
      <dgm:prSet/>
      <dgm:spPr/>
      <dgm:t>
        <a:bodyPr/>
        <a:lstStyle/>
        <a:p>
          <a:endParaRPr lang="en-IE"/>
        </a:p>
      </dgm:t>
    </dgm:pt>
    <dgm:pt modelId="{B2944D7D-5B4E-4BA0-A83D-66B238EB2DB0}" type="sibTrans" cxnId="{355F1128-2E72-48EE-AE17-6BEE50D937B6}">
      <dgm:prSet/>
      <dgm:spPr/>
      <dgm:t>
        <a:bodyPr/>
        <a:lstStyle/>
        <a:p>
          <a:endParaRPr lang="en-IE"/>
        </a:p>
      </dgm:t>
    </dgm:pt>
    <dgm:pt modelId="{F7E68E02-8FD8-42A1-8376-950511B117AF}">
      <dgm:prSet/>
      <dgm:spPr/>
      <dgm:t>
        <a:bodyPr/>
        <a:lstStyle/>
        <a:p>
          <a:r>
            <a:rPr lang="en-IE" b="1" dirty="0">
              <a:solidFill>
                <a:schemeClr val="tx1"/>
              </a:solidFill>
            </a:rPr>
            <a:t>Renumeration &amp; employability</a:t>
          </a:r>
        </a:p>
      </dgm:t>
    </dgm:pt>
    <dgm:pt modelId="{E7284914-9EFE-4E3A-B456-1B19AC957BE5}" type="parTrans" cxnId="{C44450CC-ECB8-46AD-8320-4D9E8AE7E852}">
      <dgm:prSet/>
      <dgm:spPr/>
      <dgm:t>
        <a:bodyPr/>
        <a:lstStyle/>
        <a:p>
          <a:endParaRPr lang="en-IE"/>
        </a:p>
      </dgm:t>
    </dgm:pt>
    <dgm:pt modelId="{A5385D21-1CFF-440B-9F55-D3437607B796}" type="sibTrans" cxnId="{C44450CC-ECB8-46AD-8320-4D9E8AE7E852}">
      <dgm:prSet/>
      <dgm:spPr/>
      <dgm:t>
        <a:bodyPr/>
        <a:lstStyle/>
        <a:p>
          <a:endParaRPr lang="en-IE"/>
        </a:p>
      </dgm:t>
    </dgm:pt>
    <dgm:pt modelId="{C28E430C-A8D2-4EEA-8BE7-E32D7CCAE09A}">
      <dgm:prSet phldrT="[Text]"/>
      <dgm:spPr/>
      <dgm:t>
        <a:bodyPr/>
        <a:lstStyle/>
        <a:p>
          <a:r>
            <a:rPr lang="en-IE" b="1" dirty="0">
              <a:solidFill>
                <a:schemeClr val="tx1"/>
              </a:solidFill>
            </a:rPr>
            <a:t>Empowerment</a:t>
          </a:r>
        </a:p>
      </dgm:t>
    </dgm:pt>
    <dgm:pt modelId="{8B3DA665-C8FD-48CE-A226-389666CE6775}" type="parTrans" cxnId="{49A3F7BA-A322-48AD-BFAA-CA52317AE4F8}">
      <dgm:prSet/>
      <dgm:spPr/>
      <dgm:t>
        <a:bodyPr/>
        <a:lstStyle/>
        <a:p>
          <a:endParaRPr lang="en-IE"/>
        </a:p>
      </dgm:t>
    </dgm:pt>
    <dgm:pt modelId="{89C9DA28-D4DF-4CD7-A452-DED8FB42C0E0}" type="sibTrans" cxnId="{49A3F7BA-A322-48AD-BFAA-CA52317AE4F8}">
      <dgm:prSet/>
      <dgm:spPr/>
      <dgm:t>
        <a:bodyPr/>
        <a:lstStyle/>
        <a:p>
          <a:endParaRPr lang="en-IE"/>
        </a:p>
      </dgm:t>
    </dgm:pt>
    <dgm:pt modelId="{B57A0820-BA80-4B08-A74F-5B9D90CB559D}">
      <dgm:prSet/>
      <dgm:spPr/>
      <dgm:t>
        <a:bodyPr/>
        <a:lstStyle/>
        <a:p>
          <a:r>
            <a:rPr lang="en-IE" dirty="0"/>
            <a:t>Meeting others in similar situations</a:t>
          </a:r>
        </a:p>
      </dgm:t>
    </dgm:pt>
    <dgm:pt modelId="{DFDA4CC2-1C6B-46C6-90D1-ABE5FC35C43A}" type="parTrans" cxnId="{ED8F5F0F-E294-41A9-BE28-E044C0B534EF}">
      <dgm:prSet/>
      <dgm:spPr/>
      <dgm:t>
        <a:bodyPr/>
        <a:lstStyle/>
        <a:p>
          <a:endParaRPr lang="en-IE"/>
        </a:p>
      </dgm:t>
    </dgm:pt>
    <dgm:pt modelId="{88DFA98C-102E-49AB-BD61-E97D2DD599EC}" type="sibTrans" cxnId="{ED8F5F0F-E294-41A9-BE28-E044C0B534EF}">
      <dgm:prSet/>
      <dgm:spPr/>
      <dgm:t>
        <a:bodyPr/>
        <a:lstStyle/>
        <a:p>
          <a:endParaRPr lang="en-IE"/>
        </a:p>
      </dgm:t>
    </dgm:pt>
    <dgm:pt modelId="{61BF98FF-4E43-4ACD-BE42-2966925D3AD1}">
      <dgm:prSet/>
      <dgm:spPr/>
      <dgm:t>
        <a:bodyPr/>
        <a:lstStyle/>
        <a:p>
          <a:r>
            <a:rPr lang="en-IE" dirty="0"/>
            <a:t>Part of positive outcomes for their lives</a:t>
          </a:r>
        </a:p>
      </dgm:t>
    </dgm:pt>
    <dgm:pt modelId="{F04D4400-37AA-4369-B0B3-5C3FDB106DA0}" type="parTrans" cxnId="{E8B63945-0453-4148-96B9-AB8A9BD33515}">
      <dgm:prSet/>
      <dgm:spPr/>
      <dgm:t>
        <a:bodyPr/>
        <a:lstStyle/>
        <a:p>
          <a:endParaRPr lang="en-IE"/>
        </a:p>
      </dgm:t>
    </dgm:pt>
    <dgm:pt modelId="{A439B871-A387-4DE2-B281-08E9DFE7F000}" type="sibTrans" cxnId="{E8B63945-0453-4148-96B9-AB8A9BD33515}">
      <dgm:prSet/>
      <dgm:spPr/>
      <dgm:t>
        <a:bodyPr/>
        <a:lstStyle/>
        <a:p>
          <a:endParaRPr lang="en-IE"/>
        </a:p>
      </dgm:t>
    </dgm:pt>
    <dgm:pt modelId="{A0DD6F22-B4C5-4459-AB81-2A3EC4B41758}" type="pres">
      <dgm:prSet presAssocID="{54C855E5-CD3C-424A-BFFA-39F69209416F}" presName="linear" presStyleCnt="0">
        <dgm:presLayoutVars>
          <dgm:animLvl val="lvl"/>
          <dgm:resizeHandles val="exact"/>
        </dgm:presLayoutVars>
      </dgm:prSet>
      <dgm:spPr/>
    </dgm:pt>
    <dgm:pt modelId="{7BE6C42D-C8E5-4290-BAC5-D692F42495C9}" type="pres">
      <dgm:prSet presAssocID="{C28E430C-A8D2-4EEA-8BE7-E32D7CCAE09A}" presName="parentText" presStyleLbl="node1" presStyleIdx="0" presStyleCnt="4">
        <dgm:presLayoutVars>
          <dgm:chMax val="0"/>
          <dgm:bulletEnabled val="1"/>
        </dgm:presLayoutVars>
      </dgm:prSet>
      <dgm:spPr/>
    </dgm:pt>
    <dgm:pt modelId="{38CA48B3-0D14-4B0F-957F-7D662DA58FC8}" type="pres">
      <dgm:prSet presAssocID="{C28E430C-A8D2-4EEA-8BE7-E32D7CCAE09A}" presName="childText" presStyleLbl="revTx" presStyleIdx="0" presStyleCnt="2">
        <dgm:presLayoutVars>
          <dgm:bulletEnabled val="1"/>
        </dgm:presLayoutVars>
      </dgm:prSet>
      <dgm:spPr/>
    </dgm:pt>
    <dgm:pt modelId="{CD3EC11E-1218-49F8-B2B1-80C0436A2917}" type="pres">
      <dgm:prSet presAssocID="{A41643C6-0437-4FA4-B8F1-75F84FC283A6}" presName="parentText" presStyleLbl="node1" presStyleIdx="1" presStyleCnt="4">
        <dgm:presLayoutVars>
          <dgm:chMax val="0"/>
          <dgm:bulletEnabled val="1"/>
        </dgm:presLayoutVars>
      </dgm:prSet>
      <dgm:spPr/>
    </dgm:pt>
    <dgm:pt modelId="{649ACC9F-5A71-493F-A498-F3414F75916B}" type="pres">
      <dgm:prSet presAssocID="{A41643C6-0437-4FA4-B8F1-75F84FC283A6}" presName="childText" presStyleLbl="revTx" presStyleIdx="1" presStyleCnt="2">
        <dgm:presLayoutVars>
          <dgm:bulletEnabled val="1"/>
        </dgm:presLayoutVars>
      </dgm:prSet>
      <dgm:spPr/>
    </dgm:pt>
    <dgm:pt modelId="{CC8D6354-2221-4C57-95AD-B1ACB920B915}" type="pres">
      <dgm:prSet presAssocID="{B4C699EA-1941-4667-80DA-B3264A4B1326}" presName="parentText" presStyleLbl="node1" presStyleIdx="2" presStyleCnt="4">
        <dgm:presLayoutVars>
          <dgm:chMax val="0"/>
          <dgm:bulletEnabled val="1"/>
        </dgm:presLayoutVars>
      </dgm:prSet>
      <dgm:spPr/>
    </dgm:pt>
    <dgm:pt modelId="{1D1465FB-3F1A-4F75-85D8-4F0075081BDC}" type="pres">
      <dgm:prSet presAssocID="{B2944D7D-5B4E-4BA0-A83D-66B238EB2DB0}" presName="spacer" presStyleCnt="0"/>
      <dgm:spPr/>
    </dgm:pt>
    <dgm:pt modelId="{936C7866-6C55-46A1-9F46-7E25BB2F93D5}" type="pres">
      <dgm:prSet presAssocID="{F7E68E02-8FD8-42A1-8376-950511B117AF}" presName="parentText" presStyleLbl="node1" presStyleIdx="3" presStyleCnt="4">
        <dgm:presLayoutVars>
          <dgm:chMax val="0"/>
          <dgm:bulletEnabled val="1"/>
        </dgm:presLayoutVars>
      </dgm:prSet>
      <dgm:spPr/>
    </dgm:pt>
  </dgm:ptLst>
  <dgm:cxnLst>
    <dgm:cxn modelId="{55AB2505-7482-413D-AC10-C74211B4AF93}" type="presOf" srcId="{66432C2A-A416-4EA9-85A2-9E387BA19CE8}" destId="{649ACC9F-5A71-493F-A498-F3414F75916B}" srcOrd="0" destOrd="1" presId="urn:microsoft.com/office/officeart/2005/8/layout/vList2"/>
    <dgm:cxn modelId="{15ED960C-8E65-4B14-A797-544A85080F45}" type="presOf" srcId="{B57A0820-BA80-4B08-A74F-5B9D90CB559D}" destId="{649ACC9F-5A71-493F-A498-F3414F75916B}" srcOrd="0" destOrd="0" presId="urn:microsoft.com/office/officeart/2005/8/layout/vList2"/>
    <dgm:cxn modelId="{ED8F5F0F-E294-41A9-BE28-E044C0B534EF}" srcId="{A41643C6-0437-4FA4-B8F1-75F84FC283A6}" destId="{B57A0820-BA80-4B08-A74F-5B9D90CB559D}" srcOrd="0" destOrd="0" parTransId="{DFDA4CC2-1C6B-46C6-90D1-ABE5FC35C43A}" sibTransId="{88DFA98C-102E-49AB-BD61-E97D2DD599EC}"/>
    <dgm:cxn modelId="{EC80CC15-F27C-4D36-90FC-883A32B2F1D7}" type="presOf" srcId="{54C855E5-CD3C-424A-BFFA-39F69209416F}" destId="{A0DD6F22-B4C5-4459-AB81-2A3EC4B41758}" srcOrd="0" destOrd="0" presId="urn:microsoft.com/office/officeart/2005/8/layout/vList2"/>
    <dgm:cxn modelId="{E87C671D-3517-4C9E-BD8E-9CBE280D64CF}" type="presOf" srcId="{96EAB516-06FC-4DA6-A62E-41BC6D662E9C}" destId="{649ACC9F-5A71-493F-A498-F3414F75916B}" srcOrd="0" destOrd="2" presId="urn:microsoft.com/office/officeart/2005/8/layout/vList2"/>
    <dgm:cxn modelId="{355F1128-2E72-48EE-AE17-6BEE50D937B6}" srcId="{54C855E5-CD3C-424A-BFFA-39F69209416F}" destId="{B4C699EA-1941-4667-80DA-B3264A4B1326}" srcOrd="2" destOrd="0" parTransId="{D0E3D3BF-9C12-41F9-B938-263E94BE30F6}" sibTransId="{B2944D7D-5B4E-4BA0-A83D-66B238EB2DB0}"/>
    <dgm:cxn modelId="{1DAAC530-472E-4D47-A694-0FB8E68B7719}" srcId="{C28E430C-A8D2-4EEA-8BE7-E32D7CCAE09A}" destId="{2DA6CAFB-ED95-47CE-A78A-D6793510CF4A}" srcOrd="0" destOrd="0" parTransId="{33F18DE3-BF67-4FBB-AFBF-8F0C4A27CD1E}" sibTransId="{51DACE42-B78C-4BD1-844A-944F5B5B0AF2}"/>
    <dgm:cxn modelId="{202BD939-8EF3-4DC2-BED2-E76718178427}" type="presOf" srcId="{B4C699EA-1941-4667-80DA-B3264A4B1326}" destId="{CC8D6354-2221-4C57-95AD-B1ACB920B915}" srcOrd="0" destOrd="0" presId="urn:microsoft.com/office/officeart/2005/8/layout/vList2"/>
    <dgm:cxn modelId="{2A862342-74C0-42B9-9005-1884296DBC6A}" type="presOf" srcId="{F7E68E02-8FD8-42A1-8376-950511B117AF}" destId="{936C7866-6C55-46A1-9F46-7E25BB2F93D5}" srcOrd="0" destOrd="0" presId="urn:microsoft.com/office/officeart/2005/8/layout/vList2"/>
    <dgm:cxn modelId="{E8B63945-0453-4148-96B9-AB8A9BD33515}" srcId="{C28E430C-A8D2-4EEA-8BE7-E32D7CCAE09A}" destId="{61BF98FF-4E43-4ACD-BE42-2966925D3AD1}" srcOrd="1" destOrd="0" parTransId="{F04D4400-37AA-4369-B0B3-5C3FDB106DA0}" sibTransId="{A439B871-A387-4DE2-B281-08E9DFE7F000}"/>
    <dgm:cxn modelId="{22A4054B-92FB-4F20-81A5-0DA84570145E}" srcId="{54C855E5-CD3C-424A-BFFA-39F69209416F}" destId="{A41643C6-0437-4FA4-B8F1-75F84FC283A6}" srcOrd="1" destOrd="0" parTransId="{76784913-09AE-4F19-A763-B434D243BCCC}" sibTransId="{50CBC48D-8293-4F6C-99C6-BDB2D013C13D}"/>
    <dgm:cxn modelId="{E7279C54-397A-4553-B75C-EE788C008905}" type="presOf" srcId="{2DA6CAFB-ED95-47CE-A78A-D6793510CF4A}" destId="{38CA48B3-0D14-4B0F-957F-7D662DA58FC8}" srcOrd="0" destOrd="0" presId="urn:microsoft.com/office/officeart/2005/8/layout/vList2"/>
    <dgm:cxn modelId="{3288889C-C7EC-406F-81E0-4BB1BB072233}" srcId="{A41643C6-0437-4FA4-B8F1-75F84FC283A6}" destId="{96EAB516-06FC-4DA6-A62E-41BC6D662E9C}" srcOrd="2" destOrd="0" parTransId="{8A188E5A-2A02-4211-B5B6-337BCD792B52}" sibTransId="{D590ED6D-F1D1-440B-AF67-C29097579D88}"/>
    <dgm:cxn modelId="{49A3F7BA-A322-48AD-BFAA-CA52317AE4F8}" srcId="{54C855E5-CD3C-424A-BFFA-39F69209416F}" destId="{C28E430C-A8D2-4EEA-8BE7-E32D7CCAE09A}" srcOrd="0" destOrd="0" parTransId="{8B3DA665-C8FD-48CE-A226-389666CE6775}" sibTransId="{89C9DA28-D4DF-4CD7-A452-DED8FB42C0E0}"/>
    <dgm:cxn modelId="{A45246C5-BD08-41CD-89E4-A79B9BCB5E6E}" srcId="{A41643C6-0437-4FA4-B8F1-75F84FC283A6}" destId="{66432C2A-A416-4EA9-85A2-9E387BA19CE8}" srcOrd="1" destOrd="0" parTransId="{C50BB7F8-9A73-4ECC-9FF9-6C059376D502}" sibTransId="{01C986DC-20D6-421D-B7B8-652771B93D47}"/>
    <dgm:cxn modelId="{C44450CC-ECB8-46AD-8320-4D9E8AE7E852}" srcId="{54C855E5-CD3C-424A-BFFA-39F69209416F}" destId="{F7E68E02-8FD8-42A1-8376-950511B117AF}" srcOrd="3" destOrd="0" parTransId="{E7284914-9EFE-4E3A-B456-1B19AC957BE5}" sibTransId="{A5385D21-1CFF-440B-9F55-D3437607B796}"/>
    <dgm:cxn modelId="{24AA5AEB-D297-4B88-97BA-863E44D3DE97}" type="presOf" srcId="{A41643C6-0437-4FA4-B8F1-75F84FC283A6}" destId="{CD3EC11E-1218-49F8-B2B1-80C0436A2917}" srcOrd="0" destOrd="0" presId="urn:microsoft.com/office/officeart/2005/8/layout/vList2"/>
    <dgm:cxn modelId="{073CBFEB-DBAA-40E6-A2CE-F50A98481B69}" type="presOf" srcId="{C28E430C-A8D2-4EEA-8BE7-E32D7CCAE09A}" destId="{7BE6C42D-C8E5-4290-BAC5-D692F42495C9}" srcOrd="0" destOrd="0" presId="urn:microsoft.com/office/officeart/2005/8/layout/vList2"/>
    <dgm:cxn modelId="{C03375FD-5F2B-4F9D-8889-23B47C827C6E}" type="presOf" srcId="{61BF98FF-4E43-4ACD-BE42-2966925D3AD1}" destId="{38CA48B3-0D14-4B0F-957F-7D662DA58FC8}" srcOrd="0" destOrd="1" presId="urn:microsoft.com/office/officeart/2005/8/layout/vList2"/>
    <dgm:cxn modelId="{611C64E7-102A-4C77-A664-A9BF74F4AD97}" type="presParOf" srcId="{A0DD6F22-B4C5-4459-AB81-2A3EC4B41758}" destId="{7BE6C42D-C8E5-4290-BAC5-D692F42495C9}" srcOrd="0" destOrd="0" presId="urn:microsoft.com/office/officeart/2005/8/layout/vList2"/>
    <dgm:cxn modelId="{727C704C-D273-4E22-9EA5-6006D41F2E24}" type="presParOf" srcId="{A0DD6F22-B4C5-4459-AB81-2A3EC4B41758}" destId="{38CA48B3-0D14-4B0F-957F-7D662DA58FC8}" srcOrd="1" destOrd="0" presId="urn:microsoft.com/office/officeart/2005/8/layout/vList2"/>
    <dgm:cxn modelId="{C83A0102-BA70-470F-BF44-556AC1A09535}" type="presParOf" srcId="{A0DD6F22-B4C5-4459-AB81-2A3EC4B41758}" destId="{CD3EC11E-1218-49F8-B2B1-80C0436A2917}" srcOrd="2" destOrd="0" presId="urn:microsoft.com/office/officeart/2005/8/layout/vList2"/>
    <dgm:cxn modelId="{8A30E5A3-DFDD-4078-ADD2-86B81DA7DF1E}" type="presParOf" srcId="{A0DD6F22-B4C5-4459-AB81-2A3EC4B41758}" destId="{649ACC9F-5A71-493F-A498-F3414F75916B}" srcOrd="3" destOrd="0" presId="urn:microsoft.com/office/officeart/2005/8/layout/vList2"/>
    <dgm:cxn modelId="{88841C83-F8C5-476A-85A4-D101915E9848}" type="presParOf" srcId="{A0DD6F22-B4C5-4459-AB81-2A3EC4B41758}" destId="{CC8D6354-2221-4C57-95AD-B1ACB920B915}" srcOrd="4" destOrd="0" presId="urn:microsoft.com/office/officeart/2005/8/layout/vList2"/>
    <dgm:cxn modelId="{995431C2-8BAB-4103-9F52-1D165F82D27C}" type="presParOf" srcId="{A0DD6F22-B4C5-4459-AB81-2A3EC4B41758}" destId="{1D1465FB-3F1A-4F75-85D8-4F0075081BDC}" srcOrd="5" destOrd="0" presId="urn:microsoft.com/office/officeart/2005/8/layout/vList2"/>
    <dgm:cxn modelId="{D1B136E4-02F1-43E2-ADF9-BC0ED97DCF01}" type="presParOf" srcId="{A0DD6F22-B4C5-4459-AB81-2A3EC4B41758}" destId="{936C7866-6C55-46A1-9F46-7E25BB2F93D5}"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ABFD0-02FC-4E57-A0E4-126E4C3C6768}" type="doc">
      <dgm:prSet loTypeId="urn:microsoft.com/office/officeart/2005/8/layout/lProcess1" loCatId="process" qsTypeId="urn:microsoft.com/office/officeart/2005/8/quickstyle/3d4" qsCatId="3D" csTypeId="urn:microsoft.com/office/officeart/2005/8/colors/colorful4" csCatId="colorful" phldr="1"/>
      <dgm:spPr/>
      <dgm:t>
        <a:bodyPr/>
        <a:lstStyle/>
        <a:p>
          <a:endParaRPr lang="en-IE"/>
        </a:p>
      </dgm:t>
    </dgm:pt>
    <dgm:pt modelId="{61BBD3F5-71F0-4530-8DCA-3639B5ED84DC}">
      <dgm:prSet phldrT="[Text]" custT="1"/>
      <dgm:spPr/>
      <dgm:t>
        <a:bodyPr/>
        <a:lstStyle/>
        <a:p>
          <a:pPr>
            <a:lnSpc>
              <a:spcPct val="70000"/>
            </a:lnSpc>
          </a:pPr>
          <a:r>
            <a:rPr lang="en-IE" sz="3600" dirty="0"/>
            <a:t>Planning</a:t>
          </a:r>
        </a:p>
      </dgm:t>
    </dgm:pt>
    <dgm:pt modelId="{0FFB4353-7497-43C8-B227-E043659F9F2A}" type="parTrans" cxnId="{A1AF629D-5D1D-44D6-8EA6-D2381551555A}">
      <dgm:prSet/>
      <dgm:spPr/>
      <dgm:t>
        <a:bodyPr/>
        <a:lstStyle/>
        <a:p>
          <a:pPr>
            <a:lnSpc>
              <a:spcPct val="70000"/>
            </a:lnSpc>
          </a:pPr>
          <a:endParaRPr lang="en-IE" sz="2800"/>
        </a:p>
      </dgm:t>
    </dgm:pt>
    <dgm:pt modelId="{5AC2C06F-8D89-4938-8737-0207018D0107}" type="sibTrans" cxnId="{A1AF629D-5D1D-44D6-8EA6-D2381551555A}">
      <dgm:prSet/>
      <dgm:spPr/>
      <dgm:t>
        <a:bodyPr/>
        <a:lstStyle/>
        <a:p>
          <a:pPr>
            <a:lnSpc>
              <a:spcPct val="70000"/>
            </a:lnSpc>
          </a:pPr>
          <a:endParaRPr lang="en-IE" sz="2800"/>
        </a:p>
      </dgm:t>
    </dgm:pt>
    <dgm:pt modelId="{FEE563A3-9ACD-4725-8550-C5F02D69CC9C}">
      <dgm:prSet custT="1"/>
      <dgm:spPr/>
      <dgm:t>
        <a:bodyPr/>
        <a:lstStyle/>
        <a:p>
          <a:pPr>
            <a:lnSpc>
              <a:spcPct val="70000"/>
            </a:lnSpc>
          </a:pPr>
          <a:r>
            <a:rPr lang="en-IE" sz="1800" dirty="0"/>
            <a:t>Resources  - money, time, input</a:t>
          </a:r>
        </a:p>
      </dgm:t>
    </dgm:pt>
    <dgm:pt modelId="{8377EE30-5881-453F-9F12-E0F150FC109D}" type="parTrans" cxnId="{18E2A7C5-38F4-44DF-8045-CF1D0666FACD}">
      <dgm:prSet/>
      <dgm:spPr/>
      <dgm:t>
        <a:bodyPr/>
        <a:lstStyle/>
        <a:p>
          <a:pPr>
            <a:lnSpc>
              <a:spcPct val="70000"/>
            </a:lnSpc>
          </a:pPr>
          <a:endParaRPr lang="en-IE" sz="2800"/>
        </a:p>
      </dgm:t>
    </dgm:pt>
    <dgm:pt modelId="{BA233CEA-E29F-431B-B9F7-01DE91DF34C1}" type="sibTrans" cxnId="{18E2A7C5-38F4-44DF-8045-CF1D0666FACD}">
      <dgm:prSet/>
      <dgm:spPr/>
      <dgm:t>
        <a:bodyPr/>
        <a:lstStyle/>
        <a:p>
          <a:pPr>
            <a:lnSpc>
              <a:spcPct val="70000"/>
            </a:lnSpc>
          </a:pPr>
          <a:endParaRPr lang="en-IE" sz="2800"/>
        </a:p>
      </dgm:t>
    </dgm:pt>
    <dgm:pt modelId="{012C72DE-76D8-4B5E-ADC1-2DD5E8192389}">
      <dgm:prSet custT="1"/>
      <dgm:spPr/>
      <dgm:t>
        <a:bodyPr/>
        <a:lstStyle/>
        <a:p>
          <a:pPr>
            <a:lnSpc>
              <a:spcPct val="70000"/>
            </a:lnSpc>
          </a:pPr>
          <a:r>
            <a:rPr lang="en-IE" sz="1800" dirty="0"/>
            <a:t>Relationships &amp; Roles</a:t>
          </a:r>
        </a:p>
      </dgm:t>
    </dgm:pt>
    <dgm:pt modelId="{0BA8C67A-8BC2-450D-B54F-1CDE887665C0}" type="parTrans" cxnId="{F1BA82AF-5CB3-462F-8D38-8AF9E9C2CC13}">
      <dgm:prSet/>
      <dgm:spPr/>
      <dgm:t>
        <a:bodyPr/>
        <a:lstStyle/>
        <a:p>
          <a:pPr>
            <a:lnSpc>
              <a:spcPct val="70000"/>
            </a:lnSpc>
          </a:pPr>
          <a:endParaRPr lang="en-IE" sz="2800"/>
        </a:p>
      </dgm:t>
    </dgm:pt>
    <dgm:pt modelId="{92413907-DE75-43B0-A6B6-C06D7F62AFE5}" type="sibTrans" cxnId="{F1BA82AF-5CB3-462F-8D38-8AF9E9C2CC13}">
      <dgm:prSet/>
      <dgm:spPr/>
      <dgm:t>
        <a:bodyPr/>
        <a:lstStyle/>
        <a:p>
          <a:pPr>
            <a:lnSpc>
              <a:spcPct val="70000"/>
            </a:lnSpc>
          </a:pPr>
          <a:endParaRPr lang="en-IE" sz="2800"/>
        </a:p>
      </dgm:t>
    </dgm:pt>
    <dgm:pt modelId="{890B215E-DF3A-494F-B3C8-441D5EE7173A}">
      <dgm:prSet custT="1"/>
      <dgm:spPr/>
      <dgm:t>
        <a:bodyPr/>
        <a:lstStyle/>
        <a:p>
          <a:pPr>
            <a:lnSpc>
              <a:spcPct val="70000"/>
            </a:lnSpc>
          </a:pPr>
          <a:r>
            <a:rPr lang="en-IE" sz="1800" dirty="0"/>
            <a:t>Communication channels</a:t>
          </a:r>
        </a:p>
      </dgm:t>
    </dgm:pt>
    <dgm:pt modelId="{DFDE694A-1B54-403F-AA88-78862D21F913}" type="parTrans" cxnId="{B83B4182-8DB1-4722-B988-3272C0F9FD82}">
      <dgm:prSet/>
      <dgm:spPr/>
      <dgm:t>
        <a:bodyPr/>
        <a:lstStyle/>
        <a:p>
          <a:pPr>
            <a:lnSpc>
              <a:spcPct val="70000"/>
            </a:lnSpc>
          </a:pPr>
          <a:endParaRPr lang="en-IE" sz="2800"/>
        </a:p>
      </dgm:t>
    </dgm:pt>
    <dgm:pt modelId="{A8557A88-E5D7-4B2F-943B-0C225926E294}" type="sibTrans" cxnId="{B83B4182-8DB1-4722-B988-3272C0F9FD82}">
      <dgm:prSet/>
      <dgm:spPr/>
      <dgm:t>
        <a:bodyPr/>
        <a:lstStyle/>
        <a:p>
          <a:pPr>
            <a:lnSpc>
              <a:spcPct val="70000"/>
            </a:lnSpc>
          </a:pPr>
          <a:endParaRPr lang="en-IE" sz="2800"/>
        </a:p>
      </dgm:t>
    </dgm:pt>
    <dgm:pt modelId="{AA0A0ACC-EF9B-484F-A02A-B8D80BF56479}">
      <dgm:prSet custT="1"/>
      <dgm:spPr/>
      <dgm:t>
        <a:bodyPr/>
        <a:lstStyle/>
        <a:p>
          <a:pPr>
            <a:lnSpc>
              <a:spcPct val="70000"/>
            </a:lnSpc>
          </a:pPr>
          <a:r>
            <a:rPr lang="en-IE" sz="1800" dirty="0"/>
            <a:t>Needs - emotional, practical, research support</a:t>
          </a:r>
        </a:p>
      </dgm:t>
    </dgm:pt>
    <dgm:pt modelId="{A63EF0D0-DA89-493F-8F3F-A4E654643226}" type="parTrans" cxnId="{04359B35-ECC6-4498-B813-3A3AE133ACBC}">
      <dgm:prSet/>
      <dgm:spPr/>
      <dgm:t>
        <a:bodyPr/>
        <a:lstStyle/>
        <a:p>
          <a:pPr>
            <a:lnSpc>
              <a:spcPct val="70000"/>
            </a:lnSpc>
          </a:pPr>
          <a:endParaRPr lang="en-IE" sz="2800"/>
        </a:p>
      </dgm:t>
    </dgm:pt>
    <dgm:pt modelId="{F7B25BC7-8D4A-4A9E-A225-C1A213C8EAFA}" type="sibTrans" cxnId="{04359B35-ECC6-4498-B813-3A3AE133ACBC}">
      <dgm:prSet/>
      <dgm:spPr/>
      <dgm:t>
        <a:bodyPr/>
        <a:lstStyle/>
        <a:p>
          <a:pPr>
            <a:lnSpc>
              <a:spcPct val="70000"/>
            </a:lnSpc>
          </a:pPr>
          <a:endParaRPr lang="en-IE" sz="2800"/>
        </a:p>
      </dgm:t>
    </dgm:pt>
    <dgm:pt modelId="{F7D0EA96-A63A-45B0-97DE-56C52B9C8CEE}">
      <dgm:prSet custT="1"/>
      <dgm:spPr/>
      <dgm:t>
        <a:bodyPr/>
        <a:lstStyle/>
        <a:p>
          <a:pPr>
            <a:lnSpc>
              <a:spcPct val="70000"/>
            </a:lnSpc>
          </a:pPr>
          <a:r>
            <a:rPr lang="en-IE" sz="1800" dirty="0"/>
            <a:t>Willingness to learn &amp; overcome challenges</a:t>
          </a:r>
        </a:p>
      </dgm:t>
    </dgm:pt>
    <dgm:pt modelId="{D51E9FE9-6C0C-4C6C-A5BE-D94345937736}" type="parTrans" cxnId="{231B0462-36F1-4F5C-BA6A-6CC030B3B49B}">
      <dgm:prSet/>
      <dgm:spPr/>
      <dgm:t>
        <a:bodyPr/>
        <a:lstStyle/>
        <a:p>
          <a:pPr>
            <a:lnSpc>
              <a:spcPct val="70000"/>
            </a:lnSpc>
          </a:pPr>
          <a:endParaRPr lang="en-IE" sz="2800"/>
        </a:p>
      </dgm:t>
    </dgm:pt>
    <dgm:pt modelId="{90B746E7-D755-4152-B174-D993A48BCDCD}" type="sibTrans" cxnId="{231B0462-36F1-4F5C-BA6A-6CC030B3B49B}">
      <dgm:prSet/>
      <dgm:spPr/>
      <dgm:t>
        <a:bodyPr/>
        <a:lstStyle/>
        <a:p>
          <a:pPr>
            <a:lnSpc>
              <a:spcPct val="70000"/>
            </a:lnSpc>
          </a:pPr>
          <a:endParaRPr lang="en-IE" sz="2800"/>
        </a:p>
      </dgm:t>
    </dgm:pt>
    <dgm:pt modelId="{D48A2D60-B473-449C-B2C6-48EDE67CF539}">
      <dgm:prSet custT="1"/>
      <dgm:spPr>
        <a:solidFill>
          <a:srgbClr val="71CE01"/>
        </a:solidFill>
      </dgm:spPr>
      <dgm:t>
        <a:bodyPr/>
        <a:lstStyle/>
        <a:p>
          <a:pPr>
            <a:lnSpc>
              <a:spcPct val="70000"/>
            </a:lnSpc>
          </a:pPr>
          <a:r>
            <a:rPr lang="en-IE" sz="3600" dirty="0"/>
            <a:t>Preparing</a:t>
          </a:r>
        </a:p>
      </dgm:t>
    </dgm:pt>
    <dgm:pt modelId="{694BA14F-78B1-4451-AC7F-192DC2CBB5F0}" type="parTrans" cxnId="{93A29F51-6FFB-45ED-AF82-DEA6C9B2DC04}">
      <dgm:prSet/>
      <dgm:spPr/>
      <dgm:t>
        <a:bodyPr/>
        <a:lstStyle/>
        <a:p>
          <a:pPr>
            <a:lnSpc>
              <a:spcPct val="70000"/>
            </a:lnSpc>
          </a:pPr>
          <a:endParaRPr lang="en-IE" sz="2800"/>
        </a:p>
      </dgm:t>
    </dgm:pt>
    <dgm:pt modelId="{F314CEC5-1BF0-477A-BF9D-D378C58C12C5}" type="sibTrans" cxnId="{93A29F51-6FFB-45ED-AF82-DEA6C9B2DC04}">
      <dgm:prSet/>
      <dgm:spPr/>
      <dgm:t>
        <a:bodyPr/>
        <a:lstStyle/>
        <a:p>
          <a:pPr>
            <a:lnSpc>
              <a:spcPct val="70000"/>
            </a:lnSpc>
          </a:pPr>
          <a:endParaRPr lang="en-IE" sz="2800"/>
        </a:p>
      </dgm:t>
    </dgm:pt>
    <dgm:pt modelId="{F3DD4B77-E163-4DF9-8ED1-CC20E17A940B}">
      <dgm:prSet custT="1"/>
      <dgm:spPr/>
      <dgm:t>
        <a:bodyPr/>
        <a:lstStyle/>
        <a:p>
          <a:pPr>
            <a:lnSpc>
              <a:spcPct val="70000"/>
            </a:lnSpc>
          </a:pPr>
          <a:r>
            <a:rPr lang="en-IE" sz="1800" dirty="0"/>
            <a:t>Training, support &amp; facilitation</a:t>
          </a:r>
        </a:p>
      </dgm:t>
    </dgm:pt>
    <dgm:pt modelId="{868140BF-A762-4DDE-8FFC-161783812F0F}" type="parTrans" cxnId="{7A88BEAC-D181-48AE-8E29-5130D253124A}">
      <dgm:prSet/>
      <dgm:spPr/>
      <dgm:t>
        <a:bodyPr/>
        <a:lstStyle/>
        <a:p>
          <a:pPr>
            <a:lnSpc>
              <a:spcPct val="70000"/>
            </a:lnSpc>
          </a:pPr>
          <a:endParaRPr lang="en-IE" sz="2800"/>
        </a:p>
      </dgm:t>
    </dgm:pt>
    <dgm:pt modelId="{7AAA1F19-5D1F-476A-8198-73910DE52A51}" type="sibTrans" cxnId="{7A88BEAC-D181-48AE-8E29-5130D253124A}">
      <dgm:prSet/>
      <dgm:spPr/>
      <dgm:t>
        <a:bodyPr/>
        <a:lstStyle/>
        <a:p>
          <a:pPr>
            <a:lnSpc>
              <a:spcPct val="70000"/>
            </a:lnSpc>
          </a:pPr>
          <a:endParaRPr lang="en-IE" sz="2800"/>
        </a:p>
      </dgm:t>
    </dgm:pt>
    <dgm:pt modelId="{F9D8FF03-D52B-4BBA-909A-67EED8F42D97}">
      <dgm:prSet custT="1"/>
      <dgm:spPr/>
      <dgm:t>
        <a:bodyPr/>
        <a:lstStyle/>
        <a:p>
          <a:pPr>
            <a:lnSpc>
              <a:spcPct val="70000"/>
            </a:lnSpc>
          </a:pPr>
          <a:r>
            <a:rPr lang="en-IE" sz="3600" spc="-150" dirty="0"/>
            <a:t>Getting Started</a:t>
          </a:r>
        </a:p>
      </dgm:t>
    </dgm:pt>
    <dgm:pt modelId="{0F17B35C-7DCA-4BAB-BC08-238E70B0996B}" type="parTrans" cxnId="{DAA34E44-8651-491C-A5C9-77F2849B9028}">
      <dgm:prSet/>
      <dgm:spPr/>
      <dgm:t>
        <a:bodyPr/>
        <a:lstStyle/>
        <a:p>
          <a:pPr>
            <a:lnSpc>
              <a:spcPct val="70000"/>
            </a:lnSpc>
          </a:pPr>
          <a:endParaRPr lang="en-IE" sz="2800"/>
        </a:p>
      </dgm:t>
    </dgm:pt>
    <dgm:pt modelId="{2FB0BB02-73E8-40FD-A3DE-50BCAEE1BAC6}" type="sibTrans" cxnId="{DAA34E44-8651-491C-A5C9-77F2849B9028}">
      <dgm:prSet/>
      <dgm:spPr/>
      <dgm:t>
        <a:bodyPr/>
        <a:lstStyle/>
        <a:p>
          <a:pPr>
            <a:lnSpc>
              <a:spcPct val="70000"/>
            </a:lnSpc>
          </a:pPr>
          <a:endParaRPr lang="en-IE" sz="2800"/>
        </a:p>
      </dgm:t>
    </dgm:pt>
    <dgm:pt modelId="{EAB916C5-B541-417A-B548-24325DCC058B}">
      <dgm:prSet custT="1"/>
      <dgm:spPr/>
      <dgm:t>
        <a:bodyPr/>
        <a:lstStyle/>
        <a:p>
          <a:pPr>
            <a:lnSpc>
              <a:spcPct val="70000"/>
            </a:lnSpc>
          </a:pPr>
          <a:r>
            <a:rPr lang="en-IE" sz="1800" dirty="0"/>
            <a:t>Breaking down the research into manageable tasks </a:t>
          </a:r>
        </a:p>
      </dgm:t>
    </dgm:pt>
    <dgm:pt modelId="{0EC97AA5-6973-4A20-85E0-49475C9C144D}" type="parTrans" cxnId="{7B70D5A4-E2F1-4E84-BA01-5C3939CCC73B}">
      <dgm:prSet/>
      <dgm:spPr/>
      <dgm:t>
        <a:bodyPr/>
        <a:lstStyle/>
        <a:p>
          <a:pPr>
            <a:lnSpc>
              <a:spcPct val="70000"/>
            </a:lnSpc>
          </a:pPr>
          <a:endParaRPr lang="en-IE" sz="2800"/>
        </a:p>
      </dgm:t>
    </dgm:pt>
    <dgm:pt modelId="{F83F7EFA-26D8-4A36-84BD-3484D503F82C}" type="sibTrans" cxnId="{7B70D5A4-E2F1-4E84-BA01-5C3939CCC73B}">
      <dgm:prSet/>
      <dgm:spPr/>
      <dgm:t>
        <a:bodyPr/>
        <a:lstStyle/>
        <a:p>
          <a:pPr>
            <a:lnSpc>
              <a:spcPct val="70000"/>
            </a:lnSpc>
          </a:pPr>
          <a:endParaRPr lang="en-IE" sz="2800"/>
        </a:p>
      </dgm:t>
    </dgm:pt>
    <dgm:pt modelId="{D6208F40-0639-4DBE-A4D2-B40757D50180}">
      <dgm:prSet custT="1"/>
      <dgm:spPr/>
      <dgm:t>
        <a:bodyPr/>
        <a:lstStyle/>
        <a:p>
          <a:pPr>
            <a:lnSpc>
              <a:spcPct val="70000"/>
            </a:lnSpc>
          </a:pPr>
          <a:r>
            <a:rPr lang="en-IE" sz="1800" dirty="0"/>
            <a:t>Negotiate Roles and Responsibilities </a:t>
          </a:r>
        </a:p>
      </dgm:t>
    </dgm:pt>
    <dgm:pt modelId="{A95901AC-E0E2-40FA-93D0-9D09821651D0}" type="parTrans" cxnId="{43C65E6E-3548-4E4B-A542-1BC8CB0CBA0D}">
      <dgm:prSet/>
      <dgm:spPr/>
      <dgm:t>
        <a:bodyPr/>
        <a:lstStyle/>
        <a:p>
          <a:pPr>
            <a:lnSpc>
              <a:spcPct val="70000"/>
            </a:lnSpc>
          </a:pPr>
          <a:endParaRPr lang="en-IE" sz="2800"/>
        </a:p>
      </dgm:t>
    </dgm:pt>
    <dgm:pt modelId="{EDDED79E-FE24-4B6D-A3B4-0D6A34149CFE}" type="sibTrans" cxnId="{43C65E6E-3548-4E4B-A542-1BC8CB0CBA0D}">
      <dgm:prSet/>
      <dgm:spPr/>
      <dgm:t>
        <a:bodyPr/>
        <a:lstStyle/>
        <a:p>
          <a:pPr>
            <a:lnSpc>
              <a:spcPct val="70000"/>
            </a:lnSpc>
          </a:pPr>
          <a:endParaRPr lang="en-IE" sz="2800"/>
        </a:p>
      </dgm:t>
    </dgm:pt>
    <dgm:pt modelId="{484D9F29-8030-41E6-B777-9936F1E51B7B}">
      <dgm:prSet custT="1"/>
      <dgm:spPr/>
      <dgm:t>
        <a:bodyPr/>
        <a:lstStyle/>
        <a:p>
          <a:pPr>
            <a:lnSpc>
              <a:spcPct val="70000"/>
            </a:lnSpc>
          </a:pPr>
          <a:r>
            <a:rPr lang="en-IE" sz="1800" dirty="0"/>
            <a:t>Formal contract</a:t>
          </a:r>
        </a:p>
      </dgm:t>
    </dgm:pt>
    <dgm:pt modelId="{F0F38D1B-F469-4813-A3E8-2DA6BAB8E6F9}" type="parTrans" cxnId="{3847BA62-FFCF-42B2-A412-32C98C290637}">
      <dgm:prSet/>
      <dgm:spPr/>
      <dgm:t>
        <a:bodyPr/>
        <a:lstStyle/>
        <a:p>
          <a:pPr>
            <a:lnSpc>
              <a:spcPct val="70000"/>
            </a:lnSpc>
          </a:pPr>
          <a:endParaRPr lang="en-IE" sz="2800"/>
        </a:p>
      </dgm:t>
    </dgm:pt>
    <dgm:pt modelId="{BED1704B-8054-4F37-9B64-A6BD0B4A663E}" type="sibTrans" cxnId="{3847BA62-FFCF-42B2-A412-32C98C290637}">
      <dgm:prSet/>
      <dgm:spPr/>
      <dgm:t>
        <a:bodyPr/>
        <a:lstStyle/>
        <a:p>
          <a:pPr>
            <a:lnSpc>
              <a:spcPct val="70000"/>
            </a:lnSpc>
          </a:pPr>
          <a:endParaRPr lang="en-IE" sz="2800"/>
        </a:p>
      </dgm:t>
    </dgm:pt>
    <dgm:pt modelId="{7EDDBEFB-D0AF-40DE-860E-806B57DC61CD}">
      <dgm:prSet custT="1"/>
      <dgm:spPr/>
      <dgm:t>
        <a:bodyPr/>
        <a:lstStyle/>
        <a:p>
          <a:pPr>
            <a:lnSpc>
              <a:spcPct val="70000"/>
            </a:lnSpc>
          </a:pPr>
          <a:r>
            <a:rPr lang="en-IE" sz="1800" dirty="0"/>
            <a:t>Payment in line with employment law </a:t>
          </a:r>
        </a:p>
      </dgm:t>
    </dgm:pt>
    <dgm:pt modelId="{CF79D45F-0FF2-47F8-B0C9-2F0C97841660}" type="parTrans" cxnId="{3A1CD12C-40A2-43B1-ACB3-07F6080F7890}">
      <dgm:prSet/>
      <dgm:spPr/>
      <dgm:t>
        <a:bodyPr/>
        <a:lstStyle/>
        <a:p>
          <a:pPr>
            <a:lnSpc>
              <a:spcPct val="70000"/>
            </a:lnSpc>
          </a:pPr>
          <a:endParaRPr lang="en-IE" sz="2800"/>
        </a:p>
      </dgm:t>
    </dgm:pt>
    <dgm:pt modelId="{4AA7C13B-B588-4D35-B027-01B54B66613E}" type="sibTrans" cxnId="{3A1CD12C-40A2-43B1-ACB3-07F6080F7890}">
      <dgm:prSet/>
      <dgm:spPr/>
      <dgm:t>
        <a:bodyPr/>
        <a:lstStyle/>
        <a:p>
          <a:pPr>
            <a:lnSpc>
              <a:spcPct val="70000"/>
            </a:lnSpc>
          </a:pPr>
          <a:endParaRPr lang="en-IE" sz="2800"/>
        </a:p>
      </dgm:t>
    </dgm:pt>
    <dgm:pt modelId="{60781AD9-08D1-4430-9F18-B97B3567498F}">
      <dgm:prSet custT="1"/>
      <dgm:spPr/>
      <dgm:t>
        <a:bodyPr/>
        <a:lstStyle/>
        <a:p>
          <a:pPr>
            <a:lnSpc>
              <a:spcPct val="70000"/>
            </a:lnSpc>
          </a:pPr>
          <a:r>
            <a:rPr lang="en-IE" sz="1800" dirty="0"/>
            <a:t>Work inclusively &amp; Give feedback</a:t>
          </a:r>
        </a:p>
      </dgm:t>
    </dgm:pt>
    <dgm:pt modelId="{33B8A46E-E735-4E93-B42D-2D60B45F3411}" type="parTrans" cxnId="{EE066CAC-602B-4A46-AA55-E205253BAEA8}">
      <dgm:prSet/>
      <dgm:spPr/>
      <dgm:t>
        <a:bodyPr/>
        <a:lstStyle/>
        <a:p>
          <a:pPr>
            <a:lnSpc>
              <a:spcPct val="70000"/>
            </a:lnSpc>
          </a:pPr>
          <a:endParaRPr lang="en-IE" sz="2400"/>
        </a:p>
      </dgm:t>
    </dgm:pt>
    <dgm:pt modelId="{5BA05795-0DF5-438C-A9DA-325D34E33C5A}" type="sibTrans" cxnId="{EE066CAC-602B-4A46-AA55-E205253BAEA8}">
      <dgm:prSet/>
      <dgm:spPr/>
      <dgm:t>
        <a:bodyPr/>
        <a:lstStyle/>
        <a:p>
          <a:pPr>
            <a:lnSpc>
              <a:spcPct val="70000"/>
            </a:lnSpc>
          </a:pPr>
          <a:endParaRPr lang="en-IE" sz="2400"/>
        </a:p>
      </dgm:t>
    </dgm:pt>
    <dgm:pt modelId="{FC634436-02FC-4AFD-ADC0-4967D745B1DF}" type="pres">
      <dgm:prSet presAssocID="{964ABFD0-02FC-4E57-A0E4-126E4C3C6768}" presName="Name0" presStyleCnt="0">
        <dgm:presLayoutVars>
          <dgm:dir/>
          <dgm:animLvl val="lvl"/>
          <dgm:resizeHandles val="exact"/>
        </dgm:presLayoutVars>
      </dgm:prSet>
      <dgm:spPr/>
    </dgm:pt>
    <dgm:pt modelId="{9ED6F9B2-8704-4258-9EAE-05E078B1C2FE}" type="pres">
      <dgm:prSet presAssocID="{61BBD3F5-71F0-4530-8DCA-3639B5ED84DC}" presName="vertFlow" presStyleCnt="0"/>
      <dgm:spPr/>
    </dgm:pt>
    <dgm:pt modelId="{D41CA533-0487-4489-A6A2-68015C5676E1}" type="pres">
      <dgm:prSet presAssocID="{61BBD3F5-71F0-4530-8DCA-3639B5ED84DC}" presName="header" presStyleLbl="node1" presStyleIdx="0" presStyleCnt="3"/>
      <dgm:spPr/>
    </dgm:pt>
    <dgm:pt modelId="{D7E68E7E-D58E-4F20-BD40-D2F09D4626C8}" type="pres">
      <dgm:prSet presAssocID="{8377EE30-5881-453F-9F12-E0F150FC109D}" presName="parTrans" presStyleLbl="sibTrans2D1" presStyleIdx="0" presStyleCnt="11"/>
      <dgm:spPr/>
    </dgm:pt>
    <dgm:pt modelId="{5E13C7DB-2FA2-4309-8491-E78023E943E4}" type="pres">
      <dgm:prSet presAssocID="{FEE563A3-9ACD-4725-8550-C5F02D69CC9C}" presName="child" presStyleLbl="alignAccFollowNode1" presStyleIdx="0" presStyleCnt="11">
        <dgm:presLayoutVars>
          <dgm:chMax val="0"/>
          <dgm:bulletEnabled val="1"/>
        </dgm:presLayoutVars>
      </dgm:prSet>
      <dgm:spPr/>
    </dgm:pt>
    <dgm:pt modelId="{06ECB528-29E3-4399-9108-C597F28BCD44}" type="pres">
      <dgm:prSet presAssocID="{BA233CEA-E29F-431B-B9F7-01DE91DF34C1}" presName="sibTrans" presStyleLbl="sibTrans2D1" presStyleIdx="1" presStyleCnt="11"/>
      <dgm:spPr/>
    </dgm:pt>
    <dgm:pt modelId="{8A12E57C-12E9-4D06-A5E6-5CAC92400A85}" type="pres">
      <dgm:prSet presAssocID="{012C72DE-76D8-4B5E-ADC1-2DD5E8192389}" presName="child" presStyleLbl="alignAccFollowNode1" presStyleIdx="1" presStyleCnt="11">
        <dgm:presLayoutVars>
          <dgm:chMax val="0"/>
          <dgm:bulletEnabled val="1"/>
        </dgm:presLayoutVars>
      </dgm:prSet>
      <dgm:spPr/>
    </dgm:pt>
    <dgm:pt modelId="{C06A854D-0F22-4CF3-8681-813171454F32}" type="pres">
      <dgm:prSet presAssocID="{92413907-DE75-43B0-A6B6-C06D7F62AFE5}" presName="sibTrans" presStyleLbl="sibTrans2D1" presStyleIdx="2" presStyleCnt="11"/>
      <dgm:spPr/>
    </dgm:pt>
    <dgm:pt modelId="{8F648E1E-BD5C-42C8-AEF9-EE81F595CE9B}" type="pres">
      <dgm:prSet presAssocID="{890B215E-DF3A-494F-B3C8-441D5EE7173A}" presName="child" presStyleLbl="alignAccFollowNode1" presStyleIdx="2" presStyleCnt="11">
        <dgm:presLayoutVars>
          <dgm:chMax val="0"/>
          <dgm:bulletEnabled val="1"/>
        </dgm:presLayoutVars>
      </dgm:prSet>
      <dgm:spPr/>
    </dgm:pt>
    <dgm:pt modelId="{53C8A206-D0B3-4B47-9EB6-6AB5DE2664FD}" type="pres">
      <dgm:prSet presAssocID="{A8557A88-E5D7-4B2F-943B-0C225926E294}" presName="sibTrans" presStyleLbl="sibTrans2D1" presStyleIdx="3" presStyleCnt="11"/>
      <dgm:spPr/>
    </dgm:pt>
    <dgm:pt modelId="{704D53EC-BD82-48C6-B517-EE9103D48B9C}" type="pres">
      <dgm:prSet presAssocID="{AA0A0ACC-EF9B-484F-A02A-B8D80BF56479}" presName="child" presStyleLbl="alignAccFollowNode1" presStyleIdx="3" presStyleCnt="11">
        <dgm:presLayoutVars>
          <dgm:chMax val="0"/>
          <dgm:bulletEnabled val="1"/>
        </dgm:presLayoutVars>
      </dgm:prSet>
      <dgm:spPr/>
    </dgm:pt>
    <dgm:pt modelId="{2D68C225-5AB9-4DE4-9862-884971593C46}" type="pres">
      <dgm:prSet presAssocID="{F7B25BC7-8D4A-4A9E-A225-C1A213C8EAFA}" presName="sibTrans" presStyleLbl="sibTrans2D1" presStyleIdx="4" presStyleCnt="11"/>
      <dgm:spPr/>
    </dgm:pt>
    <dgm:pt modelId="{99D9F1A8-C652-4836-9F4C-F8DC2D241D09}" type="pres">
      <dgm:prSet presAssocID="{F7D0EA96-A63A-45B0-97DE-56C52B9C8CEE}" presName="child" presStyleLbl="alignAccFollowNode1" presStyleIdx="4" presStyleCnt="11">
        <dgm:presLayoutVars>
          <dgm:chMax val="0"/>
          <dgm:bulletEnabled val="1"/>
        </dgm:presLayoutVars>
      </dgm:prSet>
      <dgm:spPr/>
    </dgm:pt>
    <dgm:pt modelId="{E6EE626E-3988-417D-9D5E-38656E900CCE}" type="pres">
      <dgm:prSet presAssocID="{61BBD3F5-71F0-4530-8DCA-3639B5ED84DC}" presName="hSp" presStyleCnt="0"/>
      <dgm:spPr/>
    </dgm:pt>
    <dgm:pt modelId="{BAA5F326-EBCE-4310-B426-5A34A8EAFB6C}" type="pres">
      <dgm:prSet presAssocID="{D48A2D60-B473-449C-B2C6-48EDE67CF539}" presName="vertFlow" presStyleCnt="0"/>
      <dgm:spPr/>
    </dgm:pt>
    <dgm:pt modelId="{369FD612-4A69-4961-9233-BB1D9A312D99}" type="pres">
      <dgm:prSet presAssocID="{D48A2D60-B473-449C-B2C6-48EDE67CF539}" presName="header" presStyleLbl="node1" presStyleIdx="1" presStyleCnt="3"/>
      <dgm:spPr/>
    </dgm:pt>
    <dgm:pt modelId="{1C78ACD5-DF64-4102-A281-B64F4C8BF4F4}" type="pres">
      <dgm:prSet presAssocID="{868140BF-A762-4DDE-8FFC-161783812F0F}" presName="parTrans" presStyleLbl="sibTrans2D1" presStyleIdx="5" presStyleCnt="11"/>
      <dgm:spPr/>
    </dgm:pt>
    <dgm:pt modelId="{108EF05F-EAA1-42A8-871D-7356963EEAD7}" type="pres">
      <dgm:prSet presAssocID="{F3DD4B77-E163-4DF9-8ED1-CC20E17A940B}" presName="child" presStyleLbl="alignAccFollowNode1" presStyleIdx="5" presStyleCnt="11">
        <dgm:presLayoutVars>
          <dgm:chMax val="0"/>
          <dgm:bulletEnabled val="1"/>
        </dgm:presLayoutVars>
      </dgm:prSet>
      <dgm:spPr/>
    </dgm:pt>
    <dgm:pt modelId="{15E499B4-D6A8-44AA-ABBC-D96C5FB040EB}" type="pres">
      <dgm:prSet presAssocID="{D48A2D60-B473-449C-B2C6-48EDE67CF539}" presName="hSp" presStyleCnt="0"/>
      <dgm:spPr/>
    </dgm:pt>
    <dgm:pt modelId="{DD73D5ED-4E35-4AE0-9F99-DC50F5666F29}" type="pres">
      <dgm:prSet presAssocID="{F9D8FF03-D52B-4BBA-909A-67EED8F42D97}" presName="vertFlow" presStyleCnt="0"/>
      <dgm:spPr/>
    </dgm:pt>
    <dgm:pt modelId="{DB0CBB6D-2B3D-4665-A74A-3820826B162E}" type="pres">
      <dgm:prSet presAssocID="{F9D8FF03-D52B-4BBA-909A-67EED8F42D97}" presName="header" presStyleLbl="node1" presStyleIdx="2" presStyleCnt="3"/>
      <dgm:spPr/>
    </dgm:pt>
    <dgm:pt modelId="{41D972C0-1C34-496F-B2EE-1FD060789DF2}" type="pres">
      <dgm:prSet presAssocID="{0EC97AA5-6973-4A20-85E0-49475C9C144D}" presName="parTrans" presStyleLbl="sibTrans2D1" presStyleIdx="6" presStyleCnt="11"/>
      <dgm:spPr/>
    </dgm:pt>
    <dgm:pt modelId="{36A85A21-D59A-4748-8ABE-47ADAF55D7DF}" type="pres">
      <dgm:prSet presAssocID="{EAB916C5-B541-417A-B548-24325DCC058B}" presName="child" presStyleLbl="alignAccFollowNode1" presStyleIdx="6" presStyleCnt="11">
        <dgm:presLayoutVars>
          <dgm:chMax val="0"/>
          <dgm:bulletEnabled val="1"/>
        </dgm:presLayoutVars>
      </dgm:prSet>
      <dgm:spPr/>
    </dgm:pt>
    <dgm:pt modelId="{919FBDAD-85F9-4176-A2FD-D31ACF416164}" type="pres">
      <dgm:prSet presAssocID="{F83F7EFA-26D8-4A36-84BD-3484D503F82C}" presName="sibTrans" presStyleLbl="sibTrans2D1" presStyleIdx="7" presStyleCnt="11"/>
      <dgm:spPr/>
    </dgm:pt>
    <dgm:pt modelId="{71CF8011-2DE4-48BD-BA23-CFCFCE01F932}" type="pres">
      <dgm:prSet presAssocID="{D6208F40-0639-4DBE-A4D2-B40757D50180}" presName="child" presStyleLbl="alignAccFollowNode1" presStyleIdx="7" presStyleCnt="11">
        <dgm:presLayoutVars>
          <dgm:chMax val="0"/>
          <dgm:bulletEnabled val="1"/>
        </dgm:presLayoutVars>
      </dgm:prSet>
      <dgm:spPr/>
    </dgm:pt>
    <dgm:pt modelId="{95B26730-77C1-45BE-B1A1-0652B443059E}" type="pres">
      <dgm:prSet presAssocID="{EDDED79E-FE24-4B6D-A3B4-0D6A34149CFE}" presName="sibTrans" presStyleLbl="sibTrans2D1" presStyleIdx="8" presStyleCnt="11"/>
      <dgm:spPr/>
    </dgm:pt>
    <dgm:pt modelId="{2B184D3E-F7ED-443F-9ADE-0B935DAECB23}" type="pres">
      <dgm:prSet presAssocID="{484D9F29-8030-41E6-B777-9936F1E51B7B}" presName="child" presStyleLbl="alignAccFollowNode1" presStyleIdx="8" presStyleCnt="11">
        <dgm:presLayoutVars>
          <dgm:chMax val="0"/>
          <dgm:bulletEnabled val="1"/>
        </dgm:presLayoutVars>
      </dgm:prSet>
      <dgm:spPr/>
    </dgm:pt>
    <dgm:pt modelId="{BE31F8EE-ACD4-432A-97DB-A86C542A9BCE}" type="pres">
      <dgm:prSet presAssocID="{BED1704B-8054-4F37-9B64-A6BD0B4A663E}" presName="sibTrans" presStyleLbl="sibTrans2D1" presStyleIdx="9" presStyleCnt="11"/>
      <dgm:spPr/>
    </dgm:pt>
    <dgm:pt modelId="{81F10439-9771-44B9-8B22-0E091BB7CD4B}" type="pres">
      <dgm:prSet presAssocID="{7EDDBEFB-D0AF-40DE-860E-806B57DC61CD}" presName="child" presStyleLbl="alignAccFollowNode1" presStyleIdx="9" presStyleCnt="11">
        <dgm:presLayoutVars>
          <dgm:chMax val="0"/>
          <dgm:bulletEnabled val="1"/>
        </dgm:presLayoutVars>
      </dgm:prSet>
      <dgm:spPr/>
    </dgm:pt>
    <dgm:pt modelId="{E2348393-85A5-4B28-ABF8-FF9452827BFF}" type="pres">
      <dgm:prSet presAssocID="{4AA7C13B-B588-4D35-B027-01B54B66613E}" presName="sibTrans" presStyleLbl="sibTrans2D1" presStyleIdx="10" presStyleCnt="11"/>
      <dgm:spPr/>
    </dgm:pt>
    <dgm:pt modelId="{273716E3-834E-4D6D-A008-0BB253B76C0A}" type="pres">
      <dgm:prSet presAssocID="{60781AD9-08D1-4430-9F18-B97B3567498F}" presName="child" presStyleLbl="alignAccFollowNode1" presStyleIdx="10" presStyleCnt="11">
        <dgm:presLayoutVars>
          <dgm:chMax val="0"/>
          <dgm:bulletEnabled val="1"/>
        </dgm:presLayoutVars>
      </dgm:prSet>
      <dgm:spPr/>
    </dgm:pt>
  </dgm:ptLst>
  <dgm:cxnLst>
    <dgm:cxn modelId="{D5129903-06E6-41AD-9923-AEDF5CF749A1}" type="presOf" srcId="{7EDDBEFB-D0AF-40DE-860E-806B57DC61CD}" destId="{81F10439-9771-44B9-8B22-0E091BB7CD4B}" srcOrd="0" destOrd="0" presId="urn:microsoft.com/office/officeart/2005/8/layout/lProcess1"/>
    <dgm:cxn modelId="{30A27E07-AFAE-4798-8B37-90F8BE8D510D}" type="presOf" srcId="{F7B25BC7-8D4A-4A9E-A225-C1A213C8EAFA}" destId="{2D68C225-5AB9-4DE4-9862-884971593C46}" srcOrd="0" destOrd="0" presId="urn:microsoft.com/office/officeart/2005/8/layout/lProcess1"/>
    <dgm:cxn modelId="{8CEEDA0D-189F-4E16-808C-944036263D01}" type="presOf" srcId="{0EC97AA5-6973-4A20-85E0-49475C9C144D}" destId="{41D972C0-1C34-496F-B2EE-1FD060789DF2}" srcOrd="0" destOrd="0" presId="urn:microsoft.com/office/officeart/2005/8/layout/lProcess1"/>
    <dgm:cxn modelId="{D4B5B114-7238-43B3-BFAD-F29E23CEA2DB}" type="presOf" srcId="{484D9F29-8030-41E6-B777-9936F1E51B7B}" destId="{2B184D3E-F7ED-443F-9ADE-0B935DAECB23}" srcOrd="0" destOrd="0" presId="urn:microsoft.com/office/officeart/2005/8/layout/lProcess1"/>
    <dgm:cxn modelId="{4CA6341B-4A3E-4451-9B4E-61462038FBDE}" type="presOf" srcId="{4AA7C13B-B588-4D35-B027-01B54B66613E}" destId="{E2348393-85A5-4B28-ABF8-FF9452827BFF}" srcOrd="0" destOrd="0" presId="urn:microsoft.com/office/officeart/2005/8/layout/lProcess1"/>
    <dgm:cxn modelId="{46054D29-C7BA-4AE0-9935-5B9DF006AD4C}" type="presOf" srcId="{890B215E-DF3A-494F-B3C8-441D5EE7173A}" destId="{8F648E1E-BD5C-42C8-AEF9-EE81F595CE9B}" srcOrd="0" destOrd="0" presId="urn:microsoft.com/office/officeart/2005/8/layout/lProcess1"/>
    <dgm:cxn modelId="{3A1CD12C-40A2-43B1-ACB3-07F6080F7890}" srcId="{F9D8FF03-D52B-4BBA-909A-67EED8F42D97}" destId="{7EDDBEFB-D0AF-40DE-860E-806B57DC61CD}" srcOrd="3" destOrd="0" parTransId="{CF79D45F-0FF2-47F8-B0C9-2F0C97841660}" sibTransId="{4AA7C13B-B588-4D35-B027-01B54B66613E}"/>
    <dgm:cxn modelId="{6BFF9D34-0029-498D-9B33-F64DC386B21B}" type="presOf" srcId="{F83F7EFA-26D8-4A36-84BD-3484D503F82C}" destId="{919FBDAD-85F9-4176-A2FD-D31ACF416164}" srcOrd="0" destOrd="0" presId="urn:microsoft.com/office/officeart/2005/8/layout/lProcess1"/>
    <dgm:cxn modelId="{04359B35-ECC6-4498-B813-3A3AE133ACBC}" srcId="{61BBD3F5-71F0-4530-8DCA-3639B5ED84DC}" destId="{AA0A0ACC-EF9B-484F-A02A-B8D80BF56479}" srcOrd="3" destOrd="0" parTransId="{A63EF0D0-DA89-493F-8F3F-A4E654643226}" sibTransId="{F7B25BC7-8D4A-4A9E-A225-C1A213C8EAFA}"/>
    <dgm:cxn modelId="{D4486B37-FD66-48A0-BE28-ABF11A55D187}" type="presOf" srcId="{FEE563A3-9ACD-4725-8550-C5F02D69CC9C}" destId="{5E13C7DB-2FA2-4309-8491-E78023E943E4}" srcOrd="0" destOrd="0" presId="urn:microsoft.com/office/officeart/2005/8/layout/lProcess1"/>
    <dgm:cxn modelId="{3CC4F63F-063B-4196-8043-9C374D02D332}" type="presOf" srcId="{868140BF-A762-4DDE-8FFC-161783812F0F}" destId="{1C78ACD5-DF64-4102-A281-B64F4C8BF4F4}" srcOrd="0" destOrd="0" presId="urn:microsoft.com/office/officeart/2005/8/layout/lProcess1"/>
    <dgm:cxn modelId="{231B0462-36F1-4F5C-BA6A-6CC030B3B49B}" srcId="{61BBD3F5-71F0-4530-8DCA-3639B5ED84DC}" destId="{F7D0EA96-A63A-45B0-97DE-56C52B9C8CEE}" srcOrd="4" destOrd="0" parTransId="{D51E9FE9-6C0C-4C6C-A5BE-D94345937736}" sibTransId="{90B746E7-D755-4152-B174-D993A48BCDCD}"/>
    <dgm:cxn modelId="{3847BA62-FFCF-42B2-A412-32C98C290637}" srcId="{F9D8FF03-D52B-4BBA-909A-67EED8F42D97}" destId="{484D9F29-8030-41E6-B777-9936F1E51B7B}" srcOrd="2" destOrd="0" parTransId="{F0F38D1B-F469-4813-A3E8-2DA6BAB8E6F9}" sibTransId="{BED1704B-8054-4F37-9B64-A6BD0B4A663E}"/>
    <dgm:cxn modelId="{DAA34E44-8651-491C-A5C9-77F2849B9028}" srcId="{964ABFD0-02FC-4E57-A0E4-126E4C3C6768}" destId="{F9D8FF03-D52B-4BBA-909A-67EED8F42D97}" srcOrd="2" destOrd="0" parTransId="{0F17B35C-7DCA-4BAB-BC08-238E70B0996B}" sibTransId="{2FB0BB02-73E8-40FD-A3DE-50BCAEE1BAC6}"/>
    <dgm:cxn modelId="{66D1A864-43C0-48D1-8846-F866CEA0ABB6}" type="presOf" srcId="{EDDED79E-FE24-4B6D-A3B4-0D6A34149CFE}" destId="{95B26730-77C1-45BE-B1A1-0652B443059E}" srcOrd="0" destOrd="0" presId="urn:microsoft.com/office/officeart/2005/8/layout/lProcess1"/>
    <dgm:cxn modelId="{43C65E6E-3548-4E4B-A542-1BC8CB0CBA0D}" srcId="{F9D8FF03-D52B-4BBA-909A-67EED8F42D97}" destId="{D6208F40-0639-4DBE-A4D2-B40757D50180}" srcOrd="1" destOrd="0" parTransId="{A95901AC-E0E2-40FA-93D0-9D09821651D0}" sibTransId="{EDDED79E-FE24-4B6D-A3B4-0D6A34149CFE}"/>
    <dgm:cxn modelId="{93A29F51-6FFB-45ED-AF82-DEA6C9B2DC04}" srcId="{964ABFD0-02FC-4E57-A0E4-126E4C3C6768}" destId="{D48A2D60-B473-449C-B2C6-48EDE67CF539}" srcOrd="1" destOrd="0" parTransId="{694BA14F-78B1-4451-AC7F-192DC2CBB5F0}" sibTransId="{F314CEC5-1BF0-477A-BF9D-D378C58C12C5}"/>
    <dgm:cxn modelId="{0239B273-B546-4C94-9DBB-0B03D4C9133A}" type="presOf" srcId="{F7D0EA96-A63A-45B0-97DE-56C52B9C8CEE}" destId="{99D9F1A8-C652-4836-9F4C-F8DC2D241D09}" srcOrd="0" destOrd="0" presId="urn:microsoft.com/office/officeart/2005/8/layout/lProcess1"/>
    <dgm:cxn modelId="{202DBF56-330E-4186-847C-EB1393BF2C43}" type="presOf" srcId="{92413907-DE75-43B0-A6B6-C06D7F62AFE5}" destId="{C06A854D-0F22-4CF3-8681-813171454F32}" srcOrd="0" destOrd="0" presId="urn:microsoft.com/office/officeart/2005/8/layout/lProcess1"/>
    <dgm:cxn modelId="{29BFC479-A1CF-49E7-98D1-C5D45C46D7BF}" type="presOf" srcId="{BA233CEA-E29F-431B-B9F7-01DE91DF34C1}" destId="{06ECB528-29E3-4399-9108-C597F28BCD44}" srcOrd="0" destOrd="0" presId="urn:microsoft.com/office/officeart/2005/8/layout/lProcess1"/>
    <dgm:cxn modelId="{FE092082-07FF-4850-87C0-70F7F4998176}" type="presOf" srcId="{61BBD3F5-71F0-4530-8DCA-3639B5ED84DC}" destId="{D41CA533-0487-4489-A6A2-68015C5676E1}" srcOrd="0" destOrd="0" presId="urn:microsoft.com/office/officeart/2005/8/layout/lProcess1"/>
    <dgm:cxn modelId="{B83B4182-8DB1-4722-B988-3272C0F9FD82}" srcId="{61BBD3F5-71F0-4530-8DCA-3639B5ED84DC}" destId="{890B215E-DF3A-494F-B3C8-441D5EE7173A}" srcOrd="2" destOrd="0" parTransId="{DFDE694A-1B54-403F-AA88-78862D21F913}" sibTransId="{A8557A88-E5D7-4B2F-943B-0C225926E294}"/>
    <dgm:cxn modelId="{CE13758E-9F1F-40FD-B61F-47B730904A5D}" type="presOf" srcId="{F9D8FF03-D52B-4BBA-909A-67EED8F42D97}" destId="{DB0CBB6D-2B3D-4665-A74A-3820826B162E}" srcOrd="0" destOrd="0" presId="urn:microsoft.com/office/officeart/2005/8/layout/lProcess1"/>
    <dgm:cxn modelId="{FC06DB92-CF10-4CF0-AB5F-7090AB216AA5}" type="presOf" srcId="{EAB916C5-B541-417A-B548-24325DCC058B}" destId="{36A85A21-D59A-4748-8ABE-47ADAF55D7DF}" srcOrd="0" destOrd="0" presId="urn:microsoft.com/office/officeart/2005/8/layout/lProcess1"/>
    <dgm:cxn modelId="{C95D8D99-5D0A-432E-9345-E978A57FD411}" type="presOf" srcId="{A8557A88-E5D7-4B2F-943B-0C225926E294}" destId="{53C8A206-D0B3-4B47-9EB6-6AB5DE2664FD}" srcOrd="0" destOrd="0" presId="urn:microsoft.com/office/officeart/2005/8/layout/lProcess1"/>
    <dgm:cxn modelId="{A1AF629D-5D1D-44D6-8EA6-D2381551555A}" srcId="{964ABFD0-02FC-4E57-A0E4-126E4C3C6768}" destId="{61BBD3F5-71F0-4530-8DCA-3639B5ED84DC}" srcOrd="0" destOrd="0" parTransId="{0FFB4353-7497-43C8-B227-E043659F9F2A}" sibTransId="{5AC2C06F-8D89-4938-8737-0207018D0107}"/>
    <dgm:cxn modelId="{7B70D5A4-E2F1-4E84-BA01-5C3939CCC73B}" srcId="{F9D8FF03-D52B-4BBA-909A-67EED8F42D97}" destId="{EAB916C5-B541-417A-B548-24325DCC058B}" srcOrd="0" destOrd="0" parTransId="{0EC97AA5-6973-4A20-85E0-49475C9C144D}" sibTransId="{F83F7EFA-26D8-4A36-84BD-3484D503F82C}"/>
    <dgm:cxn modelId="{6BC1F7A7-AF85-4096-B2A3-252CB8205FAC}" type="presOf" srcId="{AA0A0ACC-EF9B-484F-A02A-B8D80BF56479}" destId="{704D53EC-BD82-48C6-B517-EE9103D48B9C}" srcOrd="0" destOrd="0" presId="urn:microsoft.com/office/officeart/2005/8/layout/lProcess1"/>
    <dgm:cxn modelId="{EE066CAC-602B-4A46-AA55-E205253BAEA8}" srcId="{F9D8FF03-D52B-4BBA-909A-67EED8F42D97}" destId="{60781AD9-08D1-4430-9F18-B97B3567498F}" srcOrd="4" destOrd="0" parTransId="{33B8A46E-E735-4E93-B42D-2D60B45F3411}" sibTransId="{5BA05795-0DF5-438C-A9DA-325D34E33C5A}"/>
    <dgm:cxn modelId="{7A88BEAC-D181-48AE-8E29-5130D253124A}" srcId="{D48A2D60-B473-449C-B2C6-48EDE67CF539}" destId="{F3DD4B77-E163-4DF9-8ED1-CC20E17A940B}" srcOrd="0" destOrd="0" parTransId="{868140BF-A762-4DDE-8FFC-161783812F0F}" sibTransId="{7AAA1F19-5D1F-476A-8198-73910DE52A51}"/>
    <dgm:cxn modelId="{F1BA82AF-5CB3-462F-8D38-8AF9E9C2CC13}" srcId="{61BBD3F5-71F0-4530-8DCA-3639B5ED84DC}" destId="{012C72DE-76D8-4B5E-ADC1-2DD5E8192389}" srcOrd="1" destOrd="0" parTransId="{0BA8C67A-8BC2-450D-B54F-1CDE887665C0}" sibTransId="{92413907-DE75-43B0-A6B6-C06D7F62AFE5}"/>
    <dgm:cxn modelId="{C62AA7B0-5053-44C2-8235-5456D0FA9757}" type="presOf" srcId="{012C72DE-76D8-4B5E-ADC1-2DD5E8192389}" destId="{8A12E57C-12E9-4D06-A5E6-5CAC92400A85}" srcOrd="0" destOrd="0" presId="urn:microsoft.com/office/officeart/2005/8/layout/lProcess1"/>
    <dgm:cxn modelId="{C696D9B1-E07B-4444-9955-E29B18693F65}" type="presOf" srcId="{964ABFD0-02FC-4E57-A0E4-126E4C3C6768}" destId="{FC634436-02FC-4AFD-ADC0-4967D745B1DF}" srcOrd="0" destOrd="0" presId="urn:microsoft.com/office/officeart/2005/8/layout/lProcess1"/>
    <dgm:cxn modelId="{D4A671BB-ADC3-44F9-88A0-8D697A999D6A}" type="presOf" srcId="{D6208F40-0639-4DBE-A4D2-B40757D50180}" destId="{71CF8011-2DE4-48BD-BA23-CFCFCE01F932}" srcOrd="0" destOrd="0" presId="urn:microsoft.com/office/officeart/2005/8/layout/lProcess1"/>
    <dgm:cxn modelId="{EA5511BE-4BF5-4208-B479-096BE39440D4}" type="presOf" srcId="{BED1704B-8054-4F37-9B64-A6BD0B4A663E}" destId="{BE31F8EE-ACD4-432A-97DB-A86C542A9BCE}" srcOrd="0" destOrd="0" presId="urn:microsoft.com/office/officeart/2005/8/layout/lProcess1"/>
    <dgm:cxn modelId="{18E2A7C5-38F4-44DF-8045-CF1D0666FACD}" srcId="{61BBD3F5-71F0-4530-8DCA-3639B5ED84DC}" destId="{FEE563A3-9ACD-4725-8550-C5F02D69CC9C}" srcOrd="0" destOrd="0" parTransId="{8377EE30-5881-453F-9F12-E0F150FC109D}" sibTransId="{BA233CEA-E29F-431B-B9F7-01DE91DF34C1}"/>
    <dgm:cxn modelId="{BF13F6D9-7D82-4970-AE31-7E3E88EAC186}" type="presOf" srcId="{D48A2D60-B473-449C-B2C6-48EDE67CF539}" destId="{369FD612-4A69-4961-9233-BB1D9A312D99}" srcOrd="0" destOrd="0" presId="urn:microsoft.com/office/officeart/2005/8/layout/lProcess1"/>
    <dgm:cxn modelId="{AFE700E4-E051-4DCD-98F0-B378BA6B4FF1}" type="presOf" srcId="{60781AD9-08D1-4430-9F18-B97B3567498F}" destId="{273716E3-834E-4D6D-A008-0BB253B76C0A}" srcOrd="0" destOrd="0" presId="urn:microsoft.com/office/officeart/2005/8/layout/lProcess1"/>
    <dgm:cxn modelId="{059B15EA-886E-47CF-8AAE-BFDC376F2DB9}" type="presOf" srcId="{8377EE30-5881-453F-9F12-E0F150FC109D}" destId="{D7E68E7E-D58E-4F20-BD40-D2F09D4626C8}" srcOrd="0" destOrd="0" presId="urn:microsoft.com/office/officeart/2005/8/layout/lProcess1"/>
    <dgm:cxn modelId="{5238ECEC-4BC6-4CA9-9E2C-E371536026FC}" type="presOf" srcId="{F3DD4B77-E163-4DF9-8ED1-CC20E17A940B}" destId="{108EF05F-EAA1-42A8-871D-7356963EEAD7}" srcOrd="0" destOrd="0" presId="urn:microsoft.com/office/officeart/2005/8/layout/lProcess1"/>
    <dgm:cxn modelId="{57D021F9-1637-4D9C-9278-AE3C9D4A565A}" type="presParOf" srcId="{FC634436-02FC-4AFD-ADC0-4967D745B1DF}" destId="{9ED6F9B2-8704-4258-9EAE-05E078B1C2FE}" srcOrd="0" destOrd="0" presId="urn:microsoft.com/office/officeart/2005/8/layout/lProcess1"/>
    <dgm:cxn modelId="{473AEBD0-CA6C-45CE-AB88-2FE57B13F36E}" type="presParOf" srcId="{9ED6F9B2-8704-4258-9EAE-05E078B1C2FE}" destId="{D41CA533-0487-4489-A6A2-68015C5676E1}" srcOrd="0" destOrd="0" presId="urn:microsoft.com/office/officeart/2005/8/layout/lProcess1"/>
    <dgm:cxn modelId="{5B04B7A1-74E4-4EF2-9958-F3FFD5629C8E}" type="presParOf" srcId="{9ED6F9B2-8704-4258-9EAE-05E078B1C2FE}" destId="{D7E68E7E-D58E-4F20-BD40-D2F09D4626C8}" srcOrd="1" destOrd="0" presId="urn:microsoft.com/office/officeart/2005/8/layout/lProcess1"/>
    <dgm:cxn modelId="{C183D2FB-C39B-4C4C-B1D7-062DBAD314C7}" type="presParOf" srcId="{9ED6F9B2-8704-4258-9EAE-05E078B1C2FE}" destId="{5E13C7DB-2FA2-4309-8491-E78023E943E4}" srcOrd="2" destOrd="0" presId="urn:microsoft.com/office/officeart/2005/8/layout/lProcess1"/>
    <dgm:cxn modelId="{955209F8-2A6F-454F-8109-34A2B413A69A}" type="presParOf" srcId="{9ED6F9B2-8704-4258-9EAE-05E078B1C2FE}" destId="{06ECB528-29E3-4399-9108-C597F28BCD44}" srcOrd="3" destOrd="0" presId="urn:microsoft.com/office/officeart/2005/8/layout/lProcess1"/>
    <dgm:cxn modelId="{49AC89F8-008E-43BB-8B53-33A4E59FF1F4}" type="presParOf" srcId="{9ED6F9B2-8704-4258-9EAE-05E078B1C2FE}" destId="{8A12E57C-12E9-4D06-A5E6-5CAC92400A85}" srcOrd="4" destOrd="0" presId="urn:microsoft.com/office/officeart/2005/8/layout/lProcess1"/>
    <dgm:cxn modelId="{B54E8D37-FF34-41C7-8732-49474F99D58F}" type="presParOf" srcId="{9ED6F9B2-8704-4258-9EAE-05E078B1C2FE}" destId="{C06A854D-0F22-4CF3-8681-813171454F32}" srcOrd="5" destOrd="0" presId="urn:microsoft.com/office/officeart/2005/8/layout/lProcess1"/>
    <dgm:cxn modelId="{8DF20F89-A99B-44A1-A321-ACB8A7C566A3}" type="presParOf" srcId="{9ED6F9B2-8704-4258-9EAE-05E078B1C2FE}" destId="{8F648E1E-BD5C-42C8-AEF9-EE81F595CE9B}" srcOrd="6" destOrd="0" presId="urn:microsoft.com/office/officeart/2005/8/layout/lProcess1"/>
    <dgm:cxn modelId="{20B1E724-E168-40C3-BD76-7C027E77EE47}" type="presParOf" srcId="{9ED6F9B2-8704-4258-9EAE-05E078B1C2FE}" destId="{53C8A206-D0B3-4B47-9EB6-6AB5DE2664FD}" srcOrd="7" destOrd="0" presId="urn:microsoft.com/office/officeart/2005/8/layout/lProcess1"/>
    <dgm:cxn modelId="{C3359AFF-8C13-41FA-AA4C-775CA38BC25C}" type="presParOf" srcId="{9ED6F9B2-8704-4258-9EAE-05E078B1C2FE}" destId="{704D53EC-BD82-48C6-B517-EE9103D48B9C}" srcOrd="8" destOrd="0" presId="urn:microsoft.com/office/officeart/2005/8/layout/lProcess1"/>
    <dgm:cxn modelId="{55C21954-96A0-4480-922C-794F558F35FC}" type="presParOf" srcId="{9ED6F9B2-8704-4258-9EAE-05E078B1C2FE}" destId="{2D68C225-5AB9-4DE4-9862-884971593C46}" srcOrd="9" destOrd="0" presId="urn:microsoft.com/office/officeart/2005/8/layout/lProcess1"/>
    <dgm:cxn modelId="{CD9FD055-5096-4612-978D-38A2E2E960EE}" type="presParOf" srcId="{9ED6F9B2-8704-4258-9EAE-05E078B1C2FE}" destId="{99D9F1A8-C652-4836-9F4C-F8DC2D241D09}" srcOrd="10" destOrd="0" presId="urn:microsoft.com/office/officeart/2005/8/layout/lProcess1"/>
    <dgm:cxn modelId="{6889A0CD-6084-4B92-A8D1-7E2F4A02792D}" type="presParOf" srcId="{FC634436-02FC-4AFD-ADC0-4967D745B1DF}" destId="{E6EE626E-3988-417D-9D5E-38656E900CCE}" srcOrd="1" destOrd="0" presId="urn:microsoft.com/office/officeart/2005/8/layout/lProcess1"/>
    <dgm:cxn modelId="{A57A520F-1504-49CE-992D-4A7277BC8C97}" type="presParOf" srcId="{FC634436-02FC-4AFD-ADC0-4967D745B1DF}" destId="{BAA5F326-EBCE-4310-B426-5A34A8EAFB6C}" srcOrd="2" destOrd="0" presId="urn:microsoft.com/office/officeart/2005/8/layout/lProcess1"/>
    <dgm:cxn modelId="{F48B064B-7915-4AA3-9DF6-58D0C7B68B75}" type="presParOf" srcId="{BAA5F326-EBCE-4310-B426-5A34A8EAFB6C}" destId="{369FD612-4A69-4961-9233-BB1D9A312D99}" srcOrd="0" destOrd="0" presId="urn:microsoft.com/office/officeart/2005/8/layout/lProcess1"/>
    <dgm:cxn modelId="{5658E931-FA2C-4033-87C1-F44FDDD738CC}" type="presParOf" srcId="{BAA5F326-EBCE-4310-B426-5A34A8EAFB6C}" destId="{1C78ACD5-DF64-4102-A281-B64F4C8BF4F4}" srcOrd="1" destOrd="0" presId="urn:microsoft.com/office/officeart/2005/8/layout/lProcess1"/>
    <dgm:cxn modelId="{A6FCAA7D-8864-4083-91A5-0EF50012E750}" type="presParOf" srcId="{BAA5F326-EBCE-4310-B426-5A34A8EAFB6C}" destId="{108EF05F-EAA1-42A8-871D-7356963EEAD7}" srcOrd="2" destOrd="0" presId="urn:microsoft.com/office/officeart/2005/8/layout/lProcess1"/>
    <dgm:cxn modelId="{3B7F0D85-3385-48DA-97BE-61562FC8AC85}" type="presParOf" srcId="{FC634436-02FC-4AFD-ADC0-4967D745B1DF}" destId="{15E499B4-D6A8-44AA-ABBC-D96C5FB040EB}" srcOrd="3" destOrd="0" presId="urn:microsoft.com/office/officeart/2005/8/layout/lProcess1"/>
    <dgm:cxn modelId="{9004CF9E-5F85-4A1C-8CEC-62E37F5E8113}" type="presParOf" srcId="{FC634436-02FC-4AFD-ADC0-4967D745B1DF}" destId="{DD73D5ED-4E35-4AE0-9F99-DC50F5666F29}" srcOrd="4" destOrd="0" presId="urn:microsoft.com/office/officeart/2005/8/layout/lProcess1"/>
    <dgm:cxn modelId="{994982E5-B372-41C2-9CCE-F200D6D3DAFA}" type="presParOf" srcId="{DD73D5ED-4E35-4AE0-9F99-DC50F5666F29}" destId="{DB0CBB6D-2B3D-4665-A74A-3820826B162E}" srcOrd="0" destOrd="0" presId="urn:microsoft.com/office/officeart/2005/8/layout/lProcess1"/>
    <dgm:cxn modelId="{719B523D-AB3C-4C36-AFA5-596691F2D471}" type="presParOf" srcId="{DD73D5ED-4E35-4AE0-9F99-DC50F5666F29}" destId="{41D972C0-1C34-496F-B2EE-1FD060789DF2}" srcOrd="1" destOrd="0" presId="urn:microsoft.com/office/officeart/2005/8/layout/lProcess1"/>
    <dgm:cxn modelId="{1B905804-5F8E-4B50-A75D-6B3B7B0F17E7}" type="presParOf" srcId="{DD73D5ED-4E35-4AE0-9F99-DC50F5666F29}" destId="{36A85A21-D59A-4748-8ABE-47ADAF55D7DF}" srcOrd="2" destOrd="0" presId="urn:microsoft.com/office/officeart/2005/8/layout/lProcess1"/>
    <dgm:cxn modelId="{C85701A4-1FF2-49A3-B5C8-2480A69A6CC0}" type="presParOf" srcId="{DD73D5ED-4E35-4AE0-9F99-DC50F5666F29}" destId="{919FBDAD-85F9-4176-A2FD-D31ACF416164}" srcOrd="3" destOrd="0" presId="urn:microsoft.com/office/officeart/2005/8/layout/lProcess1"/>
    <dgm:cxn modelId="{EA6A43AC-1752-4E7E-B3EB-4AB297477525}" type="presParOf" srcId="{DD73D5ED-4E35-4AE0-9F99-DC50F5666F29}" destId="{71CF8011-2DE4-48BD-BA23-CFCFCE01F932}" srcOrd="4" destOrd="0" presId="urn:microsoft.com/office/officeart/2005/8/layout/lProcess1"/>
    <dgm:cxn modelId="{30BA3F5B-988F-4D40-A91B-6760543D32CF}" type="presParOf" srcId="{DD73D5ED-4E35-4AE0-9F99-DC50F5666F29}" destId="{95B26730-77C1-45BE-B1A1-0652B443059E}" srcOrd="5" destOrd="0" presId="urn:microsoft.com/office/officeart/2005/8/layout/lProcess1"/>
    <dgm:cxn modelId="{FFEA4BCD-A6D4-45D9-825A-7876DB4FA8FC}" type="presParOf" srcId="{DD73D5ED-4E35-4AE0-9F99-DC50F5666F29}" destId="{2B184D3E-F7ED-443F-9ADE-0B935DAECB23}" srcOrd="6" destOrd="0" presId="urn:microsoft.com/office/officeart/2005/8/layout/lProcess1"/>
    <dgm:cxn modelId="{A67CD46D-535C-447E-9455-F38B1C714395}" type="presParOf" srcId="{DD73D5ED-4E35-4AE0-9F99-DC50F5666F29}" destId="{BE31F8EE-ACD4-432A-97DB-A86C542A9BCE}" srcOrd="7" destOrd="0" presId="urn:microsoft.com/office/officeart/2005/8/layout/lProcess1"/>
    <dgm:cxn modelId="{5DBBA08C-573A-4A03-BFA3-A5ADC7ADB280}" type="presParOf" srcId="{DD73D5ED-4E35-4AE0-9F99-DC50F5666F29}" destId="{81F10439-9771-44B9-8B22-0E091BB7CD4B}" srcOrd="8" destOrd="0" presId="urn:microsoft.com/office/officeart/2005/8/layout/lProcess1"/>
    <dgm:cxn modelId="{A4FAC945-8AA8-4079-B82E-AA1EC54BD16A}" type="presParOf" srcId="{DD73D5ED-4E35-4AE0-9F99-DC50F5666F29}" destId="{E2348393-85A5-4B28-ABF8-FF9452827BFF}" srcOrd="9" destOrd="0" presId="urn:microsoft.com/office/officeart/2005/8/layout/lProcess1"/>
    <dgm:cxn modelId="{0C194136-E07F-4842-828D-A069987E01F6}" type="presParOf" srcId="{DD73D5ED-4E35-4AE0-9F99-DC50F5666F29}" destId="{273716E3-834E-4D6D-A008-0BB253B76C0A}" srcOrd="10"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7BDB6E-8A0E-49EE-86E1-6CA557285F2D}" type="doc">
      <dgm:prSet loTypeId="urn:microsoft.com/office/officeart/2005/8/layout/arrow6" loCatId="process" qsTypeId="urn:microsoft.com/office/officeart/2005/8/quickstyle/simple1" qsCatId="simple" csTypeId="urn:microsoft.com/office/officeart/2005/8/colors/colorful4" csCatId="colorful" phldr="1"/>
      <dgm:spPr/>
      <dgm:t>
        <a:bodyPr/>
        <a:lstStyle/>
        <a:p>
          <a:endParaRPr lang="en-IE"/>
        </a:p>
      </dgm:t>
    </dgm:pt>
    <dgm:pt modelId="{F40B3FB2-0947-4A2C-A553-CA19B7567C19}">
      <dgm:prSet phldrT="[Text]"/>
      <dgm:spPr/>
      <dgm:t>
        <a:bodyPr/>
        <a:lstStyle/>
        <a:p>
          <a:r>
            <a:rPr lang="en-IE" dirty="0">
              <a:solidFill>
                <a:srgbClr val="FFC000"/>
              </a:solidFill>
            </a:rPr>
            <a:t>.</a:t>
          </a:r>
        </a:p>
      </dgm:t>
    </dgm:pt>
    <dgm:pt modelId="{96C230A0-CB42-460C-B4F0-92937DA1E50F}" type="parTrans" cxnId="{747E49CC-B0A1-449D-ACB5-591FBC2AB68F}">
      <dgm:prSet/>
      <dgm:spPr/>
      <dgm:t>
        <a:bodyPr/>
        <a:lstStyle/>
        <a:p>
          <a:endParaRPr lang="en-IE"/>
        </a:p>
      </dgm:t>
    </dgm:pt>
    <dgm:pt modelId="{EB32C06A-C4E7-48F7-B8F1-AF407E4395EB}" type="sibTrans" cxnId="{747E49CC-B0A1-449D-ACB5-591FBC2AB68F}">
      <dgm:prSet/>
      <dgm:spPr/>
      <dgm:t>
        <a:bodyPr/>
        <a:lstStyle/>
        <a:p>
          <a:endParaRPr lang="en-IE"/>
        </a:p>
      </dgm:t>
    </dgm:pt>
    <dgm:pt modelId="{988662C7-1428-4FBF-856D-E3543426A21C}">
      <dgm:prSet phldrT="[Text]"/>
      <dgm:spPr/>
      <dgm:t>
        <a:bodyPr/>
        <a:lstStyle/>
        <a:p>
          <a:r>
            <a:rPr lang="en-IE" dirty="0">
              <a:solidFill>
                <a:srgbClr val="FFC000"/>
              </a:solidFill>
            </a:rPr>
            <a:t>.</a:t>
          </a:r>
        </a:p>
      </dgm:t>
    </dgm:pt>
    <dgm:pt modelId="{5AD49546-C131-4C83-8C51-28E35CCD6C0A}" type="parTrans" cxnId="{A4CC764A-3FBD-4E43-BCD4-E54AC740E71B}">
      <dgm:prSet/>
      <dgm:spPr/>
      <dgm:t>
        <a:bodyPr/>
        <a:lstStyle/>
        <a:p>
          <a:endParaRPr lang="en-IE"/>
        </a:p>
      </dgm:t>
    </dgm:pt>
    <dgm:pt modelId="{F2807181-6D14-4F72-85C6-057FADE4D0E5}" type="sibTrans" cxnId="{A4CC764A-3FBD-4E43-BCD4-E54AC740E71B}">
      <dgm:prSet/>
      <dgm:spPr/>
      <dgm:t>
        <a:bodyPr/>
        <a:lstStyle/>
        <a:p>
          <a:endParaRPr lang="en-IE"/>
        </a:p>
      </dgm:t>
    </dgm:pt>
    <dgm:pt modelId="{64F46B90-C7FD-4B94-8118-242F4612BA01}" type="pres">
      <dgm:prSet presAssocID="{A07BDB6E-8A0E-49EE-86E1-6CA557285F2D}" presName="compositeShape" presStyleCnt="0">
        <dgm:presLayoutVars>
          <dgm:chMax val="2"/>
          <dgm:dir/>
          <dgm:resizeHandles val="exact"/>
        </dgm:presLayoutVars>
      </dgm:prSet>
      <dgm:spPr/>
    </dgm:pt>
    <dgm:pt modelId="{DD565BB1-76B5-4923-87AA-B29CC520F852}" type="pres">
      <dgm:prSet presAssocID="{A07BDB6E-8A0E-49EE-86E1-6CA557285F2D}" presName="ribbon" presStyleLbl="node1" presStyleIdx="0" presStyleCnt="1" custScaleY="115631"/>
      <dgm:spPr/>
    </dgm:pt>
    <dgm:pt modelId="{CA8C5CA3-E529-4CE6-B79F-807A13AF0992}" type="pres">
      <dgm:prSet presAssocID="{A07BDB6E-8A0E-49EE-86E1-6CA557285F2D}" presName="leftArrowText" presStyleLbl="node1" presStyleIdx="0" presStyleCnt="1">
        <dgm:presLayoutVars>
          <dgm:chMax val="0"/>
          <dgm:bulletEnabled val="1"/>
        </dgm:presLayoutVars>
      </dgm:prSet>
      <dgm:spPr/>
    </dgm:pt>
    <dgm:pt modelId="{426E8ACA-5A7D-4A1C-993E-683154FA3A32}" type="pres">
      <dgm:prSet presAssocID="{A07BDB6E-8A0E-49EE-86E1-6CA557285F2D}" presName="rightArrowText" presStyleLbl="node1" presStyleIdx="0" presStyleCnt="1">
        <dgm:presLayoutVars>
          <dgm:chMax val="0"/>
          <dgm:bulletEnabled val="1"/>
        </dgm:presLayoutVars>
      </dgm:prSet>
      <dgm:spPr/>
    </dgm:pt>
  </dgm:ptLst>
  <dgm:cxnLst>
    <dgm:cxn modelId="{2DA0D448-025A-4475-A18E-51431903762A}" type="presOf" srcId="{A07BDB6E-8A0E-49EE-86E1-6CA557285F2D}" destId="{64F46B90-C7FD-4B94-8118-242F4612BA01}" srcOrd="0" destOrd="0" presId="urn:microsoft.com/office/officeart/2005/8/layout/arrow6"/>
    <dgm:cxn modelId="{A4CC764A-3FBD-4E43-BCD4-E54AC740E71B}" srcId="{A07BDB6E-8A0E-49EE-86E1-6CA557285F2D}" destId="{988662C7-1428-4FBF-856D-E3543426A21C}" srcOrd="1" destOrd="0" parTransId="{5AD49546-C131-4C83-8C51-28E35CCD6C0A}" sibTransId="{F2807181-6D14-4F72-85C6-057FADE4D0E5}"/>
    <dgm:cxn modelId="{6659C76D-F18A-4BDA-8DF0-AA65855F1482}" type="presOf" srcId="{F40B3FB2-0947-4A2C-A553-CA19B7567C19}" destId="{CA8C5CA3-E529-4CE6-B79F-807A13AF0992}" srcOrd="0" destOrd="0" presId="urn:microsoft.com/office/officeart/2005/8/layout/arrow6"/>
    <dgm:cxn modelId="{C068B4BC-E48F-4C26-9D8E-5C10BC8B62EE}" type="presOf" srcId="{988662C7-1428-4FBF-856D-E3543426A21C}" destId="{426E8ACA-5A7D-4A1C-993E-683154FA3A32}" srcOrd="0" destOrd="0" presId="urn:microsoft.com/office/officeart/2005/8/layout/arrow6"/>
    <dgm:cxn modelId="{747E49CC-B0A1-449D-ACB5-591FBC2AB68F}" srcId="{A07BDB6E-8A0E-49EE-86E1-6CA557285F2D}" destId="{F40B3FB2-0947-4A2C-A553-CA19B7567C19}" srcOrd="0" destOrd="0" parTransId="{96C230A0-CB42-460C-B4F0-92937DA1E50F}" sibTransId="{EB32C06A-C4E7-48F7-B8F1-AF407E4395EB}"/>
    <dgm:cxn modelId="{A35BAF17-B74F-437E-98C4-F65FC3A2A469}" type="presParOf" srcId="{64F46B90-C7FD-4B94-8118-242F4612BA01}" destId="{DD565BB1-76B5-4923-87AA-B29CC520F852}" srcOrd="0" destOrd="0" presId="urn:microsoft.com/office/officeart/2005/8/layout/arrow6"/>
    <dgm:cxn modelId="{64E52FBC-7C13-4F5B-8227-6D636BD8DA0F}" type="presParOf" srcId="{64F46B90-C7FD-4B94-8118-242F4612BA01}" destId="{CA8C5CA3-E529-4CE6-B79F-807A13AF0992}" srcOrd="1" destOrd="0" presId="urn:microsoft.com/office/officeart/2005/8/layout/arrow6"/>
    <dgm:cxn modelId="{A562C1B6-2D90-49C0-8412-C5CD15E33ACB}" type="presParOf" srcId="{64F46B90-C7FD-4B94-8118-242F4612BA01}" destId="{426E8ACA-5A7D-4A1C-993E-683154FA3A32}"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8777-8AAD-46AC-9F92-3EFC96B5C36C}">
      <dsp:nvSpPr>
        <dsp:cNvPr id="0" name=""/>
        <dsp:cNvSpPr/>
      </dsp:nvSpPr>
      <dsp:spPr>
        <a:xfrm>
          <a:off x="2927652" y="1728753"/>
          <a:ext cx="2197321" cy="1900771"/>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36000" rIns="0" bIns="36000" numCol="1" spcCol="1270" anchor="ctr" anchorCtr="0">
          <a:noAutofit/>
        </a:bodyPr>
        <a:lstStyle/>
        <a:p>
          <a:pPr marL="0" lvl="0" indent="0" algn="ctr" defTabSz="1155700">
            <a:lnSpc>
              <a:spcPct val="90000"/>
            </a:lnSpc>
            <a:spcBef>
              <a:spcPct val="0"/>
            </a:spcBef>
            <a:spcAft>
              <a:spcPct val="35000"/>
            </a:spcAft>
            <a:buNone/>
          </a:pPr>
          <a:r>
            <a:rPr lang="en-IE" sz="2600" b="1" kern="1200" spc="-140" baseline="0" dirty="0">
              <a:solidFill>
                <a:schemeClr val="tx1"/>
              </a:solidFill>
            </a:rPr>
            <a:t>Co-Researchers</a:t>
          </a:r>
        </a:p>
      </dsp:txBody>
      <dsp:txXfrm>
        <a:off x="3291779" y="2043737"/>
        <a:ext cx="1469067" cy="1270803"/>
      </dsp:txXfrm>
    </dsp:sp>
    <dsp:sp modelId="{00CD4A44-96EA-452D-B6BC-13996E824206}">
      <dsp:nvSpPr>
        <dsp:cNvPr id="0" name=""/>
        <dsp:cNvSpPr/>
      </dsp:nvSpPr>
      <dsp:spPr>
        <a:xfrm>
          <a:off x="4303597" y="819362"/>
          <a:ext cx="829042" cy="714330"/>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340964C-68AE-4F4B-B5B9-8C3A38CE7D5F}">
      <dsp:nvSpPr>
        <dsp:cNvPr id="0" name=""/>
        <dsp:cNvSpPr/>
      </dsp:nvSpPr>
      <dsp:spPr>
        <a:xfrm>
          <a:off x="3130057" y="0"/>
          <a:ext cx="1800689" cy="1557807"/>
        </a:xfrm>
        <a:prstGeom prst="hexagon">
          <a:avLst>
            <a:gd name="adj" fmla="val 28570"/>
            <a:gd name="vf" fmla="val 11547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a:t>Direct Service Users</a:t>
          </a:r>
          <a:endParaRPr lang="en-IE" sz="1800" b="1" kern="1200" dirty="0"/>
        </a:p>
      </dsp:txBody>
      <dsp:txXfrm>
        <a:off x="3428470" y="258162"/>
        <a:ext cx="1203863" cy="1041483"/>
      </dsp:txXfrm>
    </dsp:sp>
    <dsp:sp modelId="{AC454EC2-2C9E-422D-ACDC-9C82115CEA0F}">
      <dsp:nvSpPr>
        <dsp:cNvPr id="0" name=""/>
        <dsp:cNvSpPr/>
      </dsp:nvSpPr>
      <dsp:spPr>
        <a:xfrm>
          <a:off x="5271154" y="2154779"/>
          <a:ext cx="829042" cy="714330"/>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A4B9FCD-F20A-4437-ABD0-32E17E2C87F4}">
      <dsp:nvSpPr>
        <dsp:cNvPr id="0" name=""/>
        <dsp:cNvSpPr/>
      </dsp:nvSpPr>
      <dsp:spPr>
        <a:xfrm>
          <a:off x="4781498" y="958156"/>
          <a:ext cx="1800689" cy="1557807"/>
        </a:xfrm>
        <a:prstGeom prst="hexagon">
          <a:avLst>
            <a:gd name="adj" fmla="val 28570"/>
            <a:gd name="vf" fmla="val 115470"/>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a:t>Indirect Service users</a:t>
          </a:r>
          <a:endParaRPr lang="en-IE" sz="1800" b="1" kern="1200" dirty="0"/>
        </a:p>
      </dsp:txBody>
      <dsp:txXfrm>
        <a:off x="5079911" y="1216318"/>
        <a:ext cx="1203863" cy="1041483"/>
      </dsp:txXfrm>
    </dsp:sp>
    <dsp:sp modelId="{CC143DCD-CA2B-4E13-8AF7-53951E3845A6}">
      <dsp:nvSpPr>
        <dsp:cNvPr id="0" name=""/>
        <dsp:cNvSpPr/>
      </dsp:nvSpPr>
      <dsp:spPr>
        <a:xfrm>
          <a:off x="4599027" y="3662214"/>
          <a:ext cx="829042" cy="714330"/>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88A877F-8F82-4D7F-A9A5-474D22172ED1}">
      <dsp:nvSpPr>
        <dsp:cNvPr id="0" name=""/>
        <dsp:cNvSpPr/>
      </dsp:nvSpPr>
      <dsp:spPr>
        <a:xfrm>
          <a:off x="4781498" y="2841779"/>
          <a:ext cx="1800689" cy="1557807"/>
        </a:xfrm>
        <a:prstGeom prst="hexagon">
          <a:avLst>
            <a:gd name="adj" fmla="val 28570"/>
            <a:gd name="vf" fmla="val 115470"/>
          </a:avLst>
        </a:prstGeom>
        <a:solidFill>
          <a:schemeClr val="accent5"/>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spc="-70" baseline="0" dirty="0"/>
            <a:t>Professionals</a:t>
          </a:r>
          <a:r>
            <a:rPr lang="en-IE" sz="1800" b="1" kern="1200" spc="-50" baseline="0" dirty="0"/>
            <a:t> </a:t>
          </a:r>
          <a:r>
            <a:rPr lang="en-IE" sz="1400" b="1" kern="1200" dirty="0"/>
            <a:t>working in the community</a:t>
          </a:r>
          <a:endParaRPr lang="en-IE" sz="1800" b="1" kern="1200" dirty="0"/>
        </a:p>
      </dsp:txBody>
      <dsp:txXfrm>
        <a:off x="5079911" y="3099941"/>
        <a:ext cx="1203863" cy="1041483"/>
      </dsp:txXfrm>
    </dsp:sp>
    <dsp:sp modelId="{0DA5252D-3748-483B-9F0C-6448D055DDB9}">
      <dsp:nvSpPr>
        <dsp:cNvPr id="0" name=""/>
        <dsp:cNvSpPr/>
      </dsp:nvSpPr>
      <dsp:spPr>
        <a:xfrm>
          <a:off x="2931741" y="3818691"/>
          <a:ext cx="829042" cy="714330"/>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EAB5D1F-10DD-467E-A5C5-B1982777F367}">
      <dsp:nvSpPr>
        <dsp:cNvPr id="0" name=""/>
        <dsp:cNvSpPr/>
      </dsp:nvSpPr>
      <dsp:spPr>
        <a:xfrm>
          <a:off x="3130057" y="3801007"/>
          <a:ext cx="1800689" cy="1557807"/>
        </a:xfrm>
        <a:prstGeom prst="hexagon">
          <a:avLst>
            <a:gd name="adj" fmla="val 28570"/>
            <a:gd name="vf" fmla="val 115470"/>
          </a:avLst>
        </a:prstGeom>
        <a:solidFill>
          <a:srgbClr val="FF66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dirty="0">
              <a:solidFill>
                <a:schemeClr val="tx1"/>
              </a:solidFill>
            </a:rPr>
            <a:t>Community locals</a:t>
          </a:r>
        </a:p>
      </dsp:txBody>
      <dsp:txXfrm>
        <a:off x="3428470" y="4059169"/>
        <a:ext cx="1203863" cy="1041483"/>
      </dsp:txXfrm>
    </dsp:sp>
    <dsp:sp modelId="{98F0FEC3-548B-4A67-B8B6-8CF08EE54502}">
      <dsp:nvSpPr>
        <dsp:cNvPr id="0" name=""/>
        <dsp:cNvSpPr/>
      </dsp:nvSpPr>
      <dsp:spPr>
        <a:xfrm>
          <a:off x="1948339" y="2483810"/>
          <a:ext cx="829042" cy="714330"/>
        </a:xfrm>
        <a:prstGeom prst="hexagon">
          <a:avLst>
            <a:gd name="adj" fmla="val 28900"/>
            <a:gd name="vf" fmla="val 11547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2759042-D22C-4D6E-90B0-122B1B571C1A}">
      <dsp:nvSpPr>
        <dsp:cNvPr id="0" name=""/>
        <dsp:cNvSpPr/>
      </dsp:nvSpPr>
      <dsp:spPr>
        <a:xfrm>
          <a:off x="1470949" y="2842851"/>
          <a:ext cx="1800689" cy="1557807"/>
        </a:xfrm>
        <a:prstGeom prst="hexagon">
          <a:avLst>
            <a:gd name="adj" fmla="val 28570"/>
            <a:gd name="vf" fmla="val 115470"/>
          </a:avLst>
        </a:prstGeom>
        <a:solidFill>
          <a:srgbClr val="00206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1" kern="1200" spc="-50" baseline="0" dirty="0"/>
            <a:t>C</a:t>
          </a:r>
          <a:r>
            <a:rPr lang="en-IE" sz="1800" b="1" kern="1200" spc="-70" baseline="0" dirty="0"/>
            <a:t>ollaborating </a:t>
          </a:r>
          <a:r>
            <a:rPr lang="en-IE" sz="1800" b="1" kern="1200" dirty="0"/>
            <a:t>Researchers</a:t>
          </a:r>
        </a:p>
      </dsp:txBody>
      <dsp:txXfrm>
        <a:off x="1769362" y="3101013"/>
        <a:ext cx="1203863" cy="1041483"/>
      </dsp:txXfrm>
    </dsp:sp>
    <dsp:sp modelId="{4164CBA2-3FBD-4B28-ADA2-F48E563C1290}">
      <dsp:nvSpPr>
        <dsp:cNvPr id="0" name=""/>
        <dsp:cNvSpPr/>
      </dsp:nvSpPr>
      <dsp:spPr>
        <a:xfrm>
          <a:off x="1470949" y="956012"/>
          <a:ext cx="1800689" cy="1557807"/>
        </a:xfrm>
        <a:prstGeom prst="hexagon">
          <a:avLst>
            <a:gd name="adj" fmla="val 28570"/>
            <a:gd name="vf" fmla="val 11547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a:t>Commissioned Researchers</a:t>
          </a:r>
          <a:endParaRPr lang="en-IE" sz="1500" b="1" kern="1200" dirty="0"/>
        </a:p>
      </dsp:txBody>
      <dsp:txXfrm>
        <a:off x="1769362" y="1214174"/>
        <a:ext cx="1203863" cy="10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A6100-6041-432A-806C-987735E0AA65}">
      <dsp:nvSpPr>
        <dsp:cNvPr id="0" name=""/>
        <dsp:cNvSpPr/>
      </dsp:nvSpPr>
      <dsp:spPr>
        <a:xfrm>
          <a:off x="599573" y="1267"/>
          <a:ext cx="1686532" cy="101191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Ownership</a:t>
          </a:r>
        </a:p>
      </dsp:txBody>
      <dsp:txXfrm>
        <a:off x="629211" y="30905"/>
        <a:ext cx="1627256" cy="952643"/>
      </dsp:txXfrm>
    </dsp:sp>
    <dsp:sp modelId="{96013A83-C016-4BD7-B9B4-7FEC83E9494C}">
      <dsp:nvSpPr>
        <dsp:cNvPr id="0" name=""/>
        <dsp:cNvSpPr/>
      </dsp:nvSpPr>
      <dsp:spPr>
        <a:xfrm>
          <a:off x="2434520" y="298097"/>
          <a:ext cx="357544" cy="41826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2434520" y="381749"/>
        <a:ext cx="250281" cy="250956"/>
      </dsp:txXfrm>
    </dsp:sp>
    <dsp:sp modelId="{AF432C6A-A798-4C65-AABA-60F66881D2A6}">
      <dsp:nvSpPr>
        <dsp:cNvPr id="0" name=""/>
        <dsp:cNvSpPr/>
      </dsp:nvSpPr>
      <dsp:spPr>
        <a:xfrm>
          <a:off x="2960718" y="1267"/>
          <a:ext cx="1686532" cy="1011919"/>
        </a:xfrm>
        <a:prstGeom prst="roundRect">
          <a:avLst>
            <a:gd name="adj" fmla="val 1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Initiation</a:t>
          </a:r>
        </a:p>
      </dsp:txBody>
      <dsp:txXfrm>
        <a:off x="2990356" y="30905"/>
        <a:ext cx="1627256" cy="952643"/>
      </dsp:txXfrm>
    </dsp:sp>
    <dsp:sp modelId="{CCF3C92D-C105-4B44-A92C-9691C60DF1F7}">
      <dsp:nvSpPr>
        <dsp:cNvPr id="0" name=""/>
        <dsp:cNvSpPr/>
      </dsp:nvSpPr>
      <dsp:spPr>
        <a:xfrm>
          <a:off x="4795666" y="298097"/>
          <a:ext cx="357544" cy="418260"/>
        </a:xfrm>
        <a:prstGeom prst="rightArrow">
          <a:avLst>
            <a:gd name="adj1" fmla="val 60000"/>
            <a:gd name="adj2" fmla="val 50000"/>
          </a:avLst>
        </a:prstGeom>
        <a:gradFill rotWithShape="0">
          <a:gsLst>
            <a:gs pos="0">
              <a:schemeClr val="accent5">
                <a:hueOff val="-965506"/>
                <a:satOff val="-2488"/>
                <a:lumOff val="-1681"/>
                <a:alphaOff val="0"/>
                <a:satMod val="103000"/>
                <a:lumMod val="102000"/>
                <a:tint val="94000"/>
              </a:schemeClr>
            </a:gs>
            <a:gs pos="50000">
              <a:schemeClr val="accent5">
                <a:hueOff val="-965506"/>
                <a:satOff val="-2488"/>
                <a:lumOff val="-1681"/>
                <a:alphaOff val="0"/>
                <a:satMod val="110000"/>
                <a:lumMod val="100000"/>
                <a:shade val="100000"/>
              </a:schemeClr>
            </a:gs>
            <a:gs pos="100000">
              <a:schemeClr val="accent5">
                <a:hueOff val="-965506"/>
                <a:satOff val="-2488"/>
                <a:lumOff val="-168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4795666" y="381749"/>
        <a:ext cx="250281" cy="250956"/>
      </dsp:txXfrm>
    </dsp:sp>
    <dsp:sp modelId="{8A78BB57-78F8-4DED-B40C-D02349F7B787}">
      <dsp:nvSpPr>
        <dsp:cNvPr id="0" name=""/>
        <dsp:cNvSpPr/>
      </dsp:nvSpPr>
      <dsp:spPr>
        <a:xfrm>
          <a:off x="5321864" y="1267"/>
          <a:ext cx="1686532" cy="1011919"/>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Designing &amp; Planning</a:t>
          </a:r>
        </a:p>
      </dsp:txBody>
      <dsp:txXfrm>
        <a:off x="5351502" y="30905"/>
        <a:ext cx="1627256" cy="952643"/>
      </dsp:txXfrm>
    </dsp:sp>
    <dsp:sp modelId="{3269EC24-01C5-4BBA-BA6B-354F2A5A049A}">
      <dsp:nvSpPr>
        <dsp:cNvPr id="0" name=""/>
        <dsp:cNvSpPr/>
      </dsp:nvSpPr>
      <dsp:spPr>
        <a:xfrm rot="5400000">
          <a:off x="5986357" y="1131244"/>
          <a:ext cx="357544" cy="418260"/>
        </a:xfrm>
        <a:prstGeom prst="rightArrow">
          <a:avLst>
            <a:gd name="adj1" fmla="val 60000"/>
            <a:gd name="adj2" fmla="val 50000"/>
          </a:avLst>
        </a:prstGeom>
        <a:gradFill rotWithShape="0">
          <a:gsLst>
            <a:gs pos="0">
              <a:schemeClr val="accent5">
                <a:hueOff val="-1931012"/>
                <a:satOff val="-4977"/>
                <a:lumOff val="-3361"/>
                <a:alphaOff val="0"/>
                <a:satMod val="103000"/>
                <a:lumMod val="102000"/>
                <a:tint val="94000"/>
              </a:schemeClr>
            </a:gs>
            <a:gs pos="50000">
              <a:schemeClr val="accent5">
                <a:hueOff val="-1931012"/>
                <a:satOff val="-4977"/>
                <a:lumOff val="-3361"/>
                <a:alphaOff val="0"/>
                <a:satMod val="110000"/>
                <a:lumMod val="100000"/>
                <a:shade val="100000"/>
              </a:schemeClr>
            </a:gs>
            <a:gs pos="100000">
              <a:schemeClr val="accent5">
                <a:hueOff val="-1931012"/>
                <a:satOff val="-4977"/>
                <a:lumOff val="-3361"/>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rot="-5400000">
        <a:off x="6039652" y="1161602"/>
        <a:ext cx="250956" cy="250281"/>
      </dsp:txXfrm>
    </dsp:sp>
    <dsp:sp modelId="{0B3F0C45-63F6-485D-BA91-DAE9F9CD2E03}">
      <dsp:nvSpPr>
        <dsp:cNvPr id="0" name=""/>
        <dsp:cNvSpPr/>
      </dsp:nvSpPr>
      <dsp:spPr>
        <a:xfrm>
          <a:off x="5321864" y="1687799"/>
          <a:ext cx="1686532" cy="1011919"/>
        </a:xfrm>
        <a:prstGeom prst="roundRect">
          <a:avLst>
            <a:gd name="adj" fmla="val 1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a:t>Questions</a:t>
          </a:r>
          <a:endParaRPr lang="en-IE" sz="1900" kern="1200" dirty="0"/>
        </a:p>
      </dsp:txBody>
      <dsp:txXfrm>
        <a:off x="5351502" y="1717437"/>
        <a:ext cx="1627256" cy="952643"/>
      </dsp:txXfrm>
    </dsp:sp>
    <dsp:sp modelId="{20B72730-AC01-433D-A448-26A17B6252D0}">
      <dsp:nvSpPr>
        <dsp:cNvPr id="0" name=""/>
        <dsp:cNvSpPr/>
      </dsp:nvSpPr>
      <dsp:spPr>
        <a:xfrm rot="10800000">
          <a:off x="4815904" y="1984629"/>
          <a:ext cx="357544" cy="418260"/>
        </a:xfrm>
        <a:prstGeom prst="rightArrow">
          <a:avLst>
            <a:gd name="adj1" fmla="val 60000"/>
            <a:gd name="adj2" fmla="val 50000"/>
          </a:avLst>
        </a:prstGeom>
        <a:gradFill rotWithShape="0">
          <a:gsLst>
            <a:gs pos="0">
              <a:schemeClr val="accent5">
                <a:hueOff val="-2896518"/>
                <a:satOff val="-7465"/>
                <a:lumOff val="-5042"/>
                <a:alphaOff val="0"/>
                <a:satMod val="103000"/>
                <a:lumMod val="102000"/>
                <a:tint val="94000"/>
              </a:schemeClr>
            </a:gs>
            <a:gs pos="50000">
              <a:schemeClr val="accent5">
                <a:hueOff val="-2896518"/>
                <a:satOff val="-7465"/>
                <a:lumOff val="-5042"/>
                <a:alphaOff val="0"/>
                <a:satMod val="110000"/>
                <a:lumMod val="100000"/>
                <a:shade val="100000"/>
              </a:schemeClr>
            </a:gs>
            <a:gs pos="100000">
              <a:schemeClr val="accent5">
                <a:hueOff val="-2896518"/>
                <a:satOff val="-7465"/>
                <a:lumOff val="-504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rot="10800000">
        <a:off x="4923167" y="2068281"/>
        <a:ext cx="250281" cy="250956"/>
      </dsp:txXfrm>
    </dsp:sp>
    <dsp:sp modelId="{33BEA722-7746-44FE-B5FB-6B3DFDF1A347}">
      <dsp:nvSpPr>
        <dsp:cNvPr id="0" name=""/>
        <dsp:cNvSpPr/>
      </dsp:nvSpPr>
      <dsp:spPr>
        <a:xfrm>
          <a:off x="2960718" y="1687799"/>
          <a:ext cx="1686532" cy="1011919"/>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Recruitment</a:t>
          </a:r>
        </a:p>
      </dsp:txBody>
      <dsp:txXfrm>
        <a:off x="2990356" y="1717437"/>
        <a:ext cx="1627256" cy="952643"/>
      </dsp:txXfrm>
    </dsp:sp>
    <dsp:sp modelId="{A30DB22B-7FC2-4AB3-9E25-DA8FE646D993}">
      <dsp:nvSpPr>
        <dsp:cNvPr id="0" name=""/>
        <dsp:cNvSpPr/>
      </dsp:nvSpPr>
      <dsp:spPr>
        <a:xfrm rot="10800000">
          <a:off x="2454759" y="1984629"/>
          <a:ext cx="357544" cy="418260"/>
        </a:xfrm>
        <a:prstGeom prst="rightArrow">
          <a:avLst>
            <a:gd name="adj1" fmla="val 60000"/>
            <a:gd name="adj2" fmla="val 50000"/>
          </a:avLst>
        </a:prstGeom>
        <a:gradFill rotWithShape="0">
          <a:gsLst>
            <a:gs pos="0">
              <a:schemeClr val="accent5">
                <a:hueOff val="-3862025"/>
                <a:satOff val="-9954"/>
                <a:lumOff val="-6723"/>
                <a:alphaOff val="0"/>
                <a:satMod val="103000"/>
                <a:lumMod val="102000"/>
                <a:tint val="94000"/>
              </a:schemeClr>
            </a:gs>
            <a:gs pos="50000">
              <a:schemeClr val="accent5">
                <a:hueOff val="-3862025"/>
                <a:satOff val="-9954"/>
                <a:lumOff val="-6723"/>
                <a:alphaOff val="0"/>
                <a:satMod val="110000"/>
                <a:lumMod val="100000"/>
                <a:shade val="100000"/>
              </a:schemeClr>
            </a:gs>
            <a:gs pos="100000">
              <a:schemeClr val="accent5">
                <a:hueOff val="-3862025"/>
                <a:satOff val="-9954"/>
                <a:lumOff val="-672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rot="10800000">
        <a:off x="2562022" y="2068281"/>
        <a:ext cx="250281" cy="250956"/>
      </dsp:txXfrm>
    </dsp:sp>
    <dsp:sp modelId="{74E2D959-8981-43A8-B919-B47C4EFABB3D}">
      <dsp:nvSpPr>
        <dsp:cNvPr id="0" name=""/>
        <dsp:cNvSpPr/>
      </dsp:nvSpPr>
      <dsp:spPr>
        <a:xfrm>
          <a:off x="599573" y="1687799"/>
          <a:ext cx="1686532" cy="1011919"/>
        </a:xfrm>
        <a:prstGeom prst="roundRect">
          <a:avLst>
            <a:gd name="adj" fmla="val 1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Data collection</a:t>
          </a:r>
        </a:p>
      </dsp:txBody>
      <dsp:txXfrm>
        <a:off x="629211" y="1717437"/>
        <a:ext cx="1627256" cy="952643"/>
      </dsp:txXfrm>
    </dsp:sp>
    <dsp:sp modelId="{7B627ABA-B030-4479-890B-A35D9170F20E}">
      <dsp:nvSpPr>
        <dsp:cNvPr id="0" name=""/>
        <dsp:cNvSpPr/>
      </dsp:nvSpPr>
      <dsp:spPr>
        <a:xfrm rot="5400000">
          <a:off x="1264067" y="2817776"/>
          <a:ext cx="357544" cy="418260"/>
        </a:xfrm>
        <a:prstGeom prst="rightArrow">
          <a:avLst>
            <a:gd name="adj1" fmla="val 60000"/>
            <a:gd name="adj2" fmla="val 50000"/>
          </a:avLst>
        </a:prstGeom>
        <a:gradFill rotWithShape="0">
          <a:gsLst>
            <a:gs pos="0">
              <a:schemeClr val="accent5">
                <a:hueOff val="-4827531"/>
                <a:satOff val="-12442"/>
                <a:lumOff val="-8404"/>
                <a:alphaOff val="0"/>
                <a:satMod val="103000"/>
                <a:lumMod val="102000"/>
                <a:tint val="94000"/>
              </a:schemeClr>
            </a:gs>
            <a:gs pos="50000">
              <a:schemeClr val="accent5">
                <a:hueOff val="-4827531"/>
                <a:satOff val="-12442"/>
                <a:lumOff val="-8404"/>
                <a:alphaOff val="0"/>
                <a:satMod val="110000"/>
                <a:lumMod val="100000"/>
                <a:shade val="100000"/>
              </a:schemeClr>
            </a:gs>
            <a:gs pos="100000">
              <a:schemeClr val="accent5">
                <a:hueOff val="-4827531"/>
                <a:satOff val="-12442"/>
                <a:lumOff val="-840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rot="-5400000">
        <a:off x="1317362" y="2848134"/>
        <a:ext cx="250956" cy="250281"/>
      </dsp:txXfrm>
    </dsp:sp>
    <dsp:sp modelId="{88162F6E-61AD-4EC6-BC19-2AA698D4F783}">
      <dsp:nvSpPr>
        <dsp:cNvPr id="0" name=""/>
        <dsp:cNvSpPr/>
      </dsp:nvSpPr>
      <dsp:spPr>
        <a:xfrm>
          <a:off x="599573" y="3374332"/>
          <a:ext cx="1686532" cy="1011919"/>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Data Analysis &amp; Interpretation</a:t>
          </a:r>
        </a:p>
      </dsp:txBody>
      <dsp:txXfrm>
        <a:off x="629211" y="3403970"/>
        <a:ext cx="1627256" cy="952643"/>
      </dsp:txXfrm>
    </dsp:sp>
    <dsp:sp modelId="{0CF34D60-617B-4F63-8281-F69A0ABF94D9}">
      <dsp:nvSpPr>
        <dsp:cNvPr id="0" name=""/>
        <dsp:cNvSpPr/>
      </dsp:nvSpPr>
      <dsp:spPr>
        <a:xfrm>
          <a:off x="2434520" y="3671161"/>
          <a:ext cx="357544" cy="418260"/>
        </a:xfrm>
        <a:prstGeom prst="rightArrow">
          <a:avLst>
            <a:gd name="adj1" fmla="val 60000"/>
            <a:gd name="adj2" fmla="val 50000"/>
          </a:avLst>
        </a:prstGeom>
        <a:gradFill rotWithShape="0">
          <a:gsLst>
            <a:gs pos="0">
              <a:schemeClr val="accent5">
                <a:hueOff val="-5793037"/>
                <a:satOff val="-14931"/>
                <a:lumOff val="-10084"/>
                <a:alphaOff val="0"/>
                <a:satMod val="103000"/>
                <a:lumMod val="102000"/>
                <a:tint val="94000"/>
              </a:schemeClr>
            </a:gs>
            <a:gs pos="50000">
              <a:schemeClr val="accent5">
                <a:hueOff val="-5793037"/>
                <a:satOff val="-14931"/>
                <a:lumOff val="-10084"/>
                <a:alphaOff val="0"/>
                <a:satMod val="110000"/>
                <a:lumMod val="100000"/>
                <a:shade val="100000"/>
              </a:schemeClr>
            </a:gs>
            <a:gs pos="100000">
              <a:schemeClr val="accent5">
                <a:hueOff val="-5793037"/>
                <a:satOff val="-14931"/>
                <a:lumOff val="-1008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2434520" y="3754813"/>
        <a:ext cx="250281" cy="250956"/>
      </dsp:txXfrm>
    </dsp:sp>
    <dsp:sp modelId="{1B9ED3E3-2269-46B0-885C-0C2D524600D8}">
      <dsp:nvSpPr>
        <dsp:cNvPr id="0" name=""/>
        <dsp:cNvSpPr/>
      </dsp:nvSpPr>
      <dsp:spPr>
        <a:xfrm>
          <a:off x="2960718" y="3374332"/>
          <a:ext cx="1686532" cy="1011919"/>
        </a:xfrm>
        <a:prstGeom prst="roundRect">
          <a:avLst>
            <a:gd name="adj" fmla="val 1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Write-up</a:t>
          </a:r>
        </a:p>
      </dsp:txBody>
      <dsp:txXfrm>
        <a:off x="2990356" y="3403970"/>
        <a:ext cx="1627256" cy="952643"/>
      </dsp:txXfrm>
    </dsp:sp>
    <dsp:sp modelId="{8CF4B60A-069D-40C1-A489-11E61BDD791F}">
      <dsp:nvSpPr>
        <dsp:cNvPr id="0" name=""/>
        <dsp:cNvSpPr/>
      </dsp:nvSpPr>
      <dsp:spPr>
        <a:xfrm>
          <a:off x="4795666" y="3671161"/>
          <a:ext cx="357544" cy="418260"/>
        </a:xfrm>
        <a:prstGeom prst="rightArrow">
          <a:avLst>
            <a:gd name="adj1" fmla="val 60000"/>
            <a:gd name="adj2" fmla="val 5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E" sz="1500" kern="1200"/>
        </a:p>
      </dsp:txBody>
      <dsp:txXfrm>
        <a:off x="4795666" y="3754813"/>
        <a:ext cx="250281" cy="250956"/>
      </dsp:txXfrm>
    </dsp:sp>
    <dsp:sp modelId="{1974CCE5-69C1-4268-A0E3-66EF2A745994}">
      <dsp:nvSpPr>
        <dsp:cNvPr id="0" name=""/>
        <dsp:cNvSpPr/>
      </dsp:nvSpPr>
      <dsp:spPr>
        <a:xfrm>
          <a:off x="5321864" y="3374332"/>
          <a:ext cx="1686532" cy="1011919"/>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IE" sz="1900" kern="1200" dirty="0"/>
            <a:t>Dissemination</a:t>
          </a:r>
        </a:p>
      </dsp:txBody>
      <dsp:txXfrm>
        <a:off x="5351502" y="3403970"/>
        <a:ext cx="1627256" cy="952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C42D-C8E5-4290-BAC5-D692F42495C9}">
      <dsp:nvSpPr>
        <dsp:cNvPr id="0" name=""/>
        <dsp:cNvSpPr/>
      </dsp:nvSpPr>
      <dsp:spPr>
        <a:xfrm>
          <a:off x="0" y="17119"/>
          <a:ext cx="6494462" cy="69556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b="1" kern="1200" dirty="0">
              <a:solidFill>
                <a:schemeClr val="tx1"/>
              </a:solidFill>
            </a:rPr>
            <a:t>Empowerment</a:t>
          </a:r>
        </a:p>
      </dsp:txBody>
      <dsp:txXfrm>
        <a:off x="33955" y="51074"/>
        <a:ext cx="6426552" cy="627655"/>
      </dsp:txXfrm>
    </dsp:sp>
    <dsp:sp modelId="{38CA48B3-0D14-4B0F-957F-7D662DA58FC8}">
      <dsp:nvSpPr>
        <dsp:cNvPr id="0" name=""/>
        <dsp:cNvSpPr/>
      </dsp:nvSpPr>
      <dsp:spPr>
        <a:xfrm>
          <a:off x="0" y="712684"/>
          <a:ext cx="6494462" cy="795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9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IE" sz="2300" kern="1200" spc="-150" baseline="0" dirty="0"/>
            <a:t>Increased knowledge, awareness, confidence, self-esteem</a:t>
          </a:r>
        </a:p>
        <a:p>
          <a:pPr marL="228600" lvl="1" indent="-228600" algn="l" defTabSz="1022350">
            <a:lnSpc>
              <a:spcPct val="90000"/>
            </a:lnSpc>
            <a:spcBef>
              <a:spcPct val="0"/>
            </a:spcBef>
            <a:spcAft>
              <a:spcPct val="20000"/>
            </a:spcAft>
            <a:buChar char="•"/>
          </a:pPr>
          <a:r>
            <a:rPr lang="en-IE" sz="2300" kern="1200" dirty="0"/>
            <a:t>Part of positive outcomes for their lives</a:t>
          </a:r>
        </a:p>
      </dsp:txBody>
      <dsp:txXfrm>
        <a:off x="0" y="712684"/>
        <a:ext cx="6494462" cy="795397"/>
      </dsp:txXfrm>
    </dsp:sp>
    <dsp:sp modelId="{CD3EC11E-1218-49F8-B2B1-80C0436A2917}">
      <dsp:nvSpPr>
        <dsp:cNvPr id="0" name=""/>
        <dsp:cNvSpPr/>
      </dsp:nvSpPr>
      <dsp:spPr>
        <a:xfrm>
          <a:off x="0" y="1508082"/>
          <a:ext cx="6494462" cy="695565"/>
        </a:xfrm>
        <a:prstGeom prst="roundRect">
          <a:avLst/>
        </a:prstGeom>
        <a:gradFill rotWithShape="0">
          <a:gsLst>
            <a:gs pos="0">
              <a:schemeClr val="accent4">
                <a:hueOff val="3266964"/>
                <a:satOff val="-13592"/>
                <a:lumOff val="3203"/>
                <a:alphaOff val="0"/>
                <a:satMod val="103000"/>
                <a:lumMod val="102000"/>
                <a:tint val="94000"/>
              </a:schemeClr>
            </a:gs>
            <a:gs pos="50000">
              <a:schemeClr val="accent4">
                <a:hueOff val="3266964"/>
                <a:satOff val="-13592"/>
                <a:lumOff val="3203"/>
                <a:alphaOff val="0"/>
                <a:satMod val="110000"/>
                <a:lumMod val="100000"/>
                <a:shade val="100000"/>
              </a:schemeClr>
            </a:gs>
            <a:gs pos="100000">
              <a:schemeClr val="accent4">
                <a:hueOff val="3266964"/>
                <a:satOff val="-13592"/>
                <a:lumOff val="32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b="1" kern="1200" dirty="0">
              <a:solidFill>
                <a:schemeClr val="tx1"/>
              </a:solidFill>
            </a:rPr>
            <a:t>Community</a:t>
          </a:r>
        </a:p>
      </dsp:txBody>
      <dsp:txXfrm>
        <a:off x="33955" y="1542037"/>
        <a:ext cx="6426552" cy="627655"/>
      </dsp:txXfrm>
    </dsp:sp>
    <dsp:sp modelId="{649ACC9F-5A71-493F-A498-F3414F75916B}">
      <dsp:nvSpPr>
        <dsp:cNvPr id="0" name=""/>
        <dsp:cNvSpPr/>
      </dsp:nvSpPr>
      <dsp:spPr>
        <a:xfrm>
          <a:off x="0" y="2203647"/>
          <a:ext cx="6494462" cy="1200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199"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IE" sz="2300" kern="1200" dirty="0"/>
            <a:t>Meeting others in similar situations</a:t>
          </a:r>
        </a:p>
        <a:p>
          <a:pPr marL="228600" lvl="1" indent="-228600" algn="l" defTabSz="1022350">
            <a:lnSpc>
              <a:spcPct val="90000"/>
            </a:lnSpc>
            <a:spcBef>
              <a:spcPct val="0"/>
            </a:spcBef>
            <a:spcAft>
              <a:spcPct val="20000"/>
            </a:spcAft>
            <a:buChar char="•"/>
          </a:pPr>
          <a:r>
            <a:rPr lang="en-IE" sz="2300" kern="1200" dirty="0"/>
            <a:t>Active / purpose in their community</a:t>
          </a:r>
        </a:p>
        <a:p>
          <a:pPr marL="228600" lvl="1" indent="-228600" algn="l" defTabSz="1022350">
            <a:lnSpc>
              <a:spcPct val="90000"/>
            </a:lnSpc>
            <a:spcBef>
              <a:spcPct val="0"/>
            </a:spcBef>
            <a:spcAft>
              <a:spcPct val="20000"/>
            </a:spcAft>
            <a:buChar char="•"/>
          </a:pPr>
          <a:r>
            <a:rPr lang="en-IE" sz="2300" kern="1200" dirty="0"/>
            <a:t>Improving community capacity</a:t>
          </a:r>
        </a:p>
      </dsp:txBody>
      <dsp:txXfrm>
        <a:off x="0" y="2203647"/>
        <a:ext cx="6494462" cy="1200599"/>
      </dsp:txXfrm>
    </dsp:sp>
    <dsp:sp modelId="{CC8D6354-2221-4C57-95AD-B1ACB920B915}">
      <dsp:nvSpPr>
        <dsp:cNvPr id="0" name=""/>
        <dsp:cNvSpPr/>
      </dsp:nvSpPr>
      <dsp:spPr>
        <a:xfrm>
          <a:off x="0" y="3404247"/>
          <a:ext cx="6494462" cy="695565"/>
        </a:xfrm>
        <a:prstGeom prst="roundRect">
          <a:avLst/>
        </a:prstGeom>
        <a:gradFill rotWithShape="0">
          <a:gsLst>
            <a:gs pos="0">
              <a:schemeClr val="accent4">
                <a:hueOff val="6533927"/>
                <a:satOff val="-27185"/>
                <a:lumOff val="6405"/>
                <a:alphaOff val="0"/>
                <a:satMod val="103000"/>
                <a:lumMod val="102000"/>
                <a:tint val="94000"/>
              </a:schemeClr>
            </a:gs>
            <a:gs pos="50000">
              <a:schemeClr val="accent4">
                <a:hueOff val="6533927"/>
                <a:satOff val="-27185"/>
                <a:lumOff val="6405"/>
                <a:alphaOff val="0"/>
                <a:satMod val="110000"/>
                <a:lumMod val="100000"/>
                <a:shade val="100000"/>
              </a:schemeClr>
            </a:gs>
            <a:gs pos="100000">
              <a:schemeClr val="accent4">
                <a:hueOff val="6533927"/>
                <a:satOff val="-27185"/>
                <a:lumOff val="640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b="1" kern="1200" dirty="0">
              <a:solidFill>
                <a:schemeClr val="tx1"/>
              </a:solidFill>
            </a:rPr>
            <a:t>Reduced power differentials</a:t>
          </a:r>
        </a:p>
      </dsp:txBody>
      <dsp:txXfrm>
        <a:off x="33955" y="3438202"/>
        <a:ext cx="6426552" cy="627655"/>
      </dsp:txXfrm>
    </dsp:sp>
    <dsp:sp modelId="{936C7866-6C55-46A1-9F46-7E25BB2F93D5}">
      <dsp:nvSpPr>
        <dsp:cNvPr id="0" name=""/>
        <dsp:cNvSpPr/>
      </dsp:nvSpPr>
      <dsp:spPr>
        <a:xfrm>
          <a:off x="0" y="4183332"/>
          <a:ext cx="6494462" cy="695565"/>
        </a:xfrm>
        <a:prstGeom prst="roundRect">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IE" sz="2900" b="1" kern="1200" dirty="0">
              <a:solidFill>
                <a:schemeClr val="tx1"/>
              </a:solidFill>
            </a:rPr>
            <a:t>Renumeration &amp; employability</a:t>
          </a:r>
        </a:p>
      </dsp:txBody>
      <dsp:txXfrm>
        <a:off x="33955" y="4217287"/>
        <a:ext cx="6426552" cy="627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CA533-0487-4489-A6A2-68015C5676E1}">
      <dsp:nvSpPr>
        <dsp:cNvPr id="0" name=""/>
        <dsp:cNvSpPr/>
      </dsp:nvSpPr>
      <dsp:spPr>
        <a:xfrm>
          <a:off x="3807" y="1320114"/>
          <a:ext cx="2740675" cy="68516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70000"/>
            </a:lnSpc>
            <a:spcBef>
              <a:spcPct val="0"/>
            </a:spcBef>
            <a:spcAft>
              <a:spcPct val="35000"/>
            </a:spcAft>
            <a:buNone/>
          </a:pPr>
          <a:r>
            <a:rPr lang="en-IE" sz="3600" kern="1200" dirty="0"/>
            <a:t>Planning</a:t>
          </a:r>
        </a:p>
      </dsp:txBody>
      <dsp:txXfrm>
        <a:off x="23875" y="1340182"/>
        <a:ext cx="2700539" cy="645032"/>
      </dsp:txXfrm>
    </dsp:sp>
    <dsp:sp modelId="{D7E68E7E-D58E-4F20-BD40-D2F09D4626C8}">
      <dsp:nvSpPr>
        <dsp:cNvPr id="0" name=""/>
        <dsp:cNvSpPr/>
      </dsp:nvSpPr>
      <dsp:spPr>
        <a:xfrm rot="5400000">
          <a:off x="1314192" y="2065236"/>
          <a:ext cx="119904" cy="119904"/>
        </a:xfrm>
        <a:prstGeom prst="rightArrow">
          <a:avLst>
            <a:gd name="adj1" fmla="val 667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E13C7DB-2FA2-4309-8491-E78023E943E4}">
      <dsp:nvSpPr>
        <dsp:cNvPr id="0" name=""/>
        <dsp:cNvSpPr/>
      </dsp:nvSpPr>
      <dsp:spPr>
        <a:xfrm>
          <a:off x="3807" y="2245092"/>
          <a:ext cx="2740675" cy="685168"/>
        </a:xfrm>
        <a:prstGeom prst="roundRect">
          <a:avLst>
            <a:gd name="adj" fmla="val 1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Resources  - money, time, input</a:t>
          </a:r>
        </a:p>
      </dsp:txBody>
      <dsp:txXfrm>
        <a:off x="23875" y="2265160"/>
        <a:ext cx="2700539" cy="645032"/>
      </dsp:txXfrm>
    </dsp:sp>
    <dsp:sp modelId="{06ECB528-29E3-4399-9108-C597F28BCD44}">
      <dsp:nvSpPr>
        <dsp:cNvPr id="0" name=""/>
        <dsp:cNvSpPr/>
      </dsp:nvSpPr>
      <dsp:spPr>
        <a:xfrm rot="5400000">
          <a:off x="1314192" y="2990214"/>
          <a:ext cx="119904" cy="119904"/>
        </a:xfrm>
        <a:prstGeom prst="rightArrow">
          <a:avLst>
            <a:gd name="adj1" fmla="val 66700"/>
            <a:gd name="adj2" fmla="val 50000"/>
          </a:avLst>
        </a:prstGeom>
        <a:solidFill>
          <a:schemeClr val="accent4">
            <a:hueOff val="980089"/>
            <a:satOff val="-4078"/>
            <a:lumOff val="96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A12E57C-12E9-4D06-A5E6-5CAC92400A85}">
      <dsp:nvSpPr>
        <dsp:cNvPr id="0" name=""/>
        <dsp:cNvSpPr/>
      </dsp:nvSpPr>
      <dsp:spPr>
        <a:xfrm>
          <a:off x="3807" y="3170070"/>
          <a:ext cx="2740675" cy="685168"/>
        </a:xfrm>
        <a:prstGeom prst="roundRect">
          <a:avLst>
            <a:gd name="adj" fmla="val 10000"/>
          </a:avLst>
        </a:prstGeom>
        <a:solidFill>
          <a:schemeClr val="accent4">
            <a:tint val="40000"/>
            <a:alpha val="90000"/>
            <a:hueOff val="1086193"/>
            <a:satOff val="-5125"/>
            <a:lumOff val="-185"/>
            <a:alphaOff val="0"/>
          </a:schemeClr>
        </a:solidFill>
        <a:ln w="6350" cap="flat" cmpd="sng" algn="ctr">
          <a:solidFill>
            <a:schemeClr val="accent4">
              <a:tint val="40000"/>
              <a:alpha val="90000"/>
              <a:hueOff val="1086193"/>
              <a:satOff val="-5125"/>
              <a:lumOff val="-18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Relationships &amp; Roles</a:t>
          </a:r>
        </a:p>
      </dsp:txBody>
      <dsp:txXfrm>
        <a:off x="23875" y="3190138"/>
        <a:ext cx="2700539" cy="645032"/>
      </dsp:txXfrm>
    </dsp:sp>
    <dsp:sp modelId="{C06A854D-0F22-4CF3-8681-813171454F32}">
      <dsp:nvSpPr>
        <dsp:cNvPr id="0" name=""/>
        <dsp:cNvSpPr/>
      </dsp:nvSpPr>
      <dsp:spPr>
        <a:xfrm rot="5400000">
          <a:off x="1314192" y="3915192"/>
          <a:ext cx="119904" cy="119904"/>
        </a:xfrm>
        <a:prstGeom prst="rightArrow">
          <a:avLst>
            <a:gd name="adj1" fmla="val 66700"/>
            <a:gd name="adj2" fmla="val 50000"/>
          </a:avLst>
        </a:prstGeom>
        <a:solidFill>
          <a:schemeClr val="accent4">
            <a:hueOff val="1960178"/>
            <a:satOff val="-8155"/>
            <a:lumOff val="192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F648E1E-BD5C-42C8-AEF9-EE81F595CE9B}">
      <dsp:nvSpPr>
        <dsp:cNvPr id="0" name=""/>
        <dsp:cNvSpPr/>
      </dsp:nvSpPr>
      <dsp:spPr>
        <a:xfrm>
          <a:off x="3807" y="4095049"/>
          <a:ext cx="2740675" cy="685168"/>
        </a:xfrm>
        <a:prstGeom prst="roundRect">
          <a:avLst>
            <a:gd name="adj" fmla="val 10000"/>
          </a:avLst>
        </a:prstGeom>
        <a:solidFill>
          <a:schemeClr val="accent4">
            <a:tint val="40000"/>
            <a:alpha val="90000"/>
            <a:hueOff val="2172385"/>
            <a:satOff val="-10249"/>
            <a:lumOff val="-370"/>
            <a:alphaOff val="0"/>
          </a:schemeClr>
        </a:solidFill>
        <a:ln w="6350" cap="flat" cmpd="sng" algn="ctr">
          <a:solidFill>
            <a:schemeClr val="accent4">
              <a:tint val="40000"/>
              <a:alpha val="90000"/>
              <a:hueOff val="2172385"/>
              <a:satOff val="-10249"/>
              <a:lumOff val="-37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Communication channels</a:t>
          </a:r>
        </a:p>
      </dsp:txBody>
      <dsp:txXfrm>
        <a:off x="23875" y="4115117"/>
        <a:ext cx="2700539" cy="645032"/>
      </dsp:txXfrm>
    </dsp:sp>
    <dsp:sp modelId="{53C8A206-D0B3-4B47-9EB6-6AB5DE2664FD}">
      <dsp:nvSpPr>
        <dsp:cNvPr id="0" name=""/>
        <dsp:cNvSpPr/>
      </dsp:nvSpPr>
      <dsp:spPr>
        <a:xfrm rot="5400000">
          <a:off x="1314192" y="4840170"/>
          <a:ext cx="119904" cy="119904"/>
        </a:xfrm>
        <a:prstGeom prst="rightArrow">
          <a:avLst>
            <a:gd name="adj1" fmla="val 66700"/>
            <a:gd name="adj2" fmla="val 50000"/>
          </a:avLst>
        </a:prstGeom>
        <a:solidFill>
          <a:schemeClr val="accent4">
            <a:hueOff val="2940267"/>
            <a:satOff val="-12233"/>
            <a:lumOff val="288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04D53EC-BD82-48C6-B517-EE9103D48B9C}">
      <dsp:nvSpPr>
        <dsp:cNvPr id="0" name=""/>
        <dsp:cNvSpPr/>
      </dsp:nvSpPr>
      <dsp:spPr>
        <a:xfrm>
          <a:off x="3807" y="5020027"/>
          <a:ext cx="2740675" cy="685168"/>
        </a:xfrm>
        <a:prstGeom prst="roundRect">
          <a:avLst>
            <a:gd name="adj" fmla="val 10000"/>
          </a:avLst>
        </a:prstGeom>
        <a:solidFill>
          <a:schemeClr val="accent4">
            <a:tint val="40000"/>
            <a:alpha val="90000"/>
            <a:hueOff val="3258578"/>
            <a:satOff val="-15373"/>
            <a:lumOff val="-555"/>
            <a:alphaOff val="0"/>
          </a:schemeClr>
        </a:solidFill>
        <a:ln w="6350" cap="flat" cmpd="sng" algn="ctr">
          <a:solidFill>
            <a:schemeClr val="accent4">
              <a:tint val="40000"/>
              <a:alpha val="90000"/>
              <a:hueOff val="3258578"/>
              <a:satOff val="-15373"/>
              <a:lumOff val="-55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Needs - emotional, practical, research support</a:t>
          </a:r>
        </a:p>
      </dsp:txBody>
      <dsp:txXfrm>
        <a:off x="23875" y="5040095"/>
        <a:ext cx="2700539" cy="645032"/>
      </dsp:txXfrm>
    </dsp:sp>
    <dsp:sp modelId="{2D68C225-5AB9-4DE4-9862-884971593C46}">
      <dsp:nvSpPr>
        <dsp:cNvPr id="0" name=""/>
        <dsp:cNvSpPr/>
      </dsp:nvSpPr>
      <dsp:spPr>
        <a:xfrm rot="5400000">
          <a:off x="1314192" y="5765148"/>
          <a:ext cx="119904" cy="119904"/>
        </a:xfrm>
        <a:prstGeom prst="rightArrow">
          <a:avLst>
            <a:gd name="adj1" fmla="val 66700"/>
            <a:gd name="adj2" fmla="val 50000"/>
          </a:avLst>
        </a:prstGeom>
        <a:solidFill>
          <a:schemeClr val="accent4">
            <a:hueOff val="3920356"/>
            <a:satOff val="-16311"/>
            <a:lumOff val="384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9D9F1A8-C652-4836-9F4C-F8DC2D241D09}">
      <dsp:nvSpPr>
        <dsp:cNvPr id="0" name=""/>
        <dsp:cNvSpPr/>
      </dsp:nvSpPr>
      <dsp:spPr>
        <a:xfrm>
          <a:off x="3807" y="5945005"/>
          <a:ext cx="2740675" cy="685168"/>
        </a:xfrm>
        <a:prstGeom prst="roundRect">
          <a:avLst>
            <a:gd name="adj" fmla="val 10000"/>
          </a:avLst>
        </a:prstGeom>
        <a:solidFill>
          <a:schemeClr val="accent4">
            <a:tint val="40000"/>
            <a:alpha val="90000"/>
            <a:hueOff val="4344770"/>
            <a:satOff val="-20498"/>
            <a:lumOff val="-740"/>
            <a:alphaOff val="0"/>
          </a:schemeClr>
        </a:solidFill>
        <a:ln w="6350" cap="flat" cmpd="sng" algn="ctr">
          <a:solidFill>
            <a:schemeClr val="accent4">
              <a:tint val="40000"/>
              <a:alpha val="90000"/>
              <a:hueOff val="4344770"/>
              <a:satOff val="-20498"/>
              <a:lumOff val="-740"/>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Willingness to learn &amp; overcome challenges</a:t>
          </a:r>
        </a:p>
      </dsp:txBody>
      <dsp:txXfrm>
        <a:off x="23875" y="5965073"/>
        <a:ext cx="2700539" cy="645032"/>
      </dsp:txXfrm>
    </dsp:sp>
    <dsp:sp modelId="{369FD612-4A69-4961-9233-BB1D9A312D99}">
      <dsp:nvSpPr>
        <dsp:cNvPr id="0" name=""/>
        <dsp:cNvSpPr/>
      </dsp:nvSpPr>
      <dsp:spPr>
        <a:xfrm>
          <a:off x="3128177" y="1320114"/>
          <a:ext cx="2740675" cy="685168"/>
        </a:xfrm>
        <a:prstGeom prst="roundRect">
          <a:avLst>
            <a:gd name="adj" fmla="val 10000"/>
          </a:avLst>
        </a:prstGeom>
        <a:solidFill>
          <a:srgbClr val="71CE0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70000"/>
            </a:lnSpc>
            <a:spcBef>
              <a:spcPct val="0"/>
            </a:spcBef>
            <a:spcAft>
              <a:spcPct val="35000"/>
            </a:spcAft>
            <a:buNone/>
          </a:pPr>
          <a:r>
            <a:rPr lang="en-IE" sz="3600" kern="1200" dirty="0"/>
            <a:t>Preparing</a:t>
          </a:r>
        </a:p>
      </dsp:txBody>
      <dsp:txXfrm>
        <a:off x="3148245" y="1340182"/>
        <a:ext cx="2700539" cy="645032"/>
      </dsp:txXfrm>
    </dsp:sp>
    <dsp:sp modelId="{1C78ACD5-DF64-4102-A281-B64F4C8BF4F4}">
      <dsp:nvSpPr>
        <dsp:cNvPr id="0" name=""/>
        <dsp:cNvSpPr/>
      </dsp:nvSpPr>
      <dsp:spPr>
        <a:xfrm rot="5400000">
          <a:off x="4438563" y="2065236"/>
          <a:ext cx="119904" cy="119904"/>
        </a:xfrm>
        <a:prstGeom prst="rightArrow">
          <a:avLst>
            <a:gd name="adj1" fmla="val 66700"/>
            <a:gd name="adj2" fmla="val 50000"/>
          </a:avLst>
        </a:prstGeom>
        <a:solidFill>
          <a:schemeClr val="accent4">
            <a:hueOff val="4900445"/>
            <a:satOff val="-20388"/>
            <a:lumOff val="4804"/>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08EF05F-EAA1-42A8-871D-7356963EEAD7}">
      <dsp:nvSpPr>
        <dsp:cNvPr id="0" name=""/>
        <dsp:cNvSpPr/>
      </dsp:nvSpPr>
      <dsp:spPr>
        <a:xfrm>
          <a:off x="3128177" y="2245092"/>
          <a:ext cx="2740675" cy="685168"/>
        </a:xfrm>
        <a:prstGeom prst="roundRect">
          <a:avLst>
            <a:gd name="adj" fmla="val 10000"/>
          </a:avLst>
        </a:prstGeom>
        <a:solidFill>
          <a:schemeClr val="accent4">
            <a:tint val="40000"/>
            <a:alpha val="90000"/>
            <a:hueOff val="5430963"/>
            <a:satOff val="-25622"/>
            <a:lumOff val="-925"/>
            <a:alphaOff val="0"/>
          </a:schemeClr>
        </a:solidFill>
        <a:ln w="6350" cap="flat" cmpd="sng" algn="ctr">
          <a:solidFill>
            <a:schemeClr val="accent4">
              <a:tint val="40000"/>
              <a:alpha val="90000"/>
              <a:hueOff val="5430963"/>
              <a:satOff val="-25622"/>
              <a:lumOff val="-925"/>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Training, support &amp; facilitation</a:t>
          </a:r>
        </a:p>
      </dsp:txBody>
      <dsp:txXfrm>
        <a:off x="3148245" y="2265160"/>
        <a:ext cx="2700539" cy="645032"/>
      </dsp:txXfrm>
    </dsp:sp>
    <dsp:sp modelId="{DB0CBB6D-2B3D-4665-A74A-3820826B162E}">
      <dsp:nvSpPr>
        <dsp:cNvPr id="0" name=""/>
        <dsp:cNvSpPr/>
      </dsp:nvSpPr>
      <dsp:spPr>
        <a:xfrm>
          <a:off x="6252548" y="1320114"/>
          <a:ext cx="2740675" cy="685168"/>
        </a:xfrm>
        <a:prstGeom prst="roundRect">
          <a:avLst>
            <a:gd name="adj" fmla="val 10000"/>
          </a:avLst>
        </a:prstGeom>
        <a:solidFill>
          <a:schemeClr val="accent4">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70000"/>
            </a:lnSpc>
            <a:spcBef>
              <a:spcPct val="0"/>
            </a:spcBef>
            <a:spcAft>
              <a:spcPct val="35000"/>
            </a:spcAft>
            <a:buNone/>
          </a:pPr>
          <a:r>
            <a:rPr lang="en-IE" sz="3600" kern="1200" spc="-150" dirty="0"/>
            <a:t>Getting Started</a:t>
          </a:r>
        </a:p>
      </dsp:txBody>
      <dsp:txXfrm>
        <a:off x="6272616" y="1340182"/>
        <a:ext cx="2700539" cy="645032"/>
      </dsp:txXfrm>
    </dsp:sp>
    <dsp:sp modelId="{41D972C0-1C34-496F-B2EE-1FD060789DF2}">
      <dsp:nvSpPr>
        <dsp:cNvPr id="0" name=""/>
        <dsp:cNvSpPr/>
      </dsp:nvSpPr>
      <dsp:spPr>
        <a:xfrm rot="5400000">
          <a:off x="7562933" y="2065236"/>
          <a:ext cx="119904" cy="119904"/>
        </a:xfrm>
        <a:prstGeom prst="rightArrow">
          <a:avLst>
            <a:gd name="adj1" fmla="val 66700"/>
            <a:gd name="adj2" fmla="val 50000"/>
          </a:avLst>
        </a:prstGeom>
        <a:solidFill>
          <a:schemeClr val="accent4">
            <a:hueOff val="5880535"/>
            <a:satOff val="-24466"/>
            <a:lumOff val="5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36A85A21-D59A-4748-8ABE-47ADAF55D7DF}">
      <dsp:nvSpPr>
        <dsp:cNvPr id="0" name=""/>
        <dsp:cNvSpPr/>
      </dsp:nvSpPr>
      <dsp:spPr>
        <a:xfrm>
          <a:off x="6252548" y="2245092"/>
          <a:ext cx="2740675" cy="685168"/>
        </a:xfrm>
        <a:prstGeom prst="roundRect">
          <a:avLst>
            <a:gd name="adj" fmla="val 10000"/>
          </a:avLst>
        </a:prstGeom>
        <a:solidFill>
          <a:schemeClr val="accent4">
            <a:tint val="40000"/>
            <a:alpha val="90000"/>
            <a:hueOff val="6517155"/>
            <a:satOff val="-30747"/>
            <a:lumOff val="-1111"/>
            <a:alphaOff val="0"/>
          </a:schemeClr>
        </a:solidFill>
        <a:ln w="6350" cap="flat" cmpd="sng" algn="ctr">
          <a:solidFill>
            <a:schemeClr val="accent4">
              <a:tint val="40000"/>
              <a:alpha val="90000"/>
              <a:hueOff val="6517155"/>
              <a:satOff val="-30747"/>
              <a:lumOff val="-1111"/>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Breaking down the research into manageable tasks </a:t>
          </a:r>
        </a:p>
      </dsp:txBody>
      <dsp:txXfrm>
        <a:off x="6272616" y="2265160"/>
        <a:ext cx="2700539" cy="645032"/>
      </dsp:txXfrm>
    </dsp:sp>
    <dsp:sp modelId="{919FBDAD-85F9-4176-A2FD-D31ACF416164}">
      <dsp:nvSpPr>
        <dsp:cNvPr id="0" name=""/>
        <dsp:cNvSpPr/>
      </dsp:nvSpPr>
      <dsp:spPr>
        <a:xfrm rot="5400000">
          <a:off x="7562933" y="2990214"/>
          <a:ext cx="119904" cy="119904"/>
        </a:xfrm>
        <a:prstGeom prst="rightArrow">
          <a:avLst>
            <a:gd name="adj1" fmla="val 66700"/>
            <a:gd name="adj2" fmla="val 50000"/>
          </a:avLst>
        </a:prstGeom>
        <a:solidFill>
          <a:schemeClr val="accent4">
            <a:hueOff val="6860623"/>
            <a:satOff val="-28544"/>
            <a:lumOff val="672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1CF8011-2DE4-48BD-BA23-CFCFCE01F932}">
      <dsp:nvSpPr>
        <dsp:cNvPr id="0" name=""/>
        <dsp:cNvSpPr/>
      </dsp:nvSpPr>
      <dsp:spPr>
        <a:xfrm>
          <a:off x="6252548" y="3170070"/>
          <a:ext cx="2740675" cy="685168"/>
        </a:xfrm>
        <a:prstGeom prst="roundRect">
          <a:avLst>
            <a:gd name="adj" fmla="val 10000"/>
          </a:avLst>
        </a:prstGeom>
        <a:solidFill>
          <a:schemeClr val="accent4">
            <a:tint val="40000"/>
            <a:alpha val="90000"/>
            <a:hueOff val="7603347"/>
            <a:satOff val="-35871"/>
            <a:lumOff val="-1296"/>
            <a:alphaOff val="0"/>
          </a:schemeClr>
        </a:solidFill>
        <a:ln w="6350" cap="flat" cmpd="sng" algn="ctr">
          <a:solidFill>
            <a:schemeClr val="accent4">
              <a:tint val="40000"/>
              <a:alpha val="90000"/>
              <a:hueOff val="7603347"/>
              <a:satOff val="-35871"/>
              <a:lumOff val="-1296"/>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Negotiate Roles and Responsibilities </a:t>
          </a:r>
        </a:p>
      </dsp:txBody>
      <dsp:txXfrm>
        <a:off x="6272616" y="3190138"/>
        <a:ext cx="2700539" cy="645032"/>
      </dsp:txXfrm>
    </dsp:sp>
    <dsp:sp modelId="{95B26730-77C1-45BE-B1A1-0652B443059E}">
      <dsp:nvSpPr>
        <dsp:cNvPr id="0" name=""/>
        <dsp:cNvSpPr/>
      </dsp:nvSpPr>
      <dsp:spPr>
        <a:xfrm rot="5400000">
          <a:off x="7562933" y="3915192"/>
          <a:ext cx="119904" cy="119904"/>
        </a:xfrm>
        <a:prstGeom prst="rightArrow">
          <a:avLst>
            <a:gd name="adj1" fmla="val 66700"/>
            <a:gd name="adj2" fmla="val 50000"/>
          </a:avLst>
        </a:prstGeom>
        <a:solidFill>
          <a:schemeClr val="accent4">
            <a:hueOff val="7840713"/>
            <a:satOff val="-32622"/>
            <a:lumOff val="7686"/>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B184D3E-F7ED-443F-9ADE-0B935DAECB23}">
      <dsp:nvSpPr>
        <dsp:cNvPr id="0" name=""/>
        <dsp:cNvSpPr/>
      </dsp:nvSpPr>
      <dsp:spPr>
        <a:xfrm>
          <a:off x="6252548" y="4095049"/>
          <a:ext cx="2740675" cy="685168"/>
        </a:xfrm>
        <a:prstGeom prst="roundRect">
          <a:avLst>
            <a:gd name="adj" fmla="val 10000"/>
          </a:avLst>
        </a:prstGeom>
        <a:solidFill>
          <a:schemeClr val="accent4">
            <a:tint val="40000"/>
            <a:alpha val="90000"/>
            <a:hueOff val="8689540"/>
            <a:satOff val="-40996"/>
            <a:lumOff val="-1481"/>
            <a:alphaOff val="0"/>
          </a:schemeClr>
        </a:solidFill>
        <a:ln w="6350" cap="flat" cmpd="sng" algn="ctr">
          <a:solidFill>
            <a:schemeClr val="accent4">
              <a:tint val="40000"/>
              <a:alpha val="90000"/>
              <a:hueOff val="8689540"/>
              <a:satOff val="-40996"/>
              <a:lumOff val="-1481"/>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Formal contract</a:t>
          </a:r>
        </a:p>
      </dsp:txBody>
      <dsp:txXfrm>
        <a:off x="6272616" y="4115117"/>
        <a:ext cx="2700539" cy="645032"/>
      </dsp:txXfrm>
    </dsp:sp>
    <dsp:sp modelId="{BE31F8EE-ACD4-432A-97DB-A86C542A9BCE}">
      <dsp:nvSpPr>
        <dsp:cNvPr id="0" name=""/>
        <dsp:cNvSpPr/>
      </dsp:nvSpPr>
      <dsp:spPr>
        <a:xfrm rot="5400000">
          <a:off x="7562933" y="4840170"/>
          <a:ext cx="119904" cy="119904"/>
        </a:xfrm>
        <a:prstGeom prst="rightArrow">
          <a:avLst>
            <a:gd name="adj1" fmla="val 66700"/>
            <a:gd name="adj2" fmla="val 50000"/>
          </a:avLst>
        </a:prstGeom>
        <a:solidFill>
          <a:schemeClr val="accent4">
            <a:hueOff val="8820801"/>
            <a:satOff val="-36699"/>
            <a:lumOff val="864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81F10439-9771-44B9-8B22-0E091BB7CD4B}">
      <dsp:nvSpPr>
        <dsp:cNvPr id="0" name=""/>
        <dsp:cNvSpPr/>
      </dsp:nvSpPr>
      <dsp:spPr>
        <a:xfrm>
          <a:off x="6252548" y="5020027"/>
          <a:ext cx="2740675" cy="685168"/>
        </a:xfrm>
        <a:prstGeom prst="roundRect">
          <a:avLst>
            <a:gd name="adj" fmla="val 10000"/>
          </a:avLst>
        </a:prstGeom>
        <a:solidFill>
          <a:schemeClr val="accent4">
            <a:tint val="40000"/>
            <a:alpha val="90000"/>
            <a:hueOff val="9775733"/>
            <a:satOff val="-46120"/>
            <a:lumOff val="-1666"/>
            <a:alphaOff val="0"/>
          </a:schemeClr>
        </a:solidFill>
        <a:ln w="6350" cap="flat" cmpd="sng" algn="ctr">
          <a:solidFill>
            <a:schemeClr val="accent4">
              <a:tint val="40000"/>
              <a:alpha val="90000"/>
              <a:hueOff val="9775733"/>
              <a:satOff val="-46120"/>
              <a:lumOff val="-1666"/>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Payment in line with employment law </a:t>
          </a:r>
        </a:p>
      </dsp:txBody>
      <dsp:txXfrm>
        <a:off x="6272616" y="5040095"/>
        <a:ext cx="2700539" cy="645032"/>
      </dsp:txXfrm>
    </dsp:sp>
    <dsp:sp modelId="{E2348393-85A5-4B28-ABF8-FF9452827BFF}">
      <dsp:nvSpPr>
        <dsp:cNvPr id="0" name=""/>
        <dsp:cNvSpPr/>
      </dsp:nvSpPr>
      <dsp:spPr>
        <a:xfrm rot="5400000">
          <a:off x="7562933" y="5765148"/>
          <a:ext cx="119904" cy="119904"/>
        </a:xfrm>
        <a:prstGeom prst="rightArrow">
          <a:avLst>
            <a:gd name="adj1" fmla="val 66700"/>
            <a:gd name="adj2" fmla="val 50000"/>
          </a:avLst>
        </a:prstGeom>
        <a:solidFill>
          <a:schemeClr val="accent4">
            <a:hueOff val="9800891"/>
            <a:satOff val="-40777"/>
            <a:lumOff val="960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273716E3-834E-4D6D-A008-0BB253B76C0A}">
      <dsp:nvSpPr>
        <dsp:cNvPr id="0" name=""/>
        <dsp:cNvSpPr/>
      </dsp:nvSpPr>
      <dsp:spPr>
        <a:xfrm>
          <a:off x="6252548" y="5945005"/>
          <a:ext cx="2740675" cy="685168"/>
        </a:xfrm>
        <a:prstGeom prst="roundRect">
          <a:avLst>
            <a:gd name="adj" fmla="val 10000"/>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70000"/>
            </a:lnSpc>
            <a:spcBef>
              <a:spcPct val="0"/>
            </a:spcBef>
            <a:spcAft>
              <a:spcPct val="35000"/>
            </a:spcAft>
            <a:buNone/>
          </a:pPr>
          <a:r>
            <a:rPr lang="en-IE" sz="1800" kern="1200" dirty="0"/>
            <a:t>Work inclusively &amp; Give feedback</a:t>
          </a:r>
        </a:p>
      </dsp:txBody>
      <dsp:txXfrm>
        <a:off x="6272616" y="5965073"/>
        <a:ext cx="2700539" cy="6450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5BB1-76B5-4923-87AA-B29CC520F852}">
      <dsp:nvSpPr>
        <dsp:cNvPr id="0" name=""/>
        <dsp:cNvSpPr/>
      </dsp:nvSpPr>
      <dsp:spPr>
        <a:xfrm>
          <a:off x="0" y="162190"/>
          <a:ext cx="8693400" cy="4020906"/>
        </a:xfrm>
        <a:prstGeom prst="leftRightRibb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8C5CA3-E529-4CE6-B79F-807A13AF0992}">
      <dsp:nvSpPr>
        <dsp:cNvPr id="0" name=""/>
        <dsp:cNvSpPr/>
      </dsp:nvSpPr>
      <dsp:spPr>
        <a:xfrm>
          <a:off x="1043207" y="1042501"/>
          <a:ext cx="2868822" cy="17039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en-IE" sz="6500" kern="1200" dirty="0">
              <a:solidFill>
                <a:srgbClr val="FFC000"/>
              </a:solidFill>
            </a:rPr>
            <a:t>.</a:t>
          </a:r>
        </a:p>
      </dsp:txBody>
      <dsp:txXfrm>
        <a:off x="1043207" y="1042501"/>
        <a:ext cx="2868822" cy="1703906"/>
      </dsp:txXfrm>
    </dsp:sp>
    <dsp:sp modelId="{426E8ACA-5A7D-4A1C-993E-683154FA3A32}">
      <dsp:nvSpPr>
        <dsp:cNvPr id="0" name=""/>
        <dsp:cNvSpPr/>
      </dsp:nvSpPr>
      <dsp:spPr>
        <a:xfrm>
          <a:off x="4346700" y="1598879"/>
          <a:ext cx="3390426" cy="170390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31140" rIns="0" bIns="247650" numCol="1" spcCol="1270" anchor="ctr" anchorCtr="0">
          <a:noAutofit/>
        </a:bodyPr>
        <a:lstStyle/>
        <a:p>
          <a:pPr marL="0" lvl="0" indent="0" algn="ctr" defTabSz="2889250">
            <a:lnSpc>
              <a:spcPct val="90000"/>
            </a:lnSpc>
            <a:spcBef>
              <a:spcPct val="0"/>
            </a:spcBef>
            <a:spcAft>
              <a:spcPct val="35000"/>
            </a:spcAft>
            <a:buNone/>
          </a:pPr>
          <a:r>
            <a:rPr lang="en-IE" sz="6500" kern="1200" dirty="0">
              <a:solidFill>
                <a:srgbClr val="FFC000"/>
              </a:solidFill>
            </a:rPr>
            <a:t>.</a:t>
          </a:r>
        </a:p>
      </dsp:txBody>
      <dsp:txXfrm>
        <a:off x="4346700" y="1598879"/>
        <a:ext cx="3390426" cy="1703906"/>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098E-83D5-4953-A884-6505969B1B0C}" type="datetimeFigureOut">
              <a:rPr lang="en-IE" smtClean="0"/>
              <a:t>21/05/2019</a:t>
            </a:fld>
            <a:endParaRPr lang="en-I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961F0-71F7-499A-8483-8FCF25041266}" type="slidenum">
              <a:rPr lang="en-IE" smtClean="0"/>
              <a:t>‹#›</a:t>
            </a:fld>
            <a:endParaRPr lang="en-IE"/>
          </a:p>
        </p:txBody>
      </p:sp>
    </p:spTree>
    <p:extLst>
      <p:ext uri="{BB962C8B-B14F-4D97-AF65-F5344CB8AC3E}">
        <p14:creationId xmlns:p14="http://schemas.microsoft.com/office/powerpoint/2010/main" val="2725298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2</a:t>
            </a:fld>
            <a:endParaRPr lang="en-IE"/>
          </a:p>
        </p:txBody>
      </p:sp>
    </p:spTree>
    <p:extLst>
      <p:ext uri="{BB962C8B-B14F-4D97-AF65-F5344CB8AC3E}">
        <p14:creationId xmlns:p14="http://schemas.microsoft.com/office/powerpoint/2010/main" val="225932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continuum of involvement in research (different levels of training Gutman and Ramon)</a:t>
            </a:r>
          </a:p>
          <a:p>
            <a:r>
              <a:rPr lang="en-IE" dirty="0"/>
              <a:t>Consultation, Collaboration &amp; Control (Hanley, cited in </a:t>
            </a:r>
            <a:r>
              <a:rPr lang="en-IE" dirty="0" err="1"/>
              <a:t>L&amp;Mc</a:t>
            </a:r>
            <a:r>
              <a:rPr lang="en-I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Partnership is a formal relationship with rights and responsibilities, whereas collaboration refers more to people more informally agreeing to work jointly (Fleming et al)</a:t>
            </a:r>
          </a:p>
          <a:p>
            <a:endParaRPr lang="en-IE" dirty="0"/>
          </a:p>
          <a:p>
            <a:endParaRPr lang="en-IE" dirty="0"/>
          </a:p>
          <a:p>
            <a:endParaRPr lang="en-IE" dirty="0"/>
          </a:p>
          <a:p>
            <a:r>
              <a:rPr lang="en-IE" dirty="0"/>
              <a:t>Contribution – researchers do more than asking service user’s opinions, actively involving them throughout the research process, but without sharing decision making powers (Sweeney &amp; Morgan in </a:t>
            </a:r>
            <a:r>
              <a:rPr lang="en-IE" dirty="0" err="1"/>
              <a:t>Cossar</a:t>
            </a:r>
            <a:r>
              <a:rPr lang="en-IE" dirty="0"/>
              <a:t>).</a:t>
            </a:r>
          </a:p>
          <a:p>
            <a:endParaRPr lang="en-IE" dirty="0"/>
          </a:p>
          <a:p>
            <a:r>
              <a:rPr lang="en-IE" dirty="0"/>
              <a:t>Frustrated participation – exclusion  by actions such as inaccessibility, cost, making it difficult for people to participate</a:t>
            </a:r>
          </a:p>
          <a:p>
            <a:endParaRPr lang="en-IE" dirty="0"/>
          </a:p>
          <a:p>
            <a:r>
              <a:rPr lang="en-IE" dirty="0"/>
              <a:t>Consultation – ask for input, may influence you, won’t necessarily adopt it (Targeted or embedded consultation, Hughes and Duffy)</a:t>
            </a:r>
          </a:p>
          <a:p>
            <a:r>
              <a:rPr lang="en-IE" dirty="0"/>
              <a:t>Contribution – degree of involvement advisory committee, </a:t>
            </a:r>
          </a:p>
          <a:p>
            <a:r>
              <a:rPr lang="en-IE" dirty="0"/>
              <a:t>Collaboration – degree of involvement from advisory committee, establishing research questions, identifying research tools, analysing data, writing up the report or disseminating findings (maybe not involvement in every aspect). How much is enough is still open to debate.</a:t>
            </a:r>
          </a:p>
          <a:p>
            <a:r>
              <a:rPr lang="en-IE" dirty="0"/>
              <a:t>Control – locus of control is with the service user; determining the research focus, the process, the interpretation of findings and conclusions drawn. How much is enough is still open to debate.</a:t>
            </a:r>
          </a:p>
        </p:txBody>
      </p:sp>
      <p:sp>
        <p:nvSpPr>
          <p:cNvPr id="4" name="Slide Number Placeholder 3"/>
          <p:cNvSpPr>
            <a:spLocks noGrp="1"/>
          </p:cNvSpPr>
          <p:nvPr>
            <p:ph type="sldNum" sz="quarter" idx="5"/>
          </p:nvPr>
        </p:nvSpPr>
        <p:spPr/>
        <p:txBody>
          <a:bodyPr/>
          <a:lstStyle/>
          <a:p>
            <a:fld id="{2B6961F0-71F7-499A-8483-8FCF25041266}" type="slidenum">
              <a:rPr lang="en-IE" smtClean="0"/>
              <a:t>19</a:t>
            </a:fld>
            <a:endParaRPr lang="en-IE"/>
          </a:p>
        </p:txBody>
      </p:sp>
    </p:spTree>
    <p:extLst>
      <p:ext uri="{BB962C8B-B14F-4D97-AF65-F5344CB8AC3E}">
        <p14:creationId xmlns:p14="http://schemas.microsoft.com/office/powerpoint/2010/main" val="267989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Affiliated Participation Researcher – Professionals working but not living in the community (</a:t>
            </a:r>
            <a:r>
              <a:rPr lang="en-IE" dirty="0" err="1"/>
              <a:t>L&amp;Mc</a:t>
            </a:r>
            <a:r>
              <a:rPr lang="en-IE" dirty="0"/>
              <a:t>)</a:t>
            </a:r>
          </a:p>
          <a:p>
            <a:r>
              <a:rPr lang="en-IE" dirty="0"/>
              <a:t>Immersed Participation Researchers – locals or service users within the community</a:t>
            </a:r>
          </a:p>
          <a:p>
            <a:r>
              <a:rPr lang="en-IE" dirty="0"/>
              <a:t>Direct service users – using or have used the service</a:t>
            </a:r>
          </a:p>
          <a:p>
            <a:r>
              <a:rPr lang="en-IE" dirty="0"/>
              <a:t>Indirect service users – those who have experience of a similar service elsewhere</a:t>
            </a:r>
          </a:p>
          <a:p>
            <a:r>
              <a:rPr lang="en-IE" dirty="0"/>
              <a:t>Alternative researchers – service users but researching in different area of provision (McLaughlin)</a:t>
            </a:r>
          </a:p>
          <a:p>
            <a:endParaRPr lang="en-IE" dirty="0"/>
          </a:p>
          <a:p>
            <a:r>
              <a:rPr lang="en-IE" dirty="0"/>
              <a:t>CPR - While privileging the voice of the community, include expertise that can contribute to collective action (</a:t>
            </a:r>
            <a:r>
              <a:rPr lang="en-IE" dirty="0" err="1"/>
              <a:t>L&amp;Mc</a:t>
            </a:r>
            <a:r>
              <a:rPr lang="en-IE" dirty="0"/>
              <a:t>)</a:t>
            </a:r>
          </a:p>
          <a:p>
            <a:r>
              <a:rPr lang="en-IE" dirty="0"/>
              <a:t>Commitment to social justice, collective action and social change (</a:t>
            </a:r>
            <a:r>
              <a:rPr lang="en-IE" dirty="0" err="1"/>
              <a:t>L&amp;Mc</a:t>
            </a:r>
            <a:r>
              <a:rPr lang="en-IE" dirty="0"/>
              <a:t>)</a:t>
            </a:r>
          </a:p>
          <a:p>
            <a:r>
              <a:rPr lang="en-IE" dirty="0"/>
              <a:t>Community-based analysis of social problems and oriented toward community action. (</a:t>
            </a:r>
            <a:r>
              <a:rPr lang="en-IE" dirty="0" err="1"/>
              <a:t>L&amp;Mc</a:t>
            </a:r>
            <a:r>
              <a:rPr lang="en-IE" dirty="0"/>
              <a:t>)</a:t>
            </a:r>
          </a:p>
          <a:p>
            <a:endParaRPr lang="en-IE" dirty="0"/>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20</a:t>
            </a:fld>
            <a:endParaRPr lang="en-IE"/>
          </a:p>
        </p:txBody>
      </p:sp>
    </p:spTree>
    <p:extLst>
      <p:ext uri="{BB962C8B-B14F-4D97-AF65-F5344CB8AC3E}">
        <p14:creationId xmlns:p14="http://schemas.microsoft.com/office/powerpoint/2010/main" val="129889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An academic approaches and invites others often after funding has been secured and much of the methodology set (Fleming)</a:t>
            </a:r>
          </a:p>
          <a:p>
            <a:endParaRPr lang="en-IE" dirty="0"/>
          </a:p>
          <a:p>
            <a:r>
              <a:rPr lang="en-IE" dirty="0"/>
              <a:t>User-led … come together to devise the project and apply for funding as a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Communities themselves are a source of data but are also invaluable in term of data interpretation (</a:t>
            </a:r>
            <a:r>
              <a:rPr lang="en-IE" dirty="0" err="1"/>
              <a:t>L&amp;Mc</a:t>
            </a:r>
            <a:r>
              <a:rPr lang="en-I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Service users’ contribution is valuable in itself and is not dependent on service users developing ‘research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21</a:t>
            </a:fld>
            <a:endParaRPr lang="en-IE"/>
          </a:p>
        </p:txBody>
      </p:sp>
    </p:spTree>
    <p:extLst>
      <p:ext uri="{BB962C8B-B14F-4D97-AF65-F5344CB8AC3E}">
        <p14:creationId xmlns:p14="http://schemas.microsoft.com/office/powerpoint/2010/main" val="1296521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Increased knowledge, awareness and confidence (G&amp;R &amp; McLoughlin</a:t>
            </a:r>
          </a:p>
          <a:p>
            <a:r>
              <a:rPr lang="en-IE" dirty="0"/>
              <a:t>Meeting others in similar situations</a:t>
            </a:r>
          </a:p>
          <a:p>
            <a:r>
              <a:rPr lang="en-IE" dirty="0"/>
              <a:t>Empowerment (G&amp;R)</a:t>
            </a:r>
          </a:p>
          <a:p>
            <a:r>
              <a:rPr lang="en-IE" dirty="0"/>
              <a:t>Active in their community (G&amp;R)</a:t>
            </a:r>
          </a:p>
          <a:p>
            <a:r>
              <a:rPr lang="en-IE" dirty="0"/>
              <a:t>Improving community capacity for addressing needs (G&amp;R)</a:t>
            </a:r>
          </a:p>
          <a:p>
            <a:r>
              <a:rPr lang="en-IE" dirty="0"/>
              <a:t>Bringing about positive outcomes for their lives (G&amp;R)</a:t>
            </a:r>
          </a:p>
          <a:p>
            <a:r>
              <a:rPr lang="en-IE" dirty="0"/>
              <a:t>Reduced power differentials between partners (Fleming et al)</a:t>
            </a:r>
          </a:p>
          <a:p>
            <a:r>
              <a:rPr lang="en-IE" dirty="0"/>
              <a:t>Powerful learning experience (Fleming et al),</a:t>
            </a:r>
          </a:p>
          <a:p>
            <a:endParaRPr lang="en-IE" dirty="0"/>
          </a:p>
          <a:p>
            <a:r>
              <a:rPr lang="en-IE" dirty="0"/>
              <a:t>Costs</a:t>
            </a:r>
          </a:p>
          <a:p>
            <a:r>
              <a:rPr lang="en-IE" dirty="0"/>
              <a:t>Time consuming </a:t>
            </a:r>
          </a:p>
          <a:p>
            <a:r>
              <a:rPr lang="en-IE" dirty="0"/>
              <a:t>Financial trade-off</a:t>
            </a:r>
          </a:p>
          <a:p>
            <a:r>
              <a:rPr lang="en-IE" dirty="0"/>
              <a:t>Emotionally draining / demoralising</a:t>
            </a:r>
          </a:p>
          <a:p>
            <a:r>
              <a:rPr lang="en-IE" dirty="0"/>
              <a:t>Expectations of change raised</a:t>
            </a:r>
          </a:p>
          <a:p>
            <a:r>
              <a:rPr lang="en-IE" dirty="0"/>
              <a:t>Risk of tokenism / exploitation</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23</a:t>
            </a:fld>
            <a:endParaRPr lang="en-IE"/>
          </a:p>
        </p:txBody>
      </p:sp>
    </p:spTree>
    <p:extLst>
      <p:ext uri="{BB962C8B-B14F-4D97-AF65-F5344CB8AC3E}">
        <p14:creationId xmlns:p14="http://schemas.microsoft.com/office/powerpoint/2010/main" val="267307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(all L&amp;MC unless spec)</a:t>
            </a:r>
          </a:p>
        </p:txBody>
      </p:sp>
      <p:sp>
        <p:nvSpPr>
          <p:cNvPr id="4" name="Slide Number Placeholder 3"/>
          <p:cNvSpPr>
            <a:spLocks noGrp="1"/>
          </p:cNvSpPr>
          <p:nvPr>
            <p:ph type="sldNum" sz="quarter" idx="5"/>
          </p:nvPr>
        </p:nvSpPr>
        <p:spPr/>
        <p:txBody>
          <a:bodyPr/>
          <a:lstStyle/>
          <a:p>
            <a:fld id="{2B6961F0-71F7-499A-8483-8FCF25041266}" type="slidenum">
              <a:rPr lang="en-IE" smtClean="0"/>
              <a:t>24</a:t>
            </a:fld>
            <a:endParaRPr lang="en-IE"/>
          </a:p>
        </p:txBody>
      </p:sp>
    </p:spTree>
    <p:extLst>
      <p:ext uri="{BB962C8B-B14F-4D97-AF65-F5344CB8AC3E}">
        <p14:creationId xmlns:p14="http://schemas.microsoft.com/office/powerpoint/2010/main" val="1083709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More research is needed to sharpen and broaden our understanding of the potential outcomes of such partnerships with service users (G&amp;R)</a:t>
            </a:r>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26</a:t>
            </a:fld>
            <a:endParaRPr lang="en-IE"/>
          </a:p>
        </p:txBody>
      </p:sp>
    </p:spTree>
    <p:extLst>
      <p:ext uri="{BB962C8B-B14F-4D97-AF65-F5344CB8AC3E}">
        <p14:creationId xmlns:p14="http://schemas.microsoft.com/office/powerpoint/2010/main" val="2279856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3</a:t>
            </a:fld>
            <a:endParaRPr lang="en-IE"/>
          </a:p>
        </p:txBody>
      </p:sp>
    </p:spTree>
    <p:extLst>
      <p:ext uri="{BB962C8B-B14F-4D97-AF65-F5344CB8AC3E}">
        <p14:creationId xmlns:p14="http://schemas.microsoft.com/office/powerpoint/2010/main" val="412549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4</a:t>
            </a:fld>
            <a:endParaRPr lang="en-IE"/>
          </a:p>
        </p:txBody>
      </p:sp>
    </p:spTree>
    <p:extLst>
      <p:ext uri="{BB962C8B-B14F-4D97-AF65-F5344CB8AC3E}">
        <p14:creationId xmlns:p14="http://schemas.microsoft.com/office/powerpoint/2010/main" val="765721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5</a:t>
            </a:fld>
            <a:endParaRPr lang="en-IE"/>
          </a:p>
        </p:txBody>
      </p:sp>
    </p:spTree>
    <p:extLst>
      <p:ext uri="{BB962C8B-B14F-4D97-AF65-F5344CB8AC3E}">
        <p14:creationId xmlns:p14="http://schemas.microsoft.com/office/powerpoint/2010/main" val="1547605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6</a:t>
            </a:fld>
            <a:endParaRPr lang="en-IE"/>
          </a:p>
        </p:txBody>
      </p:sp>
    </p:spTree>
    <p:extLst>
      <p:ext uri="{BB962C8B-B14F-4D97-AF65-F5344CB8AC3E}">
        <p14:creationId xmlns:p14="http://schemas.microsoft.com/office/powerpoint/2010/main" val="2413594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7</a:t>
            </a:fld>
            <a:endParaRPr lang="en-IE"/>
          </a:p>
        </p:txBody>
      </p:sp>
    </p:spTree>
    <p:extLst>
      <p:ext uri="{BB962C8B-B14F-4D97-AF65-F5344CB8AC3E}">
        <p14:creationId xmlns:p14="http://schemas.microsoft.com/office/powerpoint/2010/main" val="388876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Community Participative methodology to support service user engagement as participants in research while working towards advancing collaboration strategies to enhance service users’ role as </a:t>
            </a:r>
            <a:r>
              <a:rPr lang="en-IE" dirty="0" err="1"/>
              <a:t>researcherers</a:t>
            </a:r>
            <a:r>
              <a:rPr lang="en-IE" dirty="0"/>
              <a:t> (</a:t>
            </a:r>
            <a:r>
              <a:rPr lang="en-IE" dirty="0" err="1"/>
              <a:t>L&amp;Mc</a:t>
            </a:r>
            <a:r>
              <a:rPr lang="en-I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Participatory research is defined not by particular theories or methods but by who defines the research problem, who generates the analysis, represents, owns and acts on the information which is sought (Littlechild,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15</a:t>
            </a:fld>
            <a:endParaRPr lang="en-IE"/>
          </a:p>
        </p:txBody>
      </p:sp>
    </p:spTree>
    <p:extLst>
      <p:ext uri="{BB962C8B-B14F-4D97-AF65-F5344CB8AC3E}">
        <p14:creationId xmlns:p14="http://schemas.microsoft.com/office/powerpoint/2010/main" val="4091580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cited in Littlechild et al</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Participatory Action Research PARS the researcher is seen as a facilitator who can empower people to develop their own knowledge a </a:t>
            </a:r>
            <a:r>
              <a:rPr lang="en-IE" dirty="0" err="1"/>
              <a:t>tke</a:t>
            </a:r>
            <a:r>
              <a:rPr lang="en-IE" dirty="0"/>
              <a:t> action (</a:t>
            </a:r>
            <a:r>
              <a:rPr lang="en-IE" dirty="0" err="1"/>
              <a:t>Cosser</a:t>
            </a:r>
            <a:r>
              <a:rPr lang="en-IE" dirty="0"/>
              <a:t>)</a:t>
            </a:r>
          </a:p>
          <a:p>
            <a:endParaRPr lang="en-IE" dirty="0"/>
          </a:p>
        </p:txBody>
      </p:sp>
      <p:sp>
        <p:nvSpPr>
          <p:cNvPr id="4" name="Slide Number Placeholder 3"/>
          <p:cNvSpPr>
            <a:spLocks noGrp="1"/>
          </p:cNvSpPr>
          <p:nvPr>
            <p:ph type="sldNum" sz="quarter" idx="5"/>
          </p:nvPr>
        </p:nvSpPr>
        <p:spPr/>
        <p:txBody>
          <a:bodyPr/>
          <a:lstStyle/>
          <a:p>
            <a:fld id="{2B6961F0-71F7-499A-8483-8FCF25041266}" type="slidenum">
              <a:rPr lang="en-IE" smtClean="0"/>
              <a:t>17</a:t>
            </a:fld>
            <a:endParaRPr lang="en-IE"/>
          </a:p>
        </p:txBody>
      </p:sp>
    </p:spTree>
    <p:extLst>
      <p:ext uri="{BB962C8B-B14F-4D97-AF65-F5344CB8AC3E}">
        <p14:creationId xmlns:p14="http://schemas.microsoft.com/office/powerpoint/2010/main" val="426627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(Turner &amp; Beresford 2005) in McLaughlin</a:t>
            </a:r>
          </a:p>
        </p:txBody>
      </p:sp>
      <p:sp>
        <p:nvSpPr>
          <p:cNvPr id="4" name="Slide Number Placeholder 3"/>
          <p:cNvSpPr>
            <a:spLocks noGrp="1"/>
          </p:cNvSpPr>
          <p:nvPr>
            <p:ph type="sldNum" sz="quarter" idx="5"/>
          </p:nvPr>
        </p:nvSpPr>
        <p:spPr/>
        <p:txBody>
          <a:bodyPr/>
          <a:lstStyle/>
          <a:p>
            <a:fld id="{2B6961F0-71F7-499A-8483-8FCF25041266}" type="slidenum">
              <a:rPr lang="en-IE" smtClean="0"/>
              <a:t>18</a:t>
            </a:fld>
            <a:endParaRPr lang="en-IE"/>
          </a:p>
        </p:txBody>
      </p:sp>
    </p:spTree>
    <p:extLst>
      <p:ext uri="{BB962C8B-B14F-4D97-AF65-F5344CB8AC3E}">
        <p14:creationId xmlns:p14="http://schemas.microsoft.com/office/powerpoint/2010/main" val="561675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17263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68353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03434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4001628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4188" y="365126"/>
            <a:ext cx="6171161" cy="1325563"/>
          </a:xfrm>
        </p:spPr>
        <p:txBody>
          <a:bodyPr/>
          <a:lstStyle>
            <a:lvl1pPr>
              <a:defRPr b="1">
                <a:solidFill>
                  <a:srgbClr val="822327"/>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44188" y="1825625"/>
            <a:ext cx="617116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3558374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3672303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530678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C5918-1BEB-4F12-9267-0CFCD2ACA824}" type="datetimeFigureOut">
              <a:rPr lang="en-IE" smtClean="0"/>
              <a:t>21/05/2019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759954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C5918-1BEB-4F12-9267-0CFCD2ACA824}" type="datetimeFigureOut">
              <a:rPr lang="en-IE" smtClean="0"/>
              <a:t>21/05/2019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870804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C5918-1BEB-4F12-9267-0CFCD2ACA824}" type="datetimeFigureOut">
              <a:rPr lang="en-IE" smtClean="0"/>
              <a:t>21/05/2019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4284563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273652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4188" y="365126"/>
            <a:ext cx="6171161" cy="1325563"/>
          </a:xfrm>
        </p:spPr>
        <p:txBody>
          <a:bodyPr/>
          <a:lstStyle>
            <a:lvl1pPr>
              <a:defRPr b="1">
                <a:solidFill>
                  <a:srgbClr val="822327"/>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344188" y="1825625"/>
            <a:ext cx="617116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3598260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286255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592341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80789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5918-1BEB-4F12-9267-0CFCD2ACA824}" type="datetimeFigureOut">
              <a:rPr lang="en-IE" smtClean="0"/>
              <a:t>21/05/2019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172043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72360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C5918-1BEB-4F12-9267-0CFCD2ACA824}" type="datetimeFigureOut">
              <a:rPr lang="en-IE" smtClean="0"/>
              <a:t>21/05/2019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86002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AC5918-1BEB-4F12-9267-0CFCD2ACA824}" type="datetimeFigureOut">
              <a:rPr lang="en-IE" smtClean="0"/>
              <a:t>21/05/2019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27812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C5918-1BEB-4F12-9267-0CFCD2ACA824}" type="datetimeFigureOut">
              <a:rPr lang="en-IE" smtClean="0"/>
              <a:t>21/05/2019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1244782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346376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8AC5918-1BEB-4F12-9267-0CFCD2ACA824}" type="datetimeFigureOut">
              <a:rPr lang="en-IE" smtClean="0"/>
              <a:t>21/05/2019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74903E0A-1794-4570-A14B-4171E934A0FE}" type="slidenum">
              <a:rPr lang="en-IE" smtClean="0"/>
              <a:t>‹#›</a:t>
            </a:fld>
            <a:endParaRPr lang="en-IE"/>
          </a:p>
        </p:txBody>
      </p:sp>
    </p:spTree>
    <p:extLst>
      <p:ext uri="{BB962C8B-B14F-4D97-AF65-F5344CB8AC3E}">
        <p14:creationId xmlns:p14="http://schemas.microsoft.com/office/powerpoint/2010/main" val="332060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C5918-1BEB-4F12-9267-0CFCD2ACA824}" type="datetimeFigureOut">
              <a:rPr lang="en-IE" smtClean="0"/>
              <a:t>21/05/2019</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03E0A-1794-4570-A14B-4171E934A0FE}" type="slidenum">
              <a:rPr lang="en-IE" smtClean="0"/>
              <a:t>‹#›</a:t>
            </a:fld>
            <a:endParaRPr lang="en-IE"/>
          </a:p>
        </p:txBody>
      </p:sp>
      <p:pic>
        <p:nvPicPr>
          <p:cNvPr id="8" name="Picture 7" descr="A picture containing sky, outdoor, snow&#10;&#10;Description automatically generated">
            <a:extLst>
              <a:ext uri="{FF2B5EF4-FFF2-40B4-BE49-F238E27FC236}">
                <a16:creationId xmlns:a16="http://schemas.microsoft.com/office/drawing/2014/main" id="{F989F24A-A118-481D-ADC7-D3C68A947117}"/>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58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16310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C5918-1BEB-4F12-9267-0CFCD2ACA824}" type="datetimeFigureOut">
              <a:rPr lang="en-IE" smtClean="0"/>
              <a:t>21/05/2019</a:t>
            </a:fld>
            <a:endParaRPr lang="en-I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903E0A-1794-4570-A14B-4171E934A0FE}" type="slidenum">
              <a:rPr lang="en-IE" smtClean="0"/>
              <a:t>‹#›</a:t>
            </a:fld>
            <a:endParaRPr lang="en-IE"/>
          </a:p>
        </p:txBody>
      </p:sp>
      <p:pic>
        <p:nvPicPr>
          <p:cNvPr id="8" name="Picture 7" descr="A picture containing sky, outdoor, snow&#10;&#10;Description automatically generated">
            <a:extLst>
              <a:ext uri="{FF2B5EF4-FFF2-40B4-BE49-F238E27FC236}">
                <a16:creationId xmlns:a16="http://schemas.microsoft.com/office/drawing/2014/main" id="{F989F24A-A118-481D-ADC7-D3C68A947117}"/>
              </a:ext>
            </a:extLst>
          </p:cNvPr>
          <p:cNvPicPr>
            <a:picLocks noChangeAspect="1"/>
          </p:cNvPicPr>
          <p:nvPr userDrawn="1"/>
        </p:nvPicPr>
        <p:blipFill>
          <a:blip r:embed="rId13">
            <a:extLst>
              <a:ext uri="{BEBA8EAE-BF5A-486C-A8C5-ECC9F3942E4B}">
                <a14:imgProps xmlns:a14="http://schemas.microsoft.com/office/drawing/2010/main">
                  <a14:imgLayer r:embed="rId14">
                    <a14:imgEffect>
                      <a14:saturation sat="58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69304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0288-B2D3-4CCF-B0BF-F7FFE62B0BA9}"/>
              </a:ext>
            </a:extLst>
          </p:cNvPr>
          <p:cNvSpPr>
            <a:spLocks noGrp="1"/>
          </p:cNvSpPr>
          <p:nvPr>
            <p:ph type="ctrTitle"/>
          </p:nvPr>
        </p:nvSpPr>
        <p:spPr>
          <a:xfrm>
            <a:off x="2128345" y="964276"/>
            <a:ext cx="6783184" cy="3091779"/>
          </a:xfrm>
        </p:spPr>
        <p:txBody>
          <a:bodyPr>
            <a:normAutofit fontScale="90000"/>
          </a:bodyPr>
          <a:lstStyle/>
          <a:p>
            <a:r>
              <a:rPr lang="en-IE" sz="5600" b="1" spc="-50"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Promoting Research </a:t>
            </a:r>
            <a:r>
              <a:rPr lang="en-IE" sz="7300" b="1" spc="300"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Collaboration </a:t>
            </a:r>
            <a:br>
              <a:rPr lang="en-IE" b="1"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br>
            <a:r>
              <a:rPr lang="en-IE" b="1"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with </a:t>
            </a:r>
            <a:br>
              <a:rPr lang="en-IE" b="1"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br>
            <a:r>
              <a:rPr lang="en-IE" b="1" dirty="0">
                <a:ln w="0"/>
                <a:solidFill>
                  <a:srgbClr val="822327"/>
                </a:solidFill>
                <a:effectLst>
                  <a:innerShdw blurRad="63500" dist="50800" dir="13500000">
                    <a:prstClr val="black">
                      <a:alpha val="50000"/>
                    </a:prstClr>
                  </a:innerShdw>
                </a:effectLst>
                <a:latin typeface="Aharoni" panose="02010803020104030203" pitchFamily="2" charset="-79"/>
                <a:cs typeface="Aharoni" panose="02010803020104030203" pitchFamily="2" charset="-79"/>
              </a:rPr>
              <a:t>Service Users</a:t>
            </a:r>
          </a:p>
        </p:txBody>
      </p:sp>
      <p:sp>
        <p:nvSpPr>
          <p:cNvPr id="3" name="Subtitle 2">
            <a:extLst>
              <a:ext uri="{FF2B5EF4-FFF2-40B4-BE49-F238E27FC236}">
                <a16:creationId xmlns:a16="http://schemas.microsoft.com/office/drawing/2014/main" id="{592D3BEE-DF9C-42D3-A9F4-0EAA5ED21C2E}"/>
              </a:ext>
            </a:extLst>
          </p:cNvPr>
          <p:cNvSpPr>
            <a:spLocks noGrp="1"/>
          </p:cNvSpPr>
          <p:nvPr>
            <p:ph type="subTitle" idx="1"/>
          </p:nvPr>
        </p:nvSpPr>
        <p:spPr>
          <a:xfrm>
            <a:off x="5486405" y="4871254"/>
            <a:ext cx="3066759" cy="831272"/>
          </a:xfrm>
        </p:spPr>
        <p:txBody>
          <a:bodyPr>
            <a:normAutofit/>
          </a:bodyPr>
          <a:lstStyle/>
          <a:p>
            <a:r>
              <a:rPr lang="en-IE" sz="2700" dirty="0">
                <a:latin typeface="Aharoni" panose="02010803020104030203" pitchFamily="2" charset="-79"/>
                <a:cs typeface="Aharoni" panose="02010803020104030203" pitchFamily="2" charset="-79"/>
              </a:rPr>
              <a:t>Niamh Flanagan</a:t>
            </a:r>
          </a:p>
        </p:txBody>
      </p:sp>
      <p:pic>
        <p:nvPicPr>
          <p:cNvPr id="10" name="Picture 9" descr="A close up of a sign&#10;&#10;Description automatically generated">
            <a:extLst>
              <a:ext uri="{FF2B5EF4-FFF2-40B4-BE49-F238E27FC236}">
                <a16:creationId xmlns:a16="http://schemas.microsoft.com/office/drawing/2014/main" id="{A550181D-E23F-4450-BD03-9D3692FE85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284" y="5535790"/>
            <a:ext cx="2709841" cy="1219429"/>
          </a:xfrm>
          <a:prstGeom prst="rect">
            <a:avLst/>
          </a:prstGeom>
        </p:spPr>
      </p:pic>
      <p:cxnSp>
        <p:nvCxnSpPr>
          <p:cNvPr id="12" name="Straight Connector 11">
            <a:extLst>
              <a:ext uri="{FF2B5EF4-FFF2-40B4-BE49-F238E27FC236}">
                <a16:creationId xmlns:a16="http://schemas.microsoft.com/office/drawing/2014/main" id="{F0B36262-3E79-43F7-8A05-A2FFC277AC10}"/>
              </a:ext>
            </a:extLst>
          </p:cNvPr>
          <p:cNvCxnSpPr/>
          <p:nvPr/>
        </p:nvCxnSpPr>
        <p:spPr>
          <a:xfrm>
            <a:off x="5735786" y="5419894"/>
            <a:ext cx="2592000" cy="0"/>
          </a:xfrm>
          <a:prstGeom prst="line">
            <a:avLst/>
          </a:prstGeom>
          <a:ln w="38100">
            <a:solidFill>
              <a:srgbClr val="F0AB03"/>
            </a:solidFill>
          </a:ln>
          <a:effectLst/>
          <a:scene3d>
            <a:camera prst="orthographicFront">
              <a:rot lat="0" lon="0" rev="0"/>
            </a:camera>
            <a:lightRig rig="contrasting" dir="t">
              <a:rot lat="0" lon="0" rev="7800000"/>
            </a:lightRig>
          </a:scene3d>
          <a:sp3d>
            <a:bevelT w="139700" h="139700"/>
          </a:sp3d>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746756"/>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25" y="2992636"/>
            <a:ext cx="5745724" cy="4309293"/>
          </a:xfrm>
          <a:prstGeom prst="rect">
            <a:avLst/>
          </a:prstGeom>
        </p:spPr>
      </p:pic>
      <p:sp>
        <p:nvSpPr>
          <p:cNvPr id="5" name="Speech Bubble: Oval 4">
            <a:extLst>
              <a:ext uri="{FF2B5EF4-FFF2-40B4-BE49-F238E27FC236}">
                <a16:creationId xmlns:a16="http://schemas.microsoft.com/office/drawing/2014/main" id="{B90B0116-2094-428F-83B9-C13B20943843}"/>
              </a:ext>
            </a:extLst>
          </p:cNvPr>
          <p:cNvSpPr/>
          <p:nvPr/>
        </p:nvSpPr>
        <p:spPr>
          <a:xfrm>
            <a:off x="628651" y="1690689"/>
            <a:ext cx="4392386" cy="2038026"/>
          </a:xfrm>
          <a:prstGeom prst="wedgeEllipseCallout">
            <a:avLst>
              <a:gd name="adj1" fmla="val -41625"/>
              <a:gd name="adj2" fmla="val 94905"/>
            </a:avLst>
          </a:prstGeom>
          <a:gradFill>
            <a:gsLst>
              <a:gs pos="0">
                <a:schemeClr val="accent6">
                  <a:lumMod val="20000"/>
                  <a:lumOff val="80000"/>
                </a:schemeClr>
              </a:gs>
              <a:gs pos="50000">
                <a:schemeClr val="accent6">
                  <a:lumMod val="105000"/>
                  <a:satMod val="103000"/>
                  <a:tint val="73000"/>
                </a:schemeClr>
              </a:gs>
              <a:gs pos="100000">
                <a:schemeClr val="accent6">
                  <a:lumMod val="105000"/>
                  <a:satMod val="109000"/>
                  <a:tint val="81000"/>
                </a:schemeClr>
              </a:gs>
            </a:gsLst>
          </a:gradFill>
          <a:ln>
            <a:noFill/>
          </a:ln>
          <a:scene3d>
            <a:camera prst="orthographicFront"/>
            <a:lightRig rig="threePt" dir="t"/>
          </a:scene3d>
          <a:sp3d>
            <a:bevelT w="254000"/>
            <a:bevelB w="254000"/>
          </a:sp3d>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ct val="120000"/>
              </a:lnSpc>
            </a:pPr>
            <a:r>
              <a:rPr lang="en-IE" sz="3200" b="1" i="1" dirty="0">
                <a:latin typeface="Times New Roman" panose="02020603050405020304" pitchFamily="18" charset="0"/>
                <a:cs typeface="Times New Roman" panose="02020603050405020304" pitchFamily="18" charset="0"/>
              </a:rPr>
              <a:t>Consider the different layers in the toolbox</a:t>
            </a:r>
          </a:p>
        </p:txBody>
      </p:sp>
    </p:spTree>
    <p:extLst>
      <p:ext uri="{BB962C8B-B14F-4D97-AF65-F5344CB8AC3E}">
        <p14:creationId xmlns:p14="http://schemas.microsoft.com/office/powerpoint/2010/main" val="2215399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25" y="2992636"/>
            <a:ext cx="5745724" cy="4309293"/>
          </a:xfrm>
          <a:prstGeom prst="rect">
            <a:avLst/>
          </a:prstGeom>
        </p:spPr>
      </p:pic>
      <p:sp>
        <p:nvSpPr>
          <p:cNvPr id="3" name="TextBox 2">
            <a:extLst>
              <a:ext uri="{FF2B5EF4-FFF2-40B4-BE49-F238E27FC236}">
                <a16:creationId xmlns:a16="http://schemas.microsoft.com/office/drawing/2014/main" id="{BDBF5E91-F5F9-4AEF-98AD-A44CAC0BB929}"/>
              </a:ext>
            </a:extLst>
          </p:cNvPr>
          <p:cNvSpPr txBox="1"/>
          <p:nvPr/>
        </p:nvSpPr>
        <p:spPr>
          <a:xfrm rot="20700000">
            <a:off x="3483652" y="4603678"/>
            <a:ext cx="2683299" cy="369332"/>
          </a:xfrm>
          <a:prstGeom prst="rect">
            <a:avLst/>
          </a:prstGeom>
          <a:noFill/>
        </p:spPr>
        <p:txBody>
          <a:bodyPr wrap="none" rtlCol="0">
            <a:spAutoFit/>
          </a:bodyPr>
          <a:lstStyle/>
          <a:p>
            <a:r>
              <a:rPr lang="en-IE" dirty="0">
                <a:solidFill>
                  <a:schemeClr val="bg1"/>
                </a:solidFill>
              </a:rPr>
              <a:t>Quantitative or Qualitative</a:t>
            </a:r>
          </a:p>
        </p:txBody>
      </p:sp>
    </p:spTree>
    <p:extLst>
      <p:ext uri="{BB962C8B-B14F-4D97-AF65-F5344CB8AC3E}">
        <p14:creationId xmlns:p14="http://schemas.microsoft.com/office/powerpoint/2010/main" val="29224718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25" y="2992636"/>
            <a:ext cx="5745724" cy="4309293"/>
          </a:xfrm>
          <a:prstGeom prst="rect">
            <a:avLst/>
          </a:prstGeom>
        </p:spPr>
      </p:pic>
      <p:sp>
        <p:nvSpPr>
          <p:cNvPr id="3" name="TextBox 2">
            <a:extLst>
              <a:ext uri="{FF2B5EF4-FFF2-40B4-BE49-F238E27FC236}">
                <a16:creationId xmlns:a16="http://schemas.microsoft.com/office/drawing/2014/main" id="{BDBF5E91-F5F9-4AEF-98AD-A44CAC0BB929}"/>
              </a:ext>
            </a:extLst>
          </p:cNvPr>
          <p:cNvSpPr txBox="1"/>
          <p:nvPr/>
        </p:nvSpPr>
        <p:spPr>
          <a:xfrm rot="20700000">
            <a:off x="3483652" y="4603678"/>
            <a:ext cx="2683299" cy="369332"/>
          </a:xfrm>
          <a:prstGeom prst="rect">
            <a:avLst/>
          </a:prstGeom>
          <a:noFill/>
        </p:spPr>
        <p:txBody>
          <a:bodyPr wrap="none" rtlCol="0">
            <a:spAutoFit/>
          </a:bodyPr>
          <a:lstStyle/>
          <a:p>
            <a:r>
              <a:rPr lang="en-IE" dirty="0">
                <a:solidFill>
                  <a:schemeClr val="bg1"/>
                </a:solidFill>
              </a:rPr>
              <a:t>Quantitative or Qualitative</a:t>
            </a:r>
          </a:p>
        </p:txBody>
      </p:sp>
      <p:sp>
        <p:nvSpPr>
          <p:cNvPr id="8" name="TextBox 7">
            <a:extLst>
              <a:ext uri="{FF2B5EF4-FFF2-40B4-BE49-F238E27FC236}">
                <a16:creationId xmlns:a16="http://schemas.microsoft.com/office/drawing/2014/main" id="{E46518C0-35B7-40FB-A3DE-64375BAD369F}"/>
              </a:ext>
            </a:extLst>
          </p:cNvPr>
          <p:cNvSpPr txBox="1"/>
          <p:nvPr/>
        </p:nvSpPr>
        <p:spPr>
          <a:xfrm rot="20640000">
            <a:off x="4188371" y="5004275"/>
            <a:ext cx="1839927" cy="369332"/>
          </a:xfrm>
          <a:prstGeom prst="rect">
            <a:avLst/>
          </a:prstGeom>
          <a:noFill/>
        </p:spPr>
        <p:txBody>
          <a:bodyPr wrap="none" rtlCol="0">
            <a:spAutoFit/>
          </a:bodyPr>
          <a:lstStyle/>
          <a:p>
            <a:r>
              <a:rPr lang="en-IE" dirty="0">
                <a:solidFill>
                  <a:schemeClr val="bg1"/>
                </a:solidFill>
              </a:rPr>
              <a:t>Research Method</a:t>
            </a:r>
          </a:p>
        </p:txBody>
      </p:sp>
      <p:sp>
        <p:nvSpPr>
          <p:cNvPr id="5" name="Content Placeholder 4">
            <a:extLst>
              <a:ext uri="{FF2B5EF4-FFF2-40B4-BE49-F238E27FC236}">
                <a16:creationId xmlns:a16="http://schemas.microsoft.com/office/drawing/2014/main" id="{D44C277E-8CCB-4A5A-B586-0C64406A7DFC}"/>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60220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25" y="2992636"/>
            <a:ext cx="5745724" cy="4309293"/>
          </a:xfrm>
          <a:prstGeom prst="rect">
            <a:avLst/>
          </a:prstGeom>
        </p:spPr>
      </p:pic>
      <p:sp>
        <p:nvSpPr>
          <p:cNvPr id="3" name="TextBox 2">
            <a:extLst>
              <a:ext uri="{FF2B5EF4-FFF2-40B4-BE49-F238E27FC236}">
                <a16:creationId xmlns:a16="http://schemas.microsoft.com/office/drawing/2014/main" id="{BDBF5E91-F5F9-4AEF-98AD-A44CAC0BB929}"/>
              </a:ext>
            </a:extLst>
          </p:cNvPr>
          <p:cNvSpPr txBox="1"/>
          <p:nvPr/>
        </p:nvSpPr>
        <p:spPr>
          <a:xfrm rot="20700000">
            <a:off x="3483652" y="4603678"/>
            <a:ext cx="2683299" cy="369332"/>
          </a:xfrm>
          <a:prstGeom prst="rect">
            <a:avLst/>
          </a:prstGeom>
          <a:noFill/>
        </p:spPr>
        <p:txBody>
          <a:bodyPr wrap="none" rtlCol="0">
            <a:spAutoFit/>
          </a:bodyPr>
          <a:lstStyle/>
          <a:p>
            <a:r>
              <a:rPr lang="en-IE" dirty="0">
                <a:solidFill>
                  <a:schemeClr val="bg1"/>
                </a:solidFill>
              </a:rPr>
              <a:t>Quantitative or Qualitative</a:t>
            </a:r>
          </a:p>
        </p:txBody>
      </p:sp>
      <p:sp>
        <p:nvSpPr>
          <p:cNvPr id="8" name="TextBox 7">
            <a:extLst>
              <a:ext uri="{FF2B5EF4-FFF2-40B4-BE49-F238E27FC236}">
                <a16:creationId xmlns:a16="http://schemas.microsoft.com/office/drawing/2014/main" id="{E46518C0-35B7-40FB-A3DE-64375BAD369F}"/>
              </a:ext>
            </a:extLst>
          </p:cNvPr>
          <p:cNvSpPr txBox="1"/>
          <p:nvPr/>
        </p:nvSpPr>
        <p:spPr>
          <a:xfrm rot="20640000">
            <a:off x="4188371" y="5004275"/>
            <a:ext cx="1839927" cy="369332"/>
          </a:xfrm>
          <a:prstGeom prst="rect">
            <a:avLst/>
          </a:prstGeom>
          <a:noFill/>
        </p:spPr>
        <p:txBody>
          <a:bodyPr wrap="none" rtlCol="0">
            <a:spAutoFit/>
          </a:bodyPr>
          <a:lstStyle/>
          <a:p>
            <a:r>
              <a:rPr lang="en-IE" dirty="0">
                <a:solidFill>
                  <a:schemeClr val="bg1"/>
                </a:solidFill>
              </a:rPr>
              <a:t>Research Method</a:t>
            </a:r>
          </a:p>
        </p:txBody>
      </p:sp>
      <p:sp>
        <p:nvSpPr>
          <p:cNvPr id="9" name="TextBox 8">
            <a:extLst>
              <a:ext uri="{FF2B5EF4-FFF2-40B4-BE49-F238E27FC236}">
                <a16:creationId xmlns:a16="http://schemas.microsoft.com/office/drawing/2014/main" id="{9AEC0EB2-EFCC-44C1-94A4-1795852627C6}"/>
              </a:ext>
            </a:extLst>
          </p:cNvPr>
          <p:cNvSpPr txBox="1"/>
          <p:nvPr/>
        </p:nvSpPr>
        <p:spPr>
          <a:xfrm rot="20520000">
            <a:off x="5184702" y="5135669"/>
            <a:ext cx="1717714" cy="369332"/>
          </a:xfrm>
          <a:prstGeom prst="rect">
            <a:avLst/>
          </a:prstGeom>
          <a:noFill/>
        </p:spPr>
        <p:txBody>
          <a:bodyPr wrap="none" rtlCol="0">
            <a:spAutoFit/>
          </a:bodyPr>
          <a:lstStyle/>
          <a:p>
            <a:r>
              <a:rPr lang="en-IE" dirty="0">
                <a:solidFill>
                  <a:schemeClr val="bg1"/>
                </a:solidFill>
              </a:rPr>
              <a:t>Research Design</a:t>
            </a:r>
          </a:p>
        </p:txBody>
      </p:sp>
      <p:sp>
        <p:nvSpPr>
          <p:cNvPr id="5" name="Content Placeholder 4">
            <a:extLst>
              <a:ext uri="{FF2B5EF4-FFF2-40B4-BE49-F238E27FC236}">
                <a16:creationId xmlns:a16="http://schemas.microsoft.com/office/drawing/2014/main" id="{6D99B562-AE00-4786-8FF1-0478D2E3C64A}"/>
              </a:ext>
            </a:extLst>
          </p:cNvPr>
          <p:cNvSpPr>
            <a:spLocks noGrp="1"/>
          </p:cNvSpPr>
          <p:nvPr>
            <p:ph idx="1"/>
          </p:nvPr>
        </p:nvSpPr>
        <p:spPr/>
        <p:txBody>
          <a:bodyPr/>
          <a:lstStyle/>
          <a:p>
            <a:endParaRPr lang="en-IE"/>
          </a:p>
        </p:txBody>
      </p:sp>
    </p:spTree>
    <p:extLst>
      <p:ext uri="{BB962C8B-B14F-4D97-AF65-F5344CB8AC3E}">
        <p14:creationId xmlns:p14="http://schemas.microsoft.com/office/powerpoint/2010/main" val="164903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5219" y="3139597"/>
            <a:ext cx="5745724" cy="4309293"/>
          </a:xfrm>
          <a:prstGeom prst="rect">
            <a:avLst/>
          </a:prstGeom>
        </p:spPr>
      </p:pic>
      <p:sp>
        <p:nvSpPr>
          <p:cNvPr id="11" name="TextBox 10">
            <a:extLst>
              <a:ext uri="{FF2B5EF4-FFF2-40B4-BE49-F238E27FC236}">
                <a16:creationId xmlns:a16="http://schemas.microsoft.com/office/drawing/2014/main" id="{ECCAC723-0336-473B-B787-F8480CF91F3C}"/>
              </a:ext>
            </a:extLst>
          </p:cNvPr>
          <p:cNvSpPr txBox="1"/>
          <p:nvPr/>
        </p:nvSpPr>
        <p:spPr>
          <a:xfrm rot="21600000">
            <a:off x="4042582" y="6528225"/>
            <a:ext cx="1529329" cy="369332"/>
          </a:xfrm>
          <a:prstGeom prst="rect">
            <a:avLst/>
          </a:prstGeom>
          <a:noFill/>
        </p:spPr>
        <p:txBody>
          <a:bodyPr wrap="none" rtlCol="0">
            <a:spAutoFit/>
          </a:bodyPr>
          <a:lstStyle/>
          <a:p>
            <a:r>
              <a:rPr lang="en-IE" dirty="0">
                <a:solidFill>
                  <a:schemeClr val="bg1"/>
                </a:solidFill>
              </a:rPr>
              <a:t>Research Type</a:t>
            </a:r>
          </a:p>
        </p:txBody>
      </p:sp>
    </p:spTree>
    <p:extLst>
      <p:ext uri="{BB962C8B-B14F-4D97-AF65-F5344CB8AC3E}">
        <p14:creationId xmlns:p14="http://schemas.microsoft.com/office/powerpoint/2010/main" val="2723380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3FF3E1B1-EACF-40C5-9C39-B829344466F0}"/>
              </a:ext>
            </a:extLst>
          </p:cNvPr>
          <p:cNvGrpSpPr/>
          <p:nvPr/>
        </p:nvGrpSpPr>
        <p:grpSpPr>
          <a:xfrm>
            <a:off x="159277" y="2348788"/>
            <a:ext cx="1529630" cy="1726633"/>
            <a:chOff x="6821225" y="3180886"/>
            <a:chExt cx="1563000" cy="1726633"/>
          </a:xfrm>
        </p:grpSpPr>
        <p:pic>
          <p:nvPicPr>
            <p:cNvPr id="4100" name="Picture 4" descr="https://www.cassese.com/wp-content/uploads/2017/01/z1791-30mm-green-round-clamp-hd-6.png">
              <a:extLst>
                <a:ext uri="{FF2B5EF4-FFF2-40B4-BE49-F238E27FC236}">
                  <a16:creationId xmlns:a16="http://schemas.microsoft.com/office/drawing/2014/main" id="{01D0EA01-1EAB-42D2-8A78-692ECBC6D83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21225" y="3180886"/>
              <a:ext cx="1563000" cy="172663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76DF7F2-13AB-4441-9B66-A8EB2AEAEB40}"/>
                </a:ext>
              </a:extLst>
            </p:cNvPr>
            <p:cNvSpPr txBox="1"/>
            <p:nvPr/>
          </p:nvSpPr>
          <p:spPr>
            <a:xfrm>
              <a:off x="6984177" y="3752005"/>
              <a:ext cx="1209559" cy="1142953"/>
            </a:xfrm>
            <a:prstGeom prst="rect">
              <a:avLst/>
            </a:prstGeom>
            <a:noFill/>
          </p:spPr>
          <p:txBody>
            <a:bodyPr wrap="none" rtlCol="0">
              <a:prstTxWarp prst="textInflateBottom">
                <a:avLst>
                  <a:gd name="adj" fmla="val 71667"/>
                </a:avLst>
              </a:prstTxWarp>
              <a:spAutoFit/>
            </a:bodyPr>
            <a:lstStyle/>
            <a:p>
              <a:pPr algn="ctr"/>
              <a:r>
                <a:rPr lang="en-IE" sz="3200" b="1" spc="-100" dirty="0">
                  <a:solidFill>
                    <a:schemeClr val="bg1"/>
                  </a:solidFill>
                </a:rPr>
                <a:t>Basic</a:t>
              </a:r>
            </a:p>
            <a:p>
              <a:pPr algn="ctr"/>
              <a:r>
                <a:rPr lang="en-IE" sz="3200" b="1" spc="-100" dirty="0">
                  <a:solidFill>
                    <a:schemeClr val="bg1"/>
                  </a:solidFill>
                </a:rPr>
                <a:t>Research</a:t>
              </a:r>
            </a:p>
          </p:txBody>
        </p:sp>
      </p:grpSp>
      <p:sp>
        <p:nvSpPr>
          <p:cNvPr id="13" name="Cube 12">
            <a:extLst>
              <a:ext uri="{FF2B5EF4-FFF2-40B4-BE49-F238E27FC236}">
                <a16:creationId xmlns:a16="http://schemas.microsoft.com/office/drawing/2014/main" id="{ED756211-79BF-4C5F-9168-9AEC140C0055}"/>
              </a:ext>
            </a:extLst>
          </p:cNvPr>
          <p:cNvSpPr/>
          <p:nvPr/>
        </p:nvSpPr>
        <p:spPr>
          <a:xfrm>
            <a:off x="1570578" y="3101473"/>
            <a:ext cx="1575643" cy="925960"/>
          </a:xfrm>
          <a:prstGeom prst="cube">
            <a:avLst>
              <a:gd name="adj" fmla="val 25265"/>
            </a:avLst>
          </a:prstGeom>
          <a:solidFill>
            <a:srgbClr val="CCC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000" b="1" spc="-50" dirty="0">
                <a:solidFill>
                  <a:schemeClr val="tx1"/>
                </a:solidFill>
                <a:cs typeface="Courier New" pitchFamily="49" charset="0"/>
              </a:rPr>
              <a:t>Evaluation</a:t>
            </a:r>
          </a:p>
          <a:p>
            <a:pPr algn="ctr"/>
            <a:r>
              <a:rPr lang="en-IE" sz="2000" b="1" spc="-50" dirty="0">
                <a:solidFill>
                  <a:schemeClr val="tx1"/>
                </a:solidFill>
                <a:cs typeface="Courier New" pitchFamily="49" charset="0"/>
              </a:rPr>
              <a:t>Research</a:t>
            </a:r>
          </a:p>
        </p:txBody>
      </p:sp>
      <p:sp>
        <p:nvSpPr>
          <p:cNvPr id="9" name="Cube 8">
            <a:extLst>
              <a:ext uri="{FF2B5EF4-FFF2-40B4-BE49-F238E27FC236}">
                <a16:creationId xmlns:a16="http://schemas.microsoft.com/office/drawing/2014/main" id="{23C493DB-0368-428F-B656-C41428C6E7B3}"/>
              </a:ext>
            </a:extLst>
          </p:cNvPr>
          <p:cNvSpPr/>
          <p:nvPr/>
        </p:nvSpPr>
        <p:spPr>
          <a:xfrm rot="5400000" flipH="1">
            <a:off x="2172547" y="1959649"/>
            <a:ext cx="1741822" cy="936105"/>
          </a:xfrm>
          <a:prstGeom prst="cube">
            <a:avLst/>
          </a:prstGeom>
          <a:solidFill>
            <a:srgbClr val="03677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a:cs typeface="Courier New" pitchFamily="49" charset="0"/>
              </a:rPr>
              <a:t>Applied Research</a:t>
            </a:r>
          </a:p>
        </p:txBody>
      </p:sp>
      <p:grpSp>
        <p:nvGrpSpPr>
          <p:cNvPr id="25" name="Group 24">
            <a:extLst>
              <a:ext uri="{FF2B5EF4-FFF2-40B4-BE49-F238E27FC236}">
                <a16:creationId xmlns:a16="http://schemas.microsoft.com/office/drawing/2014/main" id="{60B8E9A4-CF5E-4D53-A169-67ABC636BD60}"/>
              </a:ext>
            </a:extLst>
          </p:cNvPr>
          <p:cNvGrpSpPr/>
          <p:nvPr/>
        </p:nvGrpSpPr>
        <p:grpSpPr>
          <a:xfrm>
            <a:off x="2670682" y="1563083"/>
            <a:ext cx="2200281" cy="3022685"/>
            <a:chOff x="4779466" y="4952313"/>
            <a:chExt cx="2200281" cy="2044791"/>
          </a:xfrm>
        </p:grpSpPr>
        <p:pic>
          <p:nvPicPr>
            <p:cNvPr id="4098" name="Picture 2" descr="http://clipart-library.com/image_gallery/n1237212.png">
              <a:extLst>
                <a:ext uri="{FF2B5EF4-FFF2-40B4-BE49-F238E27FC236}">
                  <a16:creationId xmlns:a16="http://schemas.microsoft.com/office/drawing/2014/main" id="{E00CF240-AC66-4AE8-B658-22971469B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9466" y="4952313"/>
              <a:ext cx="2200281" cy="204479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99C164F-D08C-49FC-A8DF-5099A86F33DF}"/>
                </a:ext>
              </a:extLst>
            </p:cNvPr>
            <p:cNvSpPr txBox="1"/>
            <p:nvPr/>
          </p:nvSpPr>
          <p:spPr>
            <a:xfrm rot="16980000">
              <a:off x="5287349" y="5780849"/>
              <a:ext cx="889178" cy="584775"/>
            </a:xfrm>
            <a:prstGeom prst="rect">
              <a:avLst/>
            </a:prstGeom>
            <a:noFill/>
          </p:spPr>
          <p:txBody>
            <a:bodyPr wrap="square" rtlCol="0">
              <a:spAutoFit/>
            </a:bodyPr>
            <a:lstStyle/>
            <a:p>
              <a:r>
                <a:rPr lang="en-IE" sz="3200" spc="-100" dirty="0">
                  <a:solidFill>
                    <a:schemeClr val="bg1"/>
                  </a:solidFill>
                </a:rPr>
                <a:t>Action</a:t>
              </a:r>
            </a:p>
          </p:txBody>
        </p:sp>
        <p:sp>
          <p:nvSpPr>
            <p:cNvPr id="26" name="TextBox 25">
              <a:extLst>
                <a:ext uri="{FF2B5EF4-FFF2-40B4-BE49-F238E27FC236}">
                  <a16:creationId xmlns:a16="http://schemas.microsoft.com/office/drawing/2014/main" id="{0EE5606B-24BA-4DDA-87F6-F56B2F23423D}"/>
                </a:ext>
              </a:extLst>
            </p:cNvPr>
            <p:cNvSpPr txBox="1"/>
            <p:nvPr/>
          </p:nvSpPr>
          <p:spPr>
            <a:xfrm rot="4801348">
              <a:off x="5819303" y="5975023"/>
              <a:ext cx="1026685" cy="523220"/>
            </a:xfrm>
            <a:prstGeom prst="rect">
              <a:avLst/>
            </a:prstGeom>
            <a:noFill/>
          </p:spPr>
          <p:txBody>
            <a:bodyPr wrap="square" rtlCol="0">
              <a:spAutoFit/>
            </a:bodyPr>
            <a:lstStyle/>
            <a:p>
              <a:r>
                <a:rPr lang="en-IE" sz="2800" spc="-150" dirty="0">
                  <a:solidFill>
                    <a:schemeClr val="bg1"/>
                  </a:solidFill>
                </a:rPr>
                <a:t>Research</a:t>
              </a:r>
            </a:p>
          </p:txBody>
        </p:sp>
      </p:grpSp>
      <p:grpSp>
        <p:nvGrpSpPr>
          <p:cNvPr id="5" name="Group 4">
            <a:extLst>
              <a:ext uri="{FF2B5EF4-FFF2-40B4-BE49-F238E27FC236}">
                <a16:creationId xmlns:a16="http://schemas.microsoft.com/office/drawing/2014/main" id="{10E7AE52-5833-42FA-B0A4-1B536F678C23}"/>
              </a:ext>
            </a:extLst>
          </p:cNvPr>
          <p:cNvGrpSpPr/>
          <p:nvPr/>
        </p:nvGrpSpPr>
        <p:grpSpPr>
          <a:xfrm>
            <a:off x="3895365" y="1433163"/>
            <a:ext cx="1886060" cy="2273003"/>
            <a:chOff x="4342666" y="1488682"/>
            <a:chExt cx="1428750" cy="2516701"/>
          </a:xfrm>
        </p:grpSpPr>
        <p:pic>
          <p:nvPicPr>
            <p:cNvPr id="2" name="Picture 2" descr="https://b78c5353a874f3d0a1abb4ba-radiantforestllc.netdna-ssl.com/wp-content/uploads/2014/07/flip-pyramid-sq-150x150.png">
              <a:extLst>
                <a:ext uri="{FF2B5EF4-FFF2-40B4-BE49-F238E27FC236}">
                  <a16:creationId xmlns:a16="http://schemas.microsoft.com/office/drawing/2014/main" id="{90464F5C-D61A-4CE0-978F-E68DDE2B5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666" y="1488682"/>
              <a:ext cx="1428750" cy="25167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385828-5A5D-4EC9-AA0F-2F12EEE699C2}"/>
                </a:ext>
              </a:extLst>
            </p:cNvPr>
            <p:cNvSpPr/>
            <p:nvPr/>
          </p:nvSpPr>
          <p:spPr>
            <a:xfrm>
              <a:off x="4446441" y="1871976"/>
              <a:ext cx="1270282" cy="707886"/>
            </a:xfrm>
            <a:prstGeom prst="rect">
              <a:avLst/>
            </a:prstGeom>
          </p:spPr>
          <p:txBody>
            <a:bodyPr wrap="none">
              <a:spAutoFit/>
            </a:bodyPr>
            <a:lstStyle/>
            <a:p>
              <a:pPr algn="ctr"/>
              <a:r>
                <a:rPr lang="en-IE" sz="2000" b="1" spc="-20" dirty="0">
                  <a:solidFill>
                    <a:srgbClr val="002060"/>
                  </a:solidFill>
                </a:rPr>
                <a:t>Emancipatory </a:t>
              </a:r>
            </a:p>
            <a:p>
              <a:pPr algn="ctr"/>
              <a:r>
                <a:rPr lang="en-IE" sz="2000" b="1" spc="-20" dirty="0">
                  <a:solidFill>
                    <a:srgbClr val="002060"/>
                  </a:solidFill>
                </a:rPr>
                <a:t>Research</a:t>
              </a:r>
              <a:endParaRPr lang="en-IE" sz="2800" b="1" spc="-20" dirty="0">
                <a:solidFill>
                  <a:srgbClr val="002060"/>
                </a:solidFill>
              </a:endParaRPr>
            </a:p>
          </p:txBody>
        </p:sp>
      </p:grpSp>
      <p:sp>
        <p:nvSpPr>
          <p:cNvPr id="18" name="Cloud Callout 23">
            <a:extLst>
              <a:ext uri="{FF2B5EF4-FFF2-40B4-BE49-F238E27FC236}">
                <a16:creationId xmlns:a16="http://schemas.microsoft.com/office/drawing/2014/main" id="{B83E2C51-1B7C-4BFF-9EF2-23FE1D9981C1}"/>
              </a:ext>
            </a:extLst>
          </p:cNvPr>
          <p:cNvSpPr/>
          <p:nvPr/>
        </p:nvSpPr>
        <p:spPr>
          <a:xfrm>
            <a:off x="56711" y="4255692"/>
            <a:ext cx="1872208" cy="1144827"/>
          </a:xfrm>
          <a:prstGeom prst="cloudCallout">
            <a:avLst>
              <a:gd name="adj1" fmla="val 40139"/>
              <a:gd name="adj2" fmla="val -86189"/>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002060"/>
                </a:solidFill>
              </a:rPr>
              <a:t>Evaluate a Process</a:t>
            </a:r>
          </a:p>
        </p:txBody>
      </p:sp>
      <p:sp>
        <p:nvSpPr>
          <p:cNvPr id="15" name="Cloud Callout 16">
            <a:extLst>
              <a:ext uri="{FF2B5EF4-FFF2-40B4-BE49-F238E27FC236}">
                <a16:creationId xmlns:a16="http://schemas.microsoft.com/office/drawing/2014/main" id="{236C215A-4B89-4A3D-AE31-3DC6A9AF5339}"/>
              </a:ext>
            </a:extLst>
          </p:cNvPr>
          <p:cNvSpPr/>
          <p:nvPr/>
        </p:nvSpPr>
        <p:spPr>
          <a:xfrm>
            <a:off x="49072" y="695077"/>
            <a:ext cx="2079443" cy="1368152"/>
          </a:xfrm>
          <a:prstGeom prst="cloudCallout">
            <a:avLst>
              <a:gd name="adj1" fmla="val -7410"/>
              <a:gd name="adj2" fmla="val 86495"/>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E" dirty="0">
                <a:solidFill>
                  <a:srgbClr val="002060"/>
                </a:solidFill>
              </a:rPr>
              <a:t>Contribute to knowledge / understanding</a:t>
            </a:r>
          </a:p>
        </p:txBody>
      </p:sp>
      <p:grpSp>
        <p:nvGrpSpPr>
          <p:cNvPr id="10" name="Group 9">
            <a:extLst>
              <a:ext uri="{FF2B5EF4-FFF2-40B4-BE49-F238E27FC236}">
                <a16:creationId xmlns:a16="http://schemas.microsoft.com/office/drawing/2014/main" id="{3D84CF71-E82A-41B6-8003-86FC40661113}"/>
              </a:ext>
            </a:extLst>
          </p:cNvPr>
          <p:cNvGrpSpPr/>
          <p:nvPr/>
        </p:nvGrpSpPr>
        <p:grpSpPr>
          <a:xfrm>
            <a:off x="5118551" y="2134831"/>
            <a:ext cx="1893548" cy="2181045"/>
            <a:chOff x="4921499" y="2347866"/>
            <a:chExt cx="2081586" cy="2181045"/>
          </a:xfrm>
        </p:grpSpPr>
        <p:pic>
          <p:nvPicPr>
            <p:cNvPr id="4102" name="Picture 6" descr="http://worldartsme.com/images/sphere-free-clipart-1.jpg">
              <a:extLst>
                <a:ext uri="{FF2B5EF4-FFF2-40B4-BE49-F238E27FC236}">
                  <a16:creationId xmlns:a16="http://schemas.microsoft.com/office/drawing/2014/main" id="{B66A412C-0F83-4921-8ACE-077A5E0470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1499" y="2347866"/>
              <a:ext cx="2081586" cy="218104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F815B395-6C7A-448C-A62C-A394D0380731}"/>
                </a:ext>
              </a:extLst>
            </p:cNvPr>
            <p:cNvSpPr/>
            <p:nvPr/>
          </p:nvSpPr>
          <p:spPr>
            <a:xfrm>
              <a:off x="5079110" y="2704156"/>
              <a:ext cx="1792094" cy="927612"/>
            </a:xfrm>
            <a:prstGeom prst="rect">
              <a:avLst/>
            </a:prstGeom>
          </p:spPr>
          <p:txBody>
            <a:bodyPr wrap="none">
              <a:prstTxWarp prst="textInflateTop">
                <a:avLst/>
              </a:prstTxWarp>
              <a:spAutoFit/>
            </a:bodyPr>
            <a:lstStyle/>
            <a:p>
              <a:pPr algn="ctr"/>
              <a:r>
                <a:rPr lang="en-IE" sz="2800" b="1" spc="-20" dirty="0">
                  <a:solidFill>
                    <a:schemeClr val="bg1"/>
                  </a:solidFill>
                </a:rPr>
                <a:t>Empowerment </a:t>
              </a:r>
            </a:p>
            <a:p>
              <a:pPr algn="ctr"/>
              <a:r>
                <a:rPr lang="en-IE" sz="2800" b="1" spc="-20" dirty="0">
                  <a:solidFill>
                    <a:schemeClr val="bg1"/>
                  </a:solidFill>
                </a:rPr>
                <a:t>Research</a:t>
              </a:r>
              <a:endParaRPr lang="en-IE" sz="3600" b="1" spc="-20" dirty="0">
                <a:solidFill>
                  <a:schemeClr val="bg1"/>
                </a:solidFill>
              </a:endParaRPr>
            </a:p>
          </p:txBody>
        </p:sp>
      </p:grpSp>
      <p:grpSp>
        <p:nvGrpSpPr>
          <p:cNvPr id="8" name="Group 7">
            <a:extLst>
              <a:ext uri="{FF2B5EF4-FFF2-40B4-BE49-F238E27FC236}">
                <a16:creationId xmlns:a16="http://schemas.microsoft.com/office/drawing/2014/main" id="{1467BDE1-FDFD-442F-85B8-453592A5D426}"/>
              </a:ext>
            </a:extLst>
          </p:cNvPr>
          <p:cNvGrpSpPr/>
          <p:nvPr/>
        </p:nvGrpSpPr>
        <p:grpSpPr>
          <a:xfrm>
            <a:off x="6762286" y="1536397"/>
            <a:ext cx="2389733" cy="2624792"/>
            <a:chOff x="5156722" y="2211881"/>
            <a:chExt cx="1993489" cy="2191976"/>
          </a:xfrm>
        </p:grpSpPr>
        <p:pic>
          <p:nvPicPr>
            <p:cNvPr id="6" name="Picture 4" descr="http://www.sacred-geometry.es/sg/sites/default/files/images/HexagonalPrism.png">
              <a:extLst>
                <a:ext uri="{FF2B5EF4-FFF2-40B4-BE49-F238E27FC236}">
                  <a16:creationId xmlns:a16="http://schemas.microsoft.com/office/drawing/2014/main" id="{2B1572DB-367D-4964-A66F-FF1376B290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6722" y="2211881"/>
              <a:ext cx="1993489" cy="2191976"/>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F6F9F0C1-1C8A-4CE2-87B8-E72F5F83E628}"/>
                </a:ext>
              </a:extLst>
            </p:cNvPr>
            <p:cNvSpPr/>
            <p:nvPr/>
          </p:nvSpPr>
          <p:spPr>
            <a:xfrm rot="20427420">
              <a:off x="5384830" y="2458363"/>
              <a:ext cx="1504466" cy="745374"/>
            </a:xfrm>
            <a:prstGeom prst="rect">
              <a:avLst/>
            </a:prstGeom>
          </p:spPr>
          <p:txBody>
            <a:bodyPr wrap="none">
              <a:spAutoFit/>
            </a:bodyPr>
            <a:lstStyle/>
            <a:p>
              <a:pPr algn="ctr"/>
              <a:r>
                <a:rPr lang="en-IE" sz="2600" b="1" spc="-100" dirty="0">
                  <a:solidFill>
                    <a:schemeClr val="bg1"/>
                  </a:solidFill>
                </a:rPr>
                <a:t>Participatory</a:t>
              </a:r>
            </a:p>
            <a:p>
              <a:pPr algn="ctr"/>
              <a:r>
                <a:rPr lang="en-IE" sz="2600" b="1" spc="-100" dirty="0">
                  <a:solidFill>
                    <a:schemeClr val="bg1"/>
                  </a:solidFill>
                </a:rPr>
                <a:t>Research</a:t>
              </a:r>
            </a:p>
          </p:txBody>
        </p:sp>
      </p:grpSp>
      <p:sp>
        <p:nvSpPr>
          <p:cNvPr id="16" name="Cloud Callout 19">
            <a:extLst>
              <a:ext uri="{FF2B5EF4-FFF2-40B4-BE49-F238E27FC236}">
                <a16:creationId xmlns:a16="http://schemas.microsoft.com/office/drawing/2014/main" id="{8F94D0C5-3FE8-4E40-9DB2-8AF2E646CE58}"/>
              </a:ext>
            </a:extLst>
          </p:cNvPr>
          <p:cNvSpPr/>
          <p:nvPr/>
        </p:nvSpPr>
        <p:spPr>
          <a:xfrm>
            <a:off x="1711908" y="739494"/>
            <a:ext cx="1944216" cy="1008112"/>
          </a:xfrm>
          <a:prstGeom prst="cloudCallout">
            <a:avLst>
              <a:gd name="adj1" fmla="val 19376"/>
              <a:gd name="adj2" fmla="val 68152"/>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IE" dirty="0">
                <a:solidFill>
                  <a:srgbClr val="002060"/>
                </a:solidFill>
              </a:rPr>
              <a:t>Solution to a specific problem</a:t>
            </a:r>
          </a:p>
        </p:txBody>
      </p:sp>
      <p:sp>
        <p:nvSpPr>
          <p:cNvPr id="37" name="Cloud Callout 63">
            <a:extLst>
              <a:ext uri="{FF2B5EF4-FFF2-40B4-BE49-F238E27FC236}">
                <a16:creationId xmlns:a16="http://schemas.microsoft.com/office/drawing/2014/main" id="{A5F4DFE2-CDCF-46A1-8C14-F44F735AEC13}"/>
              </a:ext>
            </a:extLst>
          </p:cNvPr>
          <p:cNvSpPr/>
          <p:nvPr/>
        </p:nvSpPr>
        <p:spPr>
          <a:xfrm>
            <a:off x="6938398" y="4204018"/>
            <a:ext cx="2209659" cy="1317782"/>
          </a:xfrm>
          <a:prstGeom prst="cloudCallout">
            <a:avLst>
              <a:gd name="adj1" fmla="val -2585"/>
              <a:gd name="adj2" fmla="val -109581"/>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IE" spc="-50" dirty="0">
                <a:solidFill>
                  <a:srgbClr val="002060"/>
                </a:solidFill>
              </a:rPr>
              <a:t>Partnership, Collaboration, User-Control</a:t>
            </a:r>
          </a:p>
        </p:txBody>
      </p:sp>
      <p:sp>
        <p:nvSpPr>
          <p:cNvPr id="12" name="Block Arc 11">
            <a:extLst>
              <a:ext uri="{FF2B5EF4-FFF2-40B4-BE49-F238E27FC236}">
                <a16:creationId xmlns:a16="http://schemas.microsoft.com/office/drawing/2014/main" id="{C5A76FAF-27E5-4CEE-B7E3-E92999DE8320}"/>
              </a:ext>
            </a:extLst>
          </p:cNvPr>
          <p:cNvSpPr/>
          <p:nvPr/>
        </p:nvSpPr>
        <p:spPr>
          <a:xfrm>
            <a:off x="3740675" y="587141"/>
            <a:ext cx="4555763" cy="2317118"/>
          </a:xfrm>
          <a:prstGeom prst="blockArc">
            <a:avLst>
              <a:gd name="adj1" fmla="val 10800000"/>
              <a:gd name="adj2" fmla="val 21572522"/>
              <a:gd name="adj3" fmla="val 13635"/>
            </a:avLst>
          </a:prstGeom>
          <a:solidFill>
            <a:srgbClr val="F10000"/>
          </a:solidFill>
          <a:ln>
            <a:noFill/>
          </a:ln>
          <a:scene3d>
            <a:camera prst="orthographicFront"/>
            <a:lightRig rig="threePt" dir="t"/>
          </a:scene3d>
          <a:sp3d>
            <a:bevelT w="254000"/>
            <a:bevelB w="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nvGrpSpPr>
          <p:cNvPr id="14" name="Group 13">
            <a:extLst>
              <a:ext uri="{FF2B5EF4-FFF2-40B4-BE49-F238E27FC236}">
                <a16:creationId xmlns:a16="http://schemas.microsoft.com/office/drawing/2014/main" id="{3AEA670F-B233-4567-B68C-6A08634B1621}"/>
              </a:ext>
            </a:extLst>
          </p:cNvPr>
          <p:cNvGrpSpPr/>
          <p:nvPr/>
        </p:nvGrpSpPr>
        <p:grpSpPr>
          <a:xfrm>
            <a:off x="1855219" y="3139597"/>
            <a:ext cx="5745724" cy="4309293"/>
            <a:chOff x="1855219" y="3139597"/>
            <a:chExt cx="5745724" cy="4309293"/>
          </a:xfrm>
        </p:grpSpPr>
        <p:pic>
          <p:nvPicPr>
            <p:cNvPr id="23" name="Picture 22">
              <a:extLst>
                <a:ext uri="{FF2B5EF4-FFF2-40B4-BE49-F238E27FC236}">
                  <a16:creationId xmlns:a16="http://schemas.microsoft.com/office/drawing/2014/main" id="{08C31C1F-58B7-4BD0-B225-5F861A66E3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55219" y="3139597"/>
              <a:ext cx="5745724" cy="4309293"/>
            </a:xfrm>
            <a:prstGeom prst="rect">
              <a:avLst/>
            </a:prstGeom>
          </p:spPr>
        </p:pic>
        <p:sp>
          <p:nvSpPr>
            <p:cNvPr id="29" name="TextBox 28">
              <a:extLst>
                <a:ext uri="{FF2B5EF4-FFF2-40B4-BE49-F238E27FC236}">
                  <a16:creationId xmlns:a16="http://schemas.microsoft.com/office/drawing/2014/main" id="{797C64D4-3779-4BC5-8522-AEB6B8AAD87D}"/>
                </a:ext>
              </a:extLst>
            </p:cNvPr>
            <p:cNvSpPr txBox="1"/>
            <p:nvPr/>
          </p:nvSpPr>
          <p:spPr>
            <a:xfrm rot="21600000">
              <a:off x="4042582" y="6528225"/>
              <a:ext cx="1529329" cy="369332"/>
            </a:xfrm>
            <a:prstGeom prst="rect">
              <a:avLst/>
            </a:prstGeom>
            <a:noFill/>
          </p:spPr>
          <p:txBody>
            <a:bodyPr wrap="none" rtlCol="0">
              <a:spAutoFit/>
            </a:bodyPr>
            <a:lstStyle/>
            <a:p>
              <a:r>
                <a:rPr lang="en-IE" dirty="0">
                  <a:solidFill>
                    <a:schemeClr val="bg1"/>
                  </a:solidFill>
                </a:rPr>
                <a:t>Research Type</a:t>
              </a:r>
            </a:p>
          </p:txBody>
        </p:sp>
      </p:grpSp>
      <p:sp>
        <p:nvSpPr>
          <p:cNvPr id="17" name="Cloud Callout 20">
            <a:extLst>
              <a:ext uri="{FF2B5EF4-FFF2-40B4-BE49-F238E27FC236}">
                <a16:creationId xmlns:a16="http://schemas.microsoft.com/office/drawing/2014/main" id="{91889C79-35C4-4A24-9D8D-3E3F31F56798}"/>
              </a:ext>
            </a:extLst>
          </p:cNvPr>
          <p:cNvSpPr/>
          <p:nvPr/>
        </p:nvSpPr>
        <p:spPr>
          <a:xfrm>
            <a:off x="3346022" y="585867"/>
            <a:ext cx="2141856" cy="1152128"/>
          </a:xfrm>
          <a:prstGeom prst="cloudCallout">
            <a:avLst>
              <a:gd name="adj1" fmla="val -23629"/>
              <a:gd name="adj2" fmla="val 97488"/>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IE" spc="-100" dirty="0">
                <a:solidFill>
                  <a:srgbClr val="002060"/>
                </a:solidFill>
              </a:rPr>
              <a:t>More action than knowledge/ </a:t>
            </a:r>
          </a:p>
          <a:p>
            <a:pPr algn="ctr">
              <a:lnSpc>
                <a:spcPct val="80000"/>
              </a:lnSpc>
            </a:pPr>
            <a:r>
              <a:rPr lang="en-IE" spc="-50" dirty="0">
                <a:solidFill>
                  <a:srgbClr val="002060"/>
                </a:solidFill>
              </a:rPr>
              <a:t>Mid-term change</a:t>
            </a:r>
            <a:endParaRPr lang="en-IE" spc="-160" dirty="0">
              <a:solidFill>
                <a:srgbClr val="002060"/>
              </a:solidFill>
            </a:endParaRPr>
          </a:p>
        </p:txBody>
      </p:sp>
      <p:sp>
        <p:nvSpPr>
          <p:cNvPr id="40" name="Cloud Callout 20">
            <a:extLst>
              <a:ext uri="{FF2B5EF4-FFF2-40B4-BE49-F238E27FC236}">
                <a16:creationId xmlns:a16="http://schemas.microsoft.com/office/drawing/2014/main" id="{7462BA3F-3752-4CB2-9666-AB9DA409EE73}"/>
              </a:ext>
            </a:extLst>
          </p:cNvPr>
          <p:cNvSpPr/>
          <p:nvPr/>
        </p:nvSpPr>
        <p:spPr>
          <a:xfrm>
            <a:off x="5006099" y="624859"/>
            <a:ext cx="1636460" cy="1152128"/>
          </a:xfrm>
          <a:prstGeom prst="cloudCallout">
            <a:avLst>
              <a:gd name="adj1" fmla="val -61176"/>
              <a:gd name="adj2" fmla="val 113078"/>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pPr>
            <a:r>
              <a:rPr lang="en-IE" spc="-100" dirty="0">
                <a:solidFill>
                  <a:srgbClr val="002060"/>
                </a:solidFill>
              </a:rPr>
              <a:t>Give voice to the marginalised</a:t>
            </a:r>
            <a:endParaRPr lang="en-IE" spc="-160" dirty="0">
              <a:solidFill>
                <a:srgbClr val="002060"/>
              </a:solidFill>
            </a:endParaRPr>
          </a:p>
        </p:txBody>
      </p:sp>
      <p:sp>
        <p:nvSpPr>
          <p:cNvPr id="22" name="Cloud Callout 63">
            <a:extLst>
              <a:ext uri="{FF2B5EF4-FFF2-40B4-BE49-F238E27FC236}">
                <a16:creationId xmlns:a16="http://schemas.microsoft.com/office/drawing/2014/main" id="{60AA20D4-B8FF-445A-A789-632E050729AD}"/>
              </a:ext>
            </a:extLst>
          </p:cNvPr>
          <p:cNvSpPr/>
          <p:nvPr/>
        </p:nvSpPr>
        <p:spPr>
          <a:xfrm>
            <a:off x="6534731" y="591477"/>
            <a:ext cx="1636460" cy="1317782"/>
          </a:xfrm>
          <a:prstGeom prst="cloudCallout">
            <a:avLst>
              <a:gd name="adj1" fmla="val -73943"/>
              <a:gd name="adj2" fmla="val 96108"/>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w="203200"/>
            <a:bevelB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IE" spc="-50" dirty="0">
                <a:solidFill>
                  <a:srgbClr val="002060"/>
                </a:solidFill>
              </a:rPr>
              <a:t>Empower people to make change </a:t>
            </a:r>
          </a:p>
        </p:txBody>
      </p:sp>
      <p:sp>
        <p:nvSpPr>
          <p:cNvPr id="20" name="Left-Right Arrow 61">
            <a:extLst>
              <a:ext uri="{FF2B5EF4-FFF2-40B4-BE49-F238E27FC236}">
                <a16:creationId xmlns:a16="http://schemas.microsoft.com/office/drawing/2014/main" id="{F5F5F7D7-84E5-411B-B2E5-AE504890863D}"/>
              </a:ext>
            </a:extLst>
          </p:cNvPr>
          <p:cNvSpPr/>
          <p:nvPr/>
        </p:nvSpPr>
        <p:spPr>
          <a:xfrm>
            <a:off x="9125" y="15043"/>
            <a:ext cx="9152019" cy="1341083"/>
          </a:xfrm>
          <a:prstGeom prst="leftRightArrow">
            <a:avLst>
              <a:gd name="adj1" fmla="val 71532"/>
              <a:gd name="adj2" fmla="val 50000"/>
            </a:avLst>
          </a:prstGeom>
          <a:solidFill>
            <a:srgbClr val="FFC000"/>
          </a:solidFill>
          <a:ln>
            <a:solidFill>
              <a:schemeClr val="accent3">
                <a:lumMod val="60000"/>
                <a:lumOff val="4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Aft>
                <a:spcPts val="1200"/>
              </a:spcAft>
            </a:pPr>
            <a:r>
              <a:rPr lang="en-IE" b="1" dirty="0">
                <a:solidFill>
                  <a:srgbClr val="002060"/>
                </a:solidFill>
                <a:latin typeface="Aharoni" panose="02010803020104030203" pitchFamily="2" charset="-79"/>
                <a:cs typeface="Aharoni" panose="02010803020104030203" pitchFamily="2" charset="-79"/>
              </a:rPr>
              <a:t>The Change Continuum</a:t>
            </a:r>
          </a:p>
          <a:p>
            <a:pPr>
              <a:lnSpc>
                <a:spcPct val="80000"/>
              </a:lnSpc>
            </a:pPr>
            <a:r>
              <a:rPr lang="en-IE" dirty="0">
                <a:solidFill>
                  <a:srgbClr val="002060"/>
                </a:solidFill>
              </a:rPr>
              <a:t>Knowledge  – Improvement –  Solution  –  Change  –      Empowerment  -  Participation</a:t>
            </a:r>
          </a:p>
        </p:txBody>
      </p:sp>
    </p:spTree>
    <p:extLst>
      <p:ext uri="{BB962C8B-B14F-4D97-AF65-F5344CB8AC3E}">
        <p14:creationId xmlns:p14="http://schemas.microsoft.com/office/powerpoint/2010/main" val="11856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57" presetClass="path" presetSubtype="0" accel="50000" decel="50000" fill="hold" nodeType="withEffect">
                                  <p:stCondLst>
                                    <p:cond delay="0"/>
                                  </p:stCondLst>
                                  <p:childTnLst>
                                    <p:animMotion origin="layout" path="M 0.42187 0.4 L 0.42187 0.2 C 0.42187 0.11018 0.30555 3.7037E-6 0.21093 3.7037E-6 L 2.77778E-6 3.7037E-6 " pathEditMode="relative" rAng="0" ptsTypes="AAAA">
                                      <p:cBhvr>
                                        <p:cTn id="8" dur="2000" fill="hold"/>
                                        <p:tgtEl>
                                          <p:spTgt spid="28"/>
                                        </p:tgtEl>
                                        <p:attrNameLst>
                                          <p:attrName>ppt_x</p:attrName>
                                          <p:attrName>ppt_y</p:attrName>
                                        </p:attrNameLst>
                                      </p:cBhvr>
                                      <p:rCtr x="-21094" y="-20000"/>
                                    </p:animMotion>
                                  </p:childTnLst>
                                </p:cTn>
                              </p:par>
                            </p:childTnLst>
                          </p:cTn>
                        </p:par>
                        <p:par>
                          <p:cTn id="9" fill="hold">
                            <p:stCondLst>
                              <p:cond delay="2000"/>
                            </p:stCondLst>
                            <p:childTnLst>
                              <p:par>
                                <p:cTn id="10" presetID="9"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50" presetClass="path" presetSubtype="0" accel="50000" decel="50000" fill="hold" grpId="0" nodeType="withEffect">
                                  <p:stCondLst>
                                    <p:cond delay="0"/>
                                  </p:stCondLst>
                                  <p:childTnLst>
                                    <p:animMotion origin="layout" path="M 0.25764 0.40208 L 0.12882 0.40208 C 0.07101 0.40208 -2.5E-6 0.29097 -2.5E-6 0.20092 L -2.5E-6 4.07407E-6 " pathEditMode="relative" rAng="0" ptsTypes="AAAA">
                                      <p:cBhvr>
                                        <p:cTn id="18" dur="2000" fill="hold"/>
                                        <p:tgtEl>
                                          <p:spTgt spid="13"/>
                                        </p:tgtEl>
                                        <p:attrNameLst>
                                          <p:attrName>ppt_x</p:attrName>
                                          <p:attrName>ppt_y</p:attrName>
                                        </p:attrNameLst>
                                      </p:cBhvr>
                                      <p:rCtr x="-12882" y="-20116"/>
                                    </p:animMotion>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56" presetClass="path" presetSubtype="0" accel="50000" decel="50000" fill="hold" grpId="0" nodeType="withEffect">
                                  <p:stCondLst>
                                    <p:cond delay="0"/>
                                  </p:stCondLst>
                                  <p:childTnLst>
                                    <p:animMotion origin="layout" path="M 0.18663 0.51759 L 8.33333E-7 -3.33333E-6 " pathEditMode="relative" rAng="0" ptsTypes="AA">
                                      <p:cBhvr>
                                        <p:cTn id="28" dur="2000" fill="hold"/>
                                        <p:tgtEl>
                                          <p:spTgt spid="9"/>
                                        </p:tgtEl>
                                        <p:attrNameLst>
                                          <p:attrName>ppt_x</p:attrName>
                                          <p:attrName>ppt_y</p:attrName>
                                        </p:attrNameLst>
                                      </p:cBhvr>
                                      <p:rCtr x="-10069" y="-25671"/>
                                    </p:animMotion>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56" presetClass="path" presetSubtype="0" accel="50000" decel="50000" fill="hold" nodeType="withEffect">
                                  <p:stCondLst>
                                    <p:cond delay="0"/>
                                  </p:stCondLst>
                                  <p:childTnLst>
                                    <p:animMotion origin="layout" path="M 0.09392 0.46597 L 2.71322E-17 -4.81481E-6 " pathEditMode="relative" rAng="0" ptsTypes="AA">
                                      <p:cBhvr>
                                        <p:cTn id="38" dur="2000" fill="hold"/>
                                        <p:tgtEl>
                                          <p:spTgt spid="25"/>
                                        </p:tgtEl>
                                        <p:attrNameLst>
                                          <p:attrName>ppt_x</p:attrName>
                                          <p:attrName>ppt_y</p:attrName>
                                        </p:attrNameLst>
                                      </p:cBhvr>
                                      <p:rCtr x="-4688" y="-23102"/>
                                    </p:animMotion>
                                  </p:childTnLst>
                                </p:cTn>
                              </p:par>
                            </p:childTnLst>
                          </p:cTn>
                        </p:par>
                        <p:par>
                          <p:cTn id="39" fill="hold">
                            <p:stCondLst>
                              <p:cond delay="2000"/>
                            </p:stCondLst>
                            <p:childTnLst>
                              <p:par>
                                <p:cTn id="40" presetID="9" presetClass="entr" presetSubtype="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64" presetClass="path" presetSubtype="0" accel="50000" decel="50000" fill="hold" nodeType="withEffect">
                                  <p:stCondLst>
                                    <p:cond delay="0"/>
                                  </p:stCondLst>
                                  <p:childTnLst>
                                    <p:animMotion origin="layout" path="M -0.00035 0.52037 L 2.5E-6 3.33333E-6 " pathEditMode="relative" rAng="0" ptsTypes="AA">
                                      <p:cBhvr>
                                        <p:cTn id="48" dur="2000" fill="hold"/>
                                        <p:tgtEl>
                                          <p:spTgt spid="5"/>
                                        </p:tgtEl>
                                        <p:attrNameLst>
                                          <p:attrName>ppt_x</p:attrName>
                                          <p:attrName>ppt_y</p:attrName>
                                        </p:attrNameLst>
                                      </p:cBhvr>
                                      <p:rCtr x="35" y="-26111"/>
                                    </p:animMotion>
                                  </p:childTnLst>
                                </p:cTn>
                              </p:par>
                            </p:childTnLst>
                          </p:cTn>
                        </p:par>
                        <p:par>
                          <p:cTn id="49" fill="hold">
                            <p:stCondLst>
                              <p:cond delay="2000"/>
                            </p:stCondLst>
                            <p:childTnLst>
                              <p:par>
                                <p:cTn id="50" presetID="9"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dissolve">
                                      <p:cBhvr>
                                        <p:cTn id="52" dur="500"/>
                                        <p:tgtEl>
                                          <p:spTgt spid="40"/>
                                        </p:tgtEl>
                                      </p:cBhvr>
                                    </p:animEffec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57" presetClass="path" presetSubtype="0" accel="50000" decel="50000" fill="hold" nodeType="withEffect">
                                  <p:stCondLst>
                                    <p:cond delay="0"/>
                                  </p:stCondLst>
                                  <p:childTnLst>
                                    <p:animMotion origin="layout" path="M -0.14357 0.52963 L -0.14357 0.26227 C -0.14357 0.14236 -0.10156 -0.00486 -0.06736 -0.00486 L 0.00921 -0.00486 " pathEditMode="relative" rAng="0" ptsTypes="AAAA">
                                      <p:cBhvr>
                                        <p:cTn id="58" dur="2000" fill="hold"/>
                                        <p:tgtEl>
                                          <p:spTgt spid="10"/>
                                        </p:tgtEl>
                                        <p:attrNameLst>
                                          <p:attrName>ppt_x</p:attrName>
                                          <p:attrName>ppt_y</p:attrName>
                                        </p:attrNameLst>
                                      </p:cBhvr>
                                      <p:rCtr x="7639" y="-26736"/>
                                    </p:animMotion>
                                  </p:childTnLst>
                                </p:cTn>
                              </p:par>
                            </p:childTnLst>
                          </p:cTn>
                        </p:par>
                        <p:par>
                          <p:cTn id="59" fill="hold">
                            <p:stCondLst>
                              <p:cond delay="2000"/>
                            </p:stCondLst>
                            <p:childTnLst>
                              <p:par>
                                <p:cTn id="60" presetID="9"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57" presetClass="path" presetSubtype="0" accel="50000" decel="50000" fill="hold" nodeType="withEffect">
                                  <p:stCondLst>
                                    <p:cond delay="0"/>
                                  </p:stCondLst>
                                  <p:childTnLst>
                                    <p:animMotion origin="layout" path="M -0.36042 0.4243 L -0.36042 0.21204 C -0.36042 0.1169 -0.26129 1.85185E-6 -0.18021 1.85185E-6 L 3.33333E-6 1.85185E-6 " pathEditMode="relative" rAng="0" ptsTypes="AAAA">
                                      <p:cBhvr>
                                        <p:cTn id="68" dur="2000" fill="hold"/>
                                        <p:tgtEl>
                                          <p:spTgt spid="8"/>
                                        </p:tgtEl>
                                        <p:attrNameLst>
                                          <p:attrName>ppt_x</p:attrName>
                                          <p:attrName>ppt_y</p:attrName>
                                        </p:attrNameLst>
                                      </p:cBhvr>
                                      <p:rCtr x="18021" y="-21227"/>
                                    </p:animMotion>
                                  </p:childTnLst>
                                </p:cTn>
                              </p:par>
                            </p:childTnLst>
                          </p:cTn>
                        </p:par>
                        <p:par>
                          <p:cTn id="69" fill="hold">
                            <p:stCondLst>
                              <p:cond delay="2000"/>
                            </p:stCondLst>
                            <p:childTnLst>
                              <p:par>
                                <p:cTn id="70" presetID="9"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dissolve">
                                      <p:cBhvr>
                                        <p:cTn id="72" dur="500"/>
                                        <p:tgtEl>
                                          <p:spTgt spid="37"/>
                                        </p:tgtEl>
                                      </p:cBhvr>
                                    </p:animEffect>
                                  </p:childTnLst>
                                  <p:subTnLst>
                                    <p:set>
                                      <p:cBhvr override="childStyle">
                                        <p:cTn dur="1" fill="hold" display="0" masterRel="nextClick" afterEffect="1"/>
                                        <p:tgtEl>
                                          <p:spTgt spid="3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22" presetClass="entr" presetSubtype="2"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17"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1000" fill="hold"/>
                                        <p:tgtEl>
                                          <p:spTgt spid="20"/>
                                        </p:tgtEl>
                                        <p:attrNameLst>
                                          <p:attrName>ppt_w</p:attrName>
                                        </p:attrNameLst>
                                      </p:cBhvr>
                                      <p:tavLst>
                                        <p:tav tm="0">
                                          <p:val>
                                            <p:fltVal val="0"/>
                                          </p:val>
                                        </p:tav>
                                        <p:tav tm="100000">
                                          <p:val>
                                            <p:strVal val="#ppt_w"/>
                                          </p:val>
                                        </p:tav>
                                      </p:tavLst>
                                    </p:anim>
                                    <p:anim calcmode="lin" valueType="num">
                                      <p:cBhvr>
                                        <p:cTn id="83" dur="1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P spid="18" grpId="0" animBg="1"/>
      <p:bldP spid="15" grpId="0" animBg="1"/>
      <p:bldP spid="16" grpId="0" animBg="1"/>
      <p:bldP spid="37" grpId="0" animBg="1"/>
      <p:bldP spid="12" grpId="0" animBg="1"/>
      <p:bldP spid="17" grpId="0" animBg="1"/>
      <p:bldP spid="40" grpId="0" animBg="1"/>
      <p:bldP spid="22"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sp>
        <p:nvSpPr>
          <p:cNvPr id="4" name="Content Placeholder 3">
            <a:extLst>
              <a:ext uri="{FF2B5EF4-FFF2-40B4-BE49-F238E27FC236}">
                <a16:creationId xmlns:a16="http://schemas.microsoft.com/office/drawing/2014/main" id="{7BE3502C-FFCD-4ABA-BF44-E78C3F85785E}"/>
              </a:ext>
            </a:extLst>
          </p:cNvPr>
          <p:cNvSpPr>
            <a:spLocks noGrp="1"/>
          </p:cNvSpPr>
          <p:nvPr>
            <p:ph idx="1"/>
          </p:nvPr>
        </p:nvSpPr>
        <p:spPr>
          <a:xfrm>
            <a:off x="2344188" y="1969899"/>
            <a:ext cx="6171161" cy="4207063"/>
          </a:xfrm>
        </p:spPr>
        <p:txBody>
          <a:bodyPr/>
          <a:lstStyle/>
          <a:p>
            <a:pPr>
              <a:lnSpc>
                <a:spcPct val="114000"/>
              </a:lnSpc>
            </a:pPr>
            <a:r>
              <a:rPr lang="en-IE" dirty="0"/>
              <a:t>‘Research Type’ is the foundation</a:t>
            </a:r>
          </a:p>
          <a:p>
            <a:pPr>
              <a:lnSpc>
                <a:spcPct val="100000"/>
              </a:lnSpc>
            </a:pPr>
            <a:r>
              <a:rPr lang="en-IE" dirty="0"/>
              <a:t>Choose appropriate design, method and data type</a:t>
            </a:r>
          </a:p>
        </p:txBody>
      </p:sp>
      <p:pic>
        <p:nvPicPr>
          <p:cNvPr id="7" name="Picture 6">
            <a:extLst>
              <a:ext uri="{FF2B5EF4-FFF2-40B4-BE49-F238E27FC236}">
                <a16:creationId xmlns:a16="http://schemas.microsoft.com/office/drawing/2014/main" id="{BEB62C56-FDF5-4341-B411-46549ACAD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9625" y="2992636"/>
            <a:ext cx="5745724" cy="4309293"/>
          </a:xfrm>
          <a:prstGeom prst="rect">
            <a:avLst/>
          </a:prstGeom>
        </p:spPr>
      </p:pic>
      <p:sp>
        <p:nvSpPr>
          <p:cNvPr id="3" name="TextBox 2">
            <a:extLst>
              <a:ext uri="{FF2B5EF4-FFF2-40B4-BE49-F238E27FC236}">
                <a16:creationId xmlns:a16="http://schemas.microsoft.com/office/drawing/2014/main" id="{BDBF5E91-F5F9-4AEF-98AD-A44CAC0BB929}"/>
              </a:ext>
            </a:extLst>
          </p:cNvPr>
          <p:cNvSpPr txBox="1"/>
          <p:nvPr/>
        </p:nvSpPr>
        <p:spPr>
          <a:xfrm rot="20700000">
            <a:off x="3483652" y="4603678"/>
            <a:ext cx="2683299" cy="369332"/>
          </a:xfrm>
          <a:prstGeom prst="rect">
            <a:avLst/>
          </a:prstGeom>
          <a:noFill/>
        </p:spPr>
        <p:txBody>
          <a:bodyPr wrap="none" rtlCol="0">
            <a:spAutoFit/>
          </a:bodyPr>
          <a:lstStyle/>
          <a:p>
            <a:r>
              <a:rPr lang="en-IE" dirty="0">
                <a:solidFill>
                  <a:schemeClr val="bg1"/>
                </a:solidFill>
              </a:rPr>
              <a:t>Quantitative or Qualitative</a:t>
            </a:r>
          </a:p>
        </p:txBody>
      </p:sp>
      <p:sp>
        <p:nvSpPr>
          <p:cNvPr id="8" name="TextBox 7">
            <a:extLst>
              <a:ext uri="{FF2B5EF4-FFF2-40B4-BE49-F238E27FC236}">
                <a16:creationId xmlns:a16="http://schemas.microsoft.com/office/drawing/2014/main" id="{E46518C0-35B7-40FB-A3DE-64375BAD369F}"/>
              </a:ext>
            </a:extLst>
          </p:cNvPr>
          <p:cNvSpPr txBox="1"/>
          <p:nvPr/>
        </p:nvSpPr>
        <p:spPr>
          <a:xfrm rot="20640000">
            <a:off x="4188371" y="5004275"/>
            <a:ext cx="1839927" cy="369332"/>
          </a:xfrm>
          <a:prstGeom prst="rect">
            <a:avLst/>
          </a:prstGeom>
          <a:noFill/>
        </p:spPr>
        <p:txBody>
          <a:bodyPr wrap="none" rtlCol="0">
            <a:spAutoFit/>
          </a:bodyPr>
          <a:lstStyle/>
          <a:p>
            <a:r>
              <a:rPr lang="en-IE" dirty="0">
                <a:solidFill>
                  <a:schemeClr val="bg1"/>
                </a:solidFill>
              </a:rPr>
              <a:t>Research Method</a:t>
            </a:r>
          </a:p>
        </p:txBody>
      </p:sp>
      <p:sp>
        <p:nvSpPr>
          <p:cNvPr id="9" name="TextBox 8">
            <a:extLst>
              <a:ext uri="{FF2B5EF4-FFF2-40B4-BE49-F238E27FC236}">
                <a16:creationId xmlns:a16="http://schemas.microsoft.com/office/drawing/2014/main" id="{9AEC0EB2-EFCC-44C1-94A4-1795852627C6}"/>
              </a:ext>
            </a:extLst>
          </p:cNvPr>
          <p:cNvSpPr txBox="1"/>
          <p:nvPr/>
        </p:nvSpPr>
        <p:spPr>
          <a:xfrm rot="20520000">
            <a:off x="5184702" y="5135669"/>
            <a:ext cx="1717714" cy="369332"/>
          </a:xfrm>
          <a:prstGeom prst="rect">
            <a:avLst/>
          </a:prstGeom>
          <a:noFill/>
        </p:spPr>
        <p:txBody>
          <a:bodyPr wrap="none" rtlCol="0">
            <a:spAutoFit/>
          </a:bodyPr>
          <a:lstStyle/>
          <a:p>
            <a:r>
              <a:rPr lang="en-IE" dirty="0">
                <a:solidFill>
                  <a:schemeClr val="bg1"/>
                </a:solidFill>
              </a:rPr>
              <a:t>Research Design</a:t>
            </a:r>
          </a:p>
        </p:txBody>
      </p:sp>
      <p:sp>
        <p:nvSpPr>
          <p:cNvPr id="10" name="TextBox 9">
            <a:extLst>
              <a:ext uri="{FF2B5EF4-FFF2-40B4-BE49-F238E27FC236}">
                <a16:creationId xmlns:a16="http://schemas.microsoft.com/office/drawing/2014/main" id="{49725EFA-A601-48ED-855E-EA992223CA63}"/>
              </a:ext>
            </a:extLst>
          </p:cNvPr>
          <p:cNvSpPr txBox="1"/>
          <p:nvPr/>
        </p:nvSpPr>
        <p:spPr>
          <a:xfrm rot="23580000">
            <a:off x="3609607" y="6171013"/>
            <a:ext cx="1080039" cy="276999"/>
          </a:xfrm>
          <a:prstGeom prst="rect">
            <a:avLst/>
          </a:prstGeom>
          <a:noFill/>
        </p:spPr>
        <p:txBody>
          <a:bodyPr wrap="none" rtlCol="0">
            <a:spAutoFit/>
          </a:bodyPr>
          <a:lstStyle/>
          <a:p>
            <a:r>
              <a:rPr lang="en-IE" sz="1200" dirty="0">
                <a:solidFill>
                  <a:schemeClr val="bg1"/>
                </a:solidFill>
              </a:rPr>
              <a:t>Research Type</a:t>
            </a:r>
          </a:p>
        </p:txBody>
      </p:sp>
    </p:spTree>
    <p:extLst>
      <p:ext uri="{BB962C8B-B14F-4D97-AF65-F5344CB8AC3E}">
        <p14:creationId xmlns:p14="http://schemas.microsoft.com/office/powerpoint/2010/main" val="35936576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CA99A-D1F0-4C84-B1E4-BD0A52E9847E}"/>
              </a:ext>
            </a:extLst>
          </p:cNvPr>
          <p:cNvSpPr>
            <a:spLocks noGrp="1"/>
          </p:cNvSpPr>
          <p:nvPr>
            <p:ph type="title"/>
          </p:nvPr>
        </p:nvSpPr>
        <p:spPr>
          <a:xfrm>
            <a:off x="2082924" y="365126"/>
            <a:ext cx="7061075" cy="1325563"/>
          </a:xfrm>
        </p:spPr>
        <p:txBody>
          <a:bodyPr/>
          <a:lstStyle/>
          <a:p>
            <a:pPr algn="ctr"/>
            <a:r>
              <a:rPr lang="en-IE" spc="-50" dirty="0">
                <a:latin typeface="Aharoni" panose="02010803020104030203" pitchFamily="2" charset="-79"/>
                <a:cs typeface="Aharoni" panose="02010803020104030203" pitchFamily="2" charset="-79"/>
              </a:rPr>
              <a:t>Participatory Research</a:t>
            </a:r>
          </a:p>
        </p:txBody>
      </p:sp>
      <p:sp>
        <p:nvSpPr>
          <p:cNvPr id="4" name="Content Placeholder 2">
            <a:extLst>
              <a:ext uri="{FF2B5EF4-FFF2-40B4-BE49-F238E27FC236}">
                <a16:creationId xmlns:a16="http://schemas.microsoft.com/office/drawing/2014/main" id="{9C2B8819-1C9C-4E07-BD0F-6637712FC4E9}"/>
              </a:ext>
            </a:extLst>
          </p:cNvPr>
          <p:cNvSpPr txBox="1">
            <a:spLocks/>
          </p:cNvSpPr>
          <p:nvPr/>
        </p:nvSpPr>
        <p:spPr>
          <a:xfrm>
            <a:off x="2344188" y="1502228"/>
            <a:ext cx="6407928" cy="4641897"/>
          </a:xfrm>
          <a:prstGeom prst="wedgeRoundRectCallout">
            <a:avLst>
              <a:gd name="adj1" fmla="val -78692"/>
              <a:gd name="adj2" fmla="val -35524"/>
              <a:gd name="adj3" fmla="val 16667"/>
            </a:avLst>
          </a:prstGeom>
          <a:solidFill>
            <a:schemeClr val="accent6">
              <a:lumMod val="40000"/>
              <a:lumOff val="60000"/>
            </a:schemeClr>
          </a:solidFill>
          <a:ln>
            <a:noFill/>
          </a:ln>
          <a:scene3d>
            <a:camera prst="orthographicFront"/>
            <a:lightRig rig="threePt" dir="t"/>
          </a:scene3d>
          <a:sp3d>
            <a:bevelT w="254000"/>
            <a:bevelB w="254000"/>
          </a:sp3d>
        </p:spPr>
        <p:style>
          <a:lnRef idx="1">
            <a:schemeClr val="accent6"/>
          </a:lnRef>
          <a:fillRef idx="2">
            <a:schemeClr val="accent6"/>
          </a:fillRef>
          <a:effectRef idx="1">
            <a:schemeClr val="accent6"/>
          </a:effectRef>
          <a:fontRef idx="minor">
            <a:schemeClr val="dk1"/>
          </a:fontRef>
        </p:style>
        <p:txBody>
          <a:bodyPr vert="horz" lIns="36000" tIns="36000" rIns="36000" bIns="3600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1200"/>
              </a:spcBef>
              <a:buNone/>
            </a:pPr>
            <a:r>
              <a:rPr lang="en-IE" sz="3600" i="1" dirty="0">
                <a:latin typeface="Times New Roman" panose="02020603050405020304" pitchFamily="18" charset="0"/>
                <a:cs typeface="Times New Roman" panose="02020603050405020304" pitchFamily="18" charset="0"/>
              </a:rPr>
              <a:t>Research which is </a:t>
            </a:r>
            <a:r>
              <a:rPr lang="en-IE" sz="3600" b="1" i="1" dirty="0">
                <a:solidFill>
                  <a:srgbClr val="822327"/>
                </a:solidFill>
                <a:latin typeface="Times New Roman" panose="02020603050405020304" pitchFamily="18" charset="0"/>
                <a:cs typeface="Times New Roman" panose="02020603050405020304" pitchFamily="18" charset="0"/>
              </a:rPr>
              <a:t>done with</a:t>
            </a:r>
            <a:r>
              <a:rPr lang="en-IE" sz="3600" i="1" dirty="0">
                <a:latin typeface="Times New Roman" panose="02020603050405020304" pitchFamily="18" charset="0"/>
                <a:cs typeface="Times New Roman" panose="02020603050405020304" pitchFamily="18" charset="0"/>
              </a:rPr>
              <a:t> or </a:t>
            </a:r>
            <a:r>
              <a:rPr lang="en-IE" sz="3600" b="1" i="1" dirty="0">
                <a:solidFill>
                  <a:srgbClr val="822327"/>
                </a:solidFill>
                <a:latin typeface="Times New Roman" panose="02020603050405020304" pitchFamily="18" charset="0"/>
                <a:cs typeface="Times New Roman" panose="02020603050405020304" pitchFamily="18" charset="0"/>
              </a:rPr>
              <a:t>by </a:t>
            </a:r>
            <a:r>
              <a:rPr lang="en-IE" sz="3600" i="1" dirty="0">
                <a:latin typeface="Times New Roman" panose="02020603050405020304" pitchFamily="18" charset="0"/>
                <a:cs typeface="Times New Roman" panose="02020603050405020304" pitchFamily="18" charset="0"/>
              </a:rPr>
              <a:t>service users or community</a:t>
            </a:r>
          </a:p>
          <a:p>
            <a:pPr marL="0" indent="0" algn="ctr">
              <a:lnSpc>
                <a:spcPct val="110000"/>
              </a:lnSpc>
              <a:spcBef>
                <a:spcPts val="2400"/>
              </a:spcBef>
              <a:buNone/>
            </a:pPr>
            <a:r>
              <a:rPr lang="en-IE" sz="3600" i="1" dirty="0">
                <a:latin typeface="Times New Roman" panose="02020603050405020304" pitchFamily="18" charset="0"/>
                <a:cs typeface="Times New Roman" panose="02020603050405020304" pitchFamily="18" charset="0"/>
              </a:rPr>
              <a:t>- rather than </a:t>
            </a:r>
            <a:r>
              <a:rPr lang="en-IE" sz="3600" b="1" i="1" dirty="0">
                <a:solidFill>
                  <a:srgbClr val="822327"/>
                </a:solidFill>
                <a:latin typeface="Times New Roman" panose="02020603050405020304" pitchFamily="18" charset="0"/>
                <a:cs typeface="Times New Roman" panose="02020603050405020304" pitchFamily="18" charset="0"/>
              </a:rPr>
              <a:t>on</a:t>
            </a:r>
            <a:r>
              <a:rPr lang="en-IE" sz="3600" i="1" dirty="0">
                <a:latin typeface="Times New Roman" panose="02020603050405020304" pitchFamily="18" charset="0"/>
                <a:cs typeface="Times New Roman" panose="02020603050405020304" pitchFamily="18" charset="0"/>
              </a:rPr>
              <a:t>, </a:t>
            </a:r>
            <a:r>
              <a:rPr lang="en-IE" sz="3600" b="1" i="1" dirty="0">
                <a:solidFill>
                  <a:srgbClr val="822327"/>
                </a:solidFill>
                <a:latin typeface="Times New Roman" panose="02020603050405020304" pitchFamily="18" charset="0"/>
                <a:cs typeface="Times New Roman" panose="02020603050405020304" pitchFamily="18" charset="0"/>
              </a:rPr>
              <a:t>about</a:t>
            </a:r>
            <a:r>
              <a:rPr lang="en-IE" sz="3600" i="1" dirty="0">
                <a:latin typeface="Times New Roman" panose="02020603050405020304" pitchFamily="18" charset="0"/>
                <a:cs typeface="Times New Roman" panose="02020603050405020304" pitchFamily="18" charset="0"/>
              </a:rPr>
              <a:t> or </a:t>
            </a:r>
            <a:r>
              <a:rPr lang="en-IE" sz="3600" b="1" i="1" dirty="0">
                <a:solidFill>
                  <a:srgbClr val="822327"/>
                </a:solidFill>
                <a:latin typeface="Times New Roman" panose="02020603050405020304" pitchFamily="18" charset="0"/>
                <a:cs typeface="Times New Roman" panose="02020603050405020304" pitchFamily="18" charset="0"/>
              </a:rPr>
              <a:t>for</a:t>
            </a:r>
            <a:r>
              <a:rPr lang="en-IE" sz="3600" i="1" dirty="0">
                <a:latin typeface="Times New Roman" panose="02020603050405020304" pitchFamily="18" charset="0"/>
                <a:cs typeface="Times New Roman" panose="02020603050405020304" pitchFamily="18" charset="0"/>
              </a:rPr>
              <a:t> them as research subjects -</a:t>
            </a:r>
          </a:p>
          <a:p>
            <a:pPr marL="0" indent="0" algn="ctr">
              <a:lnSpc>
                <a:spcPct val="110000"/>
              </a:lnSpc>
              <a:spcBef>
                <a:spcPts val="2400"/>
              </a:spcBef>
              <a:buNone/>
            </a:pPr>
            <a:r>
              <a:rPr lang="en-IE" sz="3600" i="1" dirty="0">
                <a:latin typeface="Times New Roman" panose="02020603050405020304" pitchFamily="18" charset="0"/>
                <a:cs typeface="Times New Roman" panose="02020603050405020304" pitchFamily="18" charset="0"/>
              </a:rPr>
              <a:t>through </a:t>
            </a:r>
            <a:r>
              <a:rPr lang="en-IE" sz="3600" b="1" i="1" dirty="0">
                <a:solidFill>
                  <a:srgbClr val="822327"/>
                </a:solidFill>
                <a:latin typeface="Times New Roman" panose="02020603050405020304" pitchFamily="18" charset="0"/>
                <a:cs typeface="Times New Roman" panose="02020603050405020304" pitchFamily="18" charset="0"/>
              </a:rPr>
              <a:t>active involvement </a:t>
            </a:r>
            <a:r>
              <a:rPr lang="en-IE" sz="3600" i="1" dirty="0">
                <a:latin typeface="Times New Roman" panose="02020603050405020304" pitchFamily="18" charset="0"/>
                <a:cs typeface="Times New Roman" panose="02020603050405020304" pitchFamily="18" charset="0"/>
              </a:rPr>
              <a:t> in the research process</a:t>
            </a:r>
          </a:p>
          <a:p>
            <a:pPr marL="0" indent="0" algn="ctr">
              <a:lnSpc>
                <a:spcPct val="110000"/>
              </a:lnSpc>
              <a:spcBef>
                <a:spcPts val="2400"/>
              </a:spcBef>
              <a:buNone/>
            </a:pPr>
            <a:r>
              <a:rPr lang="en-IE" sz="3600" i="1" dirty="0">
                <a:latin typeface="Times New Roman" panose="02020603050405020304" pitchFamily="18" charset="0"/>
                <a:cs typeface="Times New Roman" panose="02020603050405020304" pitchFamily="18" charset="0"/>
              </a:rPr>
              <a:t>Handing the ‘</a:t>
            </a:r>
            <a:r>
              <a:rPr lang="en-IE" sz="3600" b="1" i="1" dirty="0">
                <a:solidFill>
                  <a:srgbClr val="822327"/>
                </a:solidFill>
                <a:latin typeface="Times New Roman" panose="02020603050405020304" pitchFamily="18" charset="0"/>
                <a:cs typeface="Times New Roman" panose="02020603050405020304" pitchFamily="18" charset="0"/>
              </a:rPr>
              <a:t>power</a:t>
            </a:r>
            <a:r>
              <a:rPr lang="en-IE" sz="3600" i="1" dirty="0">
                <a:latin typeface="Times New Roman" panose="02020603050405020304" pitchFamily="18" charset="0"/>
                <a:cs typeface="Times New Roman" panose="02020603050405020304" pitchFamily="18" charset="0"/>
              </a:rPr>
              <a:t>’ of the researcher to service users / community</a:t>
            </a:r>
          </a:p>
        </p:txBody>
      </p:sp>
    </p:spTree>
    <p:extLst>
      <p:ext uri="{BB962C8B-B14F-4D97-AF65-F5344CB8AC3E}">
        <p14:creationId xmlns:p14="http://schemas.microsoft.com/office/powerpoint/2010/main" val="18785803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left)">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wipe(left)">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06A86-9882-4EDA-AC54-7E4C13F8F9A8}"/>
              </a:ext>
            </a:extLst>
          </p:cNvPr>
          <p:cNvSpPr>
            <a:spLocks noGrp="1"/>
          </p:cNvSpPr>
          <p:nvPr>
            <p:ph type="title"/>
          </p:nvPr>
        </p:nvSpPr>
        <p:spPr>
          <a:xfrm>
            <a:off x="1411705" y="365126"/>
            <a:ext cx="7732295" cy="1325563"/>
          </a:xfrm>
        </p:spPr>
        <p:txBody>
          <a:bodyPr>
            <a:normAutofit/>
          </a:bodyPr>
          <a:lstStyle/>
          <a:p>
            <a:r>
              <a:rPr lang="en-IE" spc="-200" dirty="0">
                <a:latin typeface="Aharoni" panose="02010803020104030203" pitchFamily="2" charset="-79"/>
                <a:cs typeface="Aharoni" panose="02010803020104030203" pitchFamily="2" charset="-79"/>
              </a:rPr>
              <a:t>Why do Service-user Research?</a:t>
            </a:r>
          </a:p>
        </p:txBody>
      </p:sp>
      <p:sp>
        <p:nvSpPr>
          <p:cNvPr id="3" name="Content Placeholder 2">
            <a:extLst>
              <a:ext uri="{FF2B5EF4-FFF2-40B4-BE49-F238E27FC236}">
                <a16:creationId xmlns:a16="http://schemas.microsoft.com/office/drawing/2014/main" id="{3F55D1BF-C8A6-429C-8CF1-C00B6D8643AB}"/>
              </a:ext>
            </a:extLst>
          </p:cNvPr>
          <p:cNvSpPr>
            <a:spLocks noGrp="1"/>
          </p:cNvSpPr>
          <p:nvPr>
            <p:ph idx="1"/>
          </p:nvPr>
        </p:nvSpPr>
        <p:spPr>
          <a:xfrm>
            <a:off x="2101516" y="1491916"/>
            <a:ext cx="6673516" cy="5153813"/>
          </a:xfrm>
        </p:spPr>
        <p:txBody>
          <a:bodyPr>
            <a:normAutofit lnSpcReduction="10000"/>
          </a:bodyPr>
          <a:lstStyle/>
          <a:p>
            <a:pPr>
              <a:spcBef>
                <a:spcPts val="1800"/>
              </a:spcBef>
            </a:pPr>
            <a:r>
              <a:rPr lang="en-IE" b="1" dirty="0">
                <a:solidFill>
                  <a:srgbClr val="036778"/>
                </a:solidFill>
              </a:rPr>
              <a:t>Equality</a:t>
            </a:r>
            <a:r>
              <a:rPr lang="en-IE" dirty="0"/>
              <a:t> of relations in research production</a:t>
            </a:r>
          </a:p>
          <a:p>
            <a:pPr>
              <a:spcBef>
                <a:spcPts val="1800"/>
              </a:spcBef>
            </a:pPr>
            <a:r>
              <a:rPr lang="en-IE" b="1" dirty="0">
                <a:solidFill>
                  <a:srgbClr val="036778"/>
                </a:solidFill>
              </a:rPr>
              <a:t>Shared</a:t>
            </a:r>
            <a:r>
              <a:rPr lang="en-IE" dirty="0"/>
              <a:t> ownership</a:t>
            </a:r>
          </a:p>
          <a:p>
            <a:pPr>
              <a:spcBef>
                <a:spcPts val="1800"/>
              </a:spcBef>
            </a:pPr>
            <a:r>
              <a:rPr lang="en-IE" b="1" dirty="0">
                <a:solidFill>
                  <a:srgbClr val="036778"/>
                </a:solidFill>
              </a:rPr>
              <a:t>Empowerment</a:t>
            </a:r>
            <a:r>
              <a:rPr lang="en-IE" dirty="0"/>
              <a:t> of service users</a:t>
            </a:r>
          </a:p>
          <a:p>
            <a:pPr>
              <a:spcBef>
                <a:spcPts val="1800"/>
              </a:spcBef>
            </a:pPr>
            <a:r>
              <a:rPr lang="en-IE" b="1" dirty="0">
                <a:solidFill>
                  <a:srgbClr val="036778"/>
                </a:solidFill>
              </a:rPr>
              <a:t>Improvement</a:t>
            </a:r>
            <a:r>
              <a:rPr lang="en-IE" dirty="0"/>
              <a:t> of their lives		 through process &amp; purpose</a:t>
            </a:r>
          </a:p>
          <a:p>
            <a:pPr>
              <a:spcBef>
                <a:spcPts val="1800"/>
              </a:spcBef>
            </a:pPr>
            <a:r>
              <a:rPr lang="en-IE" dirty="0"/>
              <a:t>Being </a:t>
            </a:r>
            <a:r>
              <a:rPr lang="en-IE" b="1" dirty="0">
                <a:solidFill>
                  <a:srgbClr val="036778"/>
                </a:solidFill>
              </a:rPr>
              <a:t>part of </a:t>
            </a:r>
            <a:r>
              <a:rPr lang="en-IE" dirty="0"/>
              <a:t>a social and 		political change</a:t>
            </a:r>
          </a:p>
          <a:p>
            <a:pPr>
              <a:spcBef>
                <a:spcPts val="1800"/>
              </a:spcBef>
              <a:tabLst>
                <a:tab pos="176213" algn="l"/>
              </a:tabLst>
            </a:pPr>
            <a:r>
              <a:rPr lang="en-IE" dirty="0"/>
              <a:t>Based on </a:t>
            </a:r>
            <a:r>
              <a:rPr lang="en-IE" b="1" dirty="0">
                <a:solidFill>
                  <a:srgbClr val="036778"/>
                </a:solidFill>
              </a:rPr>
              <a:t>social models </a:t>
            </a:r>
            <a:r>
              <a:rPr lang="en-IE" dirty="0"/>
              <a:t>of 		</a:t>
            </a:r>
            <a:r>
              <a:rPr lang="en-IE" spc="-150" dirty="0"/>
              <a:t>understanding &amp; interpretation</a:t>
            </a:r>
          </a:p>
          <a:p>
            <a:pPr>
              <a:spcBef>
                <a:spcPts val="1800"/>
              </a:spcBef>
            </a:pPr>
            <a:r>
              <a:rPr lang="en-IE" b="1" dirty="0">
                <a:solidFill>
                  <a:srgbClr val="036778"/>
                </a:solidFill>
              </a:rPr>
              <a:t>Quality</a:t>
            </a:r>
            <a:r>
              <a:rPr lang="en-IE" dirty="0"/>
              <a:t> of research</a:t>
            </a:r>
          </a:p>
          <a:p>
            <a:pPr>
              <a:spcBef>
                <a:spcPts val="1800"/>
              </a:spcBef>
            </a:pPr>
            <a:endParaRPr lang="en-IE" dirty="0"/>
          </a:p>
        </p:txBody>
      </p:sp>
      <p:pic>
        <p:nvPicPr>
          <p:cNvPr id="5" name="Picture 4">
            <a:extLst>
              <a:ext uri="{FF2B5EF4-FFF2-40B4-BE49-F238E27FC236}">
                <a16:creationId xmlns:a16="http://schemas.microsoft.com/office/drawing/2014/main" id="{19E87B08-B817-40C3-BCD3-4465154DB84C}"/>
              </a:ext>
            </a:extLst>
          </p:cNvPr>
          <p:cNvPicPr>
            <a:picLocks noChangeAspect="1"/>
          </p:cNvPicPr>
          <p:nvPr/>
        </p:nvPicPr>
        <p:blipFill rotWithShape="1">
          <a:blip r:embed="rId3">
            <a:extLst>
              <a:ext uri="{28A0092B-C50C-407E-A947-70E740481C1C}">
                <a14:useLocalDpi xmlns:a14="http://schemas.microsoft.com/office/drawing/2010/main" val="0"/>
              </a:ext>
            </a:extLst>
          </a:blip>
          <a:srcRect l="28947" r="24269"/>
          <a:stretch/>
        </p:blipFill>
        <p:spPr>
          <a:xfrm>
            <a:off x="6593305" y="1739050"/>
            <a:ext cx="2550695" cy="5452111"/>
          </a:xfrm>
          <a:prstGeom prst="rect">
            <a:avLst/>
          </a:prstGeom>
        </p:spPr>
      </p:pic>
    </p:spTree>
    <p:extLst>
      <p:ext uri="{BB962C8B-B14F-4D97-AF65-F5344CB8AC3E}">
        <p14:creationId xmlns:p14="http://schemas.microsoft.com/office/powerpoint/2010/main" val="414858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54CE61C-3EBA-46FE-877F-9A9E4223578A}"/>
              </a:ext>
            </a:extLst>
          </p:cNvPr>
          <p:cNvSpPr txBox="1"/>
          <p:nvPr/>
        </p:nvSpPr>
        <p:spPr>
          <a:xfrm>
            <a:off x="2257277" y="6589811"/>
            <a:ext cx="7051161" cy="307777"/>
          </a:xfrm>
          <a:prstGeom prst="rect">
            <a:avLst/>
          </a:prstGeom>
          <a:noFill/>
        </p:spPr>
        <p:txBody>
          <a:bodyPr wrap="none" rtlCol="0">
            <a:spAutoFit/>
          </a:bodyPr>
          <a:lstStyle/>
          <a:p>
            <a:r>
              <a:rPr lang="en-IE" sz="1400" i="1" dirty="0">
                <a:solidFill>
                  <a:schemeClr val="bg1">
                    <a:lumMod val="65000"/>
                  </a:schemeClr>
                </a:solidFill>
              </a:rPr>
              <a:t>Adapted from </a:t>
            </a:r>
            <a:r>
              <a:rPr lang="en-IE" sz="1400" i="1" dirty="0" err="1">
                <a:solidFill>
                  <a:schemeClr val="bg1">
                    <a:lumMod val="65000"/>
                  </a:schemeClr>
                </a:solidFill>
              </a:rPr>
              <a:t>Arnstein</a:t>
            </a:r>
            <a:r>
              <a:rPr lang="en-IE" sz="1400" i="1" dirty="0">
                <a:solidFill>
                  <a:schemeClr val="bg1">
                    <a:lumMod val="65000"/>
                  </a:schemeClr>
                </a:solidFill>
              </a:rPr>
              <a:t>, 1971; Hanley et al, 2003; Sweeney &amp; Morgan, 2009; McLaughlin, 2010</a:t>
            </a:r>
          </a:p>
        </p:txBody>
      </p:sp>
      <p:sp>
        <p:nvSpPr>
          <p:cNvPr id="6" name="Title 1">
            <a:extLst>
              <a:ext uri="{FF2B5EF4-FFF2-40B4-BE49-F238E27FC236}">
                <a16:creationId xmlns:a16="http://schemas.microsoft.com/office/drawing/2014/main" id="{2956674D-0EDF-4F5D-A0B2-CEF5CC4EA69D}"/>
              </a:ext>
            </a:extLst>
          </p:cNvPr>
          <p:cNvSpPr txBox="1">
            <a:spLocks/>
          </p:cNvSpPr>
          <p:nvPr/>
        </p:nvSpPr>
        <p:spPr>
          <a:xfrm>
            <a:off x="2112900" y="365126"/>
            <a:ext cx="6886722"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b="1" kern="1200">
                <a:solidFill>
                  <a:srgbClr val="822327"/>
                </a:solidFill>
                <a:effectLst>
                  <a:outerShdw blurRad="50800" dist="38100" dir="2700000" algn="tl" rotWithShape="0">
                    <a:prstClr val="black">
                      <a:alpha val="40000"/>
                    </a:prstClr>
                  </a:outerShdw>
                </a:effectLst>
                <a:latin typeface="+mj-lt"/>
                <a:ea typeface="+mj-ea"/>
                <a:cs typeface="+mj-cs"/>
              </a:defRPr>
            </a:lvl1pPr>
          </a:lstStyle>
          <a:p>
            <a:pPr algn="ctr"/>
            <a:r>
              <a:rPr lang="en-IE" sz="4800" dirty="0">
                <a:latin typeface="Aharoni" panose="02010803020104030203" pitchFamily="2" charset="-79"/>
                <a:cs typeface="Aharoni" panose="02010803020104030203" pitchFamily="2" charset="-79"/>
              </a:rPr>
              <a:t>Hierarchy of </a:t>
            </a:r>
          </a:p>
          <a:p>
            <a:r>
              <a:rPr lang="en-IE" sz="4800" dirty="0">
                <a:latin typeface="Aharoni" panose="02010803020104030203" pitchFamily="2" charset="-79"/>
                <a:cs typeface="Aharoni" panose="02010803020104030203" pitchFamily="2" charset="-79"/>
              </a:rPr>
              <a:t>Service-user Research</a:t>
            </a:r>
          </a:p>
        </p:txBody>
      </p:sp>
      <p:pic>
        <p:nvPicPr>
          <p:cNvPr id="13" name="Picture 12" descr="A close up of a building&#10;&#10;Description automatically generated">
            <a:extLst>
              <a:ext uri="{FF2B5EF4-FFF2-40B4-BE49-F238E27FC236}">
                <a16:creationId xmlns:a16="http://schemas.microsoft.com/office/drawing/2014/main" id="{A806E952-B0A9-494C-945B-126C1256E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47" y="1507958"/>
            <a:ext cx="8066185" cy="5235741"/>
          </a:xfrm>
          <a:prstGeom prst="rect">
            <a:avLst/>
          </a:prstGeom>
        </p:spPr>
      </p:pic>
      <p:sp>
        <p:nvSpPr>
          <p:cNvPr id="14" name="TextBox 13">
            <a:extLst>
              <a:ext uri="{FF2B5EF4-FFF2-40B4-BE49-F238E27FC236}">
                <a16:creationId xmlns:a16="http://schemas.microsoft.com/office/drawing/2014/main" id="{727D9053-03B1-49CE-B3AC-400FBFA287DE}"/>
              </a:ext>
            </a:extLst>
          </p:cNvPr>
          <p:cNvSpPr txBox="1"/>
          <p:nvPr/>
        </p:nvSpPr>
        <p:spPr>
          <a:xfrm>
            <a:off x="6986484" y="4876437"/>
            <a:ext cx="1583319" cy="523220"/>
          </a:xfrm>
          <a:prstGeom prst="rect">
            <a:avLst/>
          </a:prstGeom>
          <a:noFill/>
        </p:spPr>
        <p:txBody>
          <a:bodyPr wrap="none" rtlCol="0">
            <a:spAutoFit/>
          </a:bodyPr>
          <a:lstStyle/>
          <a:p>
            <a:r>
              <a:rPr lang="en-IE" sz="2800" b="1" dirty="0"/>
              <a:t>Tokenism</a:t>
            </a:r>
          </a:p>
        </p:txBody>
      </p:sp>
      <p:sp>
        <p:nvSpPr>
          <p:cNvPr id="21" name="TextBox 20">
            <a:extLst>
              <a:ext uri="{FF2B5EF4-FFF2-40B4-BE49-F238E27FC236}">
                <a16:creationId xmlns:a16="http://schemas.microsoft.com/office/drawing/2014/main" id="{B7227026-44D0-436D-9976-E2694A58AB81}"/>
              </a:ext>
            </a:extLst>
          </p:cNvPr>
          <p:cNvSpPr txBox="1"/>
          <p:nvPr/>
        </p:nvSpPr>
        <p:spPr>
          <a:xfrm>
            <a:off x="6240526" y="3923315"/>
            <a:ext cx="2077364" cy="523220"/>
          </a:xfrm>
          <a:prstGeom prst="rect">
            <a:avLst/>
          </a:prstGeom>
          <a:noFill/>
        </p:spPr>
        <p:txBody>
          <a:bodyPr wrap="none" rtlCol="0">
            <a:spAutoFit/>
          </a:bodyPr>
          <a:lstStyle/>
          <a:p>
            <a:r>
              <a:rPr lang="en-IE" sz="2800" b="1" dirty="0"/>
              <a:t>Consultation</a:t>
            </a:r>
          </a:p>
        </p:txBody>
      </p:sp>
      <p:sp>
        <p:nvSpPr>
          <p:cNvPr id="22" name="TextBox 21">
            <a:extLst>
              <a:ext uri="{FF2B5EF4-FFF2-40B4-BE49-F238E27FC236}">
                <a16:creationId xmlns:a16="http://schemas.microsoft.com/office/drawing/2014/main" id="{A01780D6-4BEA-478C-8AA9-7780BE4729BB}"/>
              </a:ext>
            </a:extLst>
          </p:cNvPr>
          <p:cNvSpPr txBox="1"/>
          <p:nvPr/>
        </p:nvSpPr>
        <p:spPr>
          <a:xfrm>
            <a:off x="5782857" y="3168106"/>
            <a:ext cx="2080891" cy="523220"/>
          </a:xfrm>
          <a:prstGeom prst="rect">
            <a:avLst/>
          </a:prstGeom>
          <a:noFill/>
        </p:spPr>
        <p:txBody>
          <a:bodyPr wrap="none" rtlCol="0">
            <a:spAutoFit/>
          </a:bodyPr>
          <a:lstStyle/>
          <a:p>
            <a:r>
              <a:rPr lang="en-IE" sz="2800" b="1" dirty="0"/>
              <a:t>Contribution</a:t>
            </a:r>
          </a:p>
        </p:txBody>
      </p:sp>
      <p:sp>
        <p:nvSpPr>
          <p:cNvPr id="23" name="TextBox 22">
            <a:extLst>
              <a:ext uri="{FF2B5EF4-FFF2-40B4-BE49-F238E27FC236}">
                <a16:creationId xmlns:a16="http://schemas.microsoft.com/office/drawing/2014/main" id="{0CC8D1F6-C88B-414E-ADD5-B004610BC6F9}"/>
              </a:ext>
            </a:extLst>
          </p:cNvPr>
          <p:cNvSpPr txBox="1"/>
          <p:nvPr/>
        </p:nvSpPr>
        <p:spPr>
          <a:xfrm>
            <a:off x="5253256" y="2520519"/>
            <a:ext cx="2199641" cy="523220"/>
          </a:xfrm>
          <a:prstGeom prst="rect">
            <a:avLst/>
          </a:prstGeom>
          <a:noFill/>
        </p:spPr>
        <p:txBody>
          <a:bodyPr wrap="none" rtlCol="0">
            <a:spAutoFit/>
          </a:bodyPr>
          <a:lstStyle/>
          <a:p>
            <a:r>
              <a:rPr lang="en-IE" sz="2800" b="1" dirty="0"/>
              <a:t>Collaboration</a:t>
            </a:r>
          </a:p>
        </p:txBody>
      </p:sp>
      <p:sp>
        <p:nvSpPr>
          <p:cNvPr id="24" name="TextBox 23">
            <a:extLst>
              <a:ext uri="{FF2B5EF4-FFF2-40B4-BE49-F238E27FC236}">
                <a16:creationId xmlns:a16="http://schemas.microsoft.com/office/drawing/2014/main" id="{B692B3B7-E830-42C6-A409-FFF6E9FE8364}"/>
              </a:ext>
            </a:extLst>
          </p:cNvPr>
          <p:cNvSpPr txBox="1"/>
          <p:nvPr/>
        </p:nvSpPr>
        <p:spPr>
          <a:xfrm>
            <a:off x="4793142" y="1792482"/>
            <a:ext cx="1368003" cy="523220"/>
          </a:xfrm>
          <a:prstGeom prst="rect">
            <a:avLst/>
          </a:prstGeom>
          <a:noFill/>
        </p:spPr>
        <p:txBody>
          <a:bodyPr wrap="none" rtlCol="0">
            <a:spAutoFit/>
          </a:bodyPr>
          <a:lstStyle/>
          <a:p>
            <a:r>
              <a:rPr lang="en-IE" sz="2800" b="1" dirty="0"/>
              <a:t>Control </a:t>
            </a:r>
          </a:p>
        </p:txBody>
      </p:sp>
      <p:sp>
        <p:nvSpPr>
          <p:cNvPr id="25" name="TextBox 24">
            <a:extLst>
              <a:ext uri="{FF2B5EF4-FFF2-40B4-BE49-F238E27FC236}">
                <a16:creationId xmlns:a16="http://schemas.microsoft.com/office/drawing/2014/main" id="{213C38DD-773E-43BB-938F-955B897386B0}"/>
              </a:ext>
            </a:extLst>
          </p:cNvPr>
          <p:cNvSpPr txBox="1"/>
          <p:nvPr/>
        </p:nvSpPr>
        <p:spPr>
          <a:xfrm>
            <a:off x="5026967" y="5942224"/>
            <a:ext cx="3592670" cy="523220"/>
          </a:xfrm>
          <a:prstGeom prst="rect">
            <a:avLst/>
          </a:prstGeom>
          <a:noFill/>
        </p:spPr>
        <p:txBody>
          <a:bodyPr wrap="none" rtlCol="0">
            <a:prstTxWarp prst="textCurveUp">
              <a:avLst/>
            </a:prstTxWarp>
            <a:spAutoFit/>
          </a:bodyPr>
          <a:lstStyle/>
          <a:p>
            <a:r>
              <a:rPr lang="en-IE" sz="2800" b="1" dirty="0">
                <a:solidFill>
                  <a:schemeClr val="bg1">
                    <a:lumMod val="75000"/>
                  </a:schemeClr>
                </a:solidFill>
              </a:rPr>
              <a:t>Non-Researcher</a:t>
            </a:r>
          </a:p>
        </p:txBody>
      </p:sp>
    </p:spTree>
    <p:extLst>
      <p:ext uri="{BB962C8B-B14F-4D97-AF65-F5344CB8AC3E}">
        <p14:creationId xmlns:p14="http://schemas.microsoft.com/office/powerpoint/2010/main" val="9813260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righ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right)">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DBA6C5-D72A-4036-87F6-806A5B425AE1}"/>
              </a:ext>
            </a:extLst>
          </p:cNvPr>
          <p:cNvSpPr>
            <a:spLocks noGrp="1"/>
          </p:cNvSpPr>
          <p:nvPr>
            <p:ph idx="1"/>
          </p:nvPr>
        </p:nvSpPr>
        <p:spPr>
          <a:xfrm>
            <a:off x="3818021" y="192504"/>
            <a:ext cx="4892843" cy="5807243"/>
          </a:xfrm>
          <a:prstGeom prst="wedgeRoundRectCallout">
            <a:avLst>
              <a:gd name="adj1" fmla="val 1210"/>
              <a:gd name="adj2" fmla="val 61407"/>
              <a:gd name="adj3" fmla="val 16667"/>
            </a:avLst>
          </a:prstGeom>
          <a:solidFill>
            <a:schemeClr val="accent6">
              <a:lumMod val="40000"/>
              <a:lumOff val="60000"/>
            </a:schemeClr>
          </a:solidFill>
          <a:scene3d>
            <a:camera prst="orthographicFront"/>
            <a:lightRig rig="threePt" dir="t"/>
          </a:scene3d>
          <a:sp3d>
            <a:bevelT w="254000"/>
            <a:bevelB w="254000"/>
          </a:sp3d>
        </p:spPr>
        <p:txBody>
          <a:bodyPr lIns="0" tIns="0" rIns="0" bIns="0">
            <a:noAutofit/>
          </a:bodyPr>
          <a:lstStyle/>
          <a:p>
            <a:pPr marL="0" indent="0" algn="ctr">
              <a:lnSpc>
                <a:spcPct val="100000"/>
              </a:lnSpc>
              <a:spcBef>
                <a:spcPts val="0"/>
              </a:spcBef>
              <a:buNone/>
            </a:pPr>
            <a:r>
              <a:rPr lang="en-IE" sz="3600" i="1" spc="-40" dirty="0">
                <a:cs typeface="Times New Roman" panose="02020603050405020304" pitchFamily="18" charset="0"/>
              </a:rPr>
              <a:t>One key quality distinguishes </a:t>
            </a:r>
          </a:p>
          <a:p>
            <a:pPr marL="0" indent="0" algn="ctr">
              <a:lnSpc>
                <a:spcPct val="100000"/>
              </a:lnSpc>
              <a:spcBef>
                <a:spcPts val="0"/>
              </a:spcBef>
              <a:buNone/>
            </a:pPr>
            <a:r>
              <a:rPr lang="en-IE" sz="3600" i="1" dirty="0">
                <a:cs typeface="Times New Roman" panose="02020603050405020304" pitchFamily="18" charset="0"/>
              </a:rPr>
              <a:t>service user knowledge </a:t>
            </a:r>
          </a:p>
          <a:p>
            <a:pPr marL="0" indent="0" algn="ctr">
              <a:lnSpc>
                <a:spcPct val="100000"/>
              </a:lnSpc>
              <a:spcBef>
                <a:spcPts val="0"/>
              </a:spcBef>
              <a:buNone/>
            </a:pPr>
            <a:r>
              <a:rPr lang="en-IE" sz="3600" i="1" dirty="0">
                <a:cs typeface="Times New Roman" panose="02020603050405020304" pitchFamily="18" charset="0"/>
              </a:rPr>
              <a:t>from all others </a:t>
            </a:r>
          </a:p>
          <a:p>
            <a:pPr marL="0" indent="0" algn="ctr">
              <a:lnSpc>
                <a:spcPct val="100000"/>
              </a:lnSpc>
              <a:spcBef>
                <a:spcPts val="0"/>
              </a:spcBef>
              <a:buNone/>
            </a:pPr>
            <a:r>
              <a:rPr lang="en-IE" sz="3600" b="1" i="1" dirty="0">
                <a:solidFill>
                  <a:srgbClr val="822327"/>
                </a:solidFill>
                <a:cs typeface="Times New Roman" panose="02020603050405020304" pitchFamily="18" charset="0"/>
              </a:rPr>
              <a:t>it alone is based on direct experience</a:t>
            </a:r>
          </a:p>
          <a:p>
            <a:pPr marL="0" indent="0" algn="ctr">
              <a:lnSpc>
                <a:spcPct val="100000"/>
              </a:lnSpc>
              <a:spcBef>
                <a:spcPts val="0"/>
              </a:spcBef>
              <a:buNone/>
            </a:pPr>
            <a:r>
              <a:rPr lang="en-IE" sz="3600" i="1" dirty="0">
                <a:cs typeface="Times New Roman" panose="02020603050405020304" pitchFamily="18" charset="0"/>
              </a:rPr>
              <a:t>of policy and service provision </a:t>
            </a:r>
          </a:p>
          <a:p>
            <a:pPr marL="0" indent="0" algn="ctr">
              <a:lnSpc>
                <a:spcPct val="100000"/>
              </a:lnSpc>
              <a:spcBef>
                <a:spcPts val="0"/>
              </a:spcBef>
              <a:buNone/>
            </a:pPr>
            <a:r>
              <a:rPr lang="en-IE" sz="3600" i="1" dirty="0">
                <a:cs typeface="Times New Roman" panose="02020603050405020304" pitchFamily="18" charset="0"/>
              </a:rPr>
              <a:t>from the </a:t>
            </a:r>
          </a:p>
          <a:p>
            <a:pPr marL="0" indent="0" algn="ctr">
              <a:lnSpc>
                <a:spcPct val="100000"/>
              </a:lnSpc>
              <a:spcBef>
                <a:spcPts val="0"/>
              </a:spcBef>
              <a:buNone/>
            </a:pPr>
            <a:r>
              <a:rPr lang="en-IE" sz="3600" b="1" i="1" dirty="0">
                <a:solidFill>
                  <a:srgbClr val="822327"/>
                </a:solidFill>
                <a:cs typeface="Times New Roman" panose="02020603050405020304" pitchFamily="18" charset="0"/>
              </a:rPr>
              <a:t>receiving end. </a:t>
            </a:r>
          </a:p>
        </p:txBody>
      </p:sp>
      <p:sp>
        <p:nvSpPr>
          <p:cNvPr id="8" name="Content Placeholder 2">
            <a:extLst>
              <a:ext uri="{FF2B5EF4-FFF2-40B4-BE49-F238E27FC236}">
                <a16:creationId xmlns:a16="http://schemas.microsoft.com/office/drawing/2014/main" id="{E8D3F19E-73CB-4EA1-9B53-9A32DF995F5B}"/>
              </a:ext>
            </a:extLst>
          </p:cNvPr>
          <p:cNvSpPr txBox="1">
            <a:spLocks/>
          </p:cNvSpPr>
          <p:nvPr/>
        </p:nvSpPr>
        <p:spPr>
          <a:xfrm>
            <a:off x="433136" y="1728539"/>
            <a:ext cx="3801979" cy="4936957"/>
          </a:xfrm>
          <a:prstGeom prst="wedgeRoundRectCallout">
            <a:avLst>
              <a:gd name="adj1" fmla="val -39664"/>
              <a:gd name="adj2" fmla="val -71832"/>
              <a:gd name="adj3" fmla="val 16667"/>
            </a:avLst>
          </a:prstGeom>
          <a:solidFill>
            <a:schemeClr val="accent5">
              <a:lumMod val="40000"/>
              <a:lumOff val="60000"/>
            </a:schemeClr>
          </a:solidFill>
          <a:scene3d>
            <a:camera prst="orthographicFront"/>
            <a:lightRig rig="threePt" dir="t"/>
          </a:scene3d>
          <a:sp3d>
            <a:bevelT w="254000"/>
            <a:bevelB w="254000"/>
          </a:sp3d>
        </p:spPr>
        <p:txBody>
          <a:bodyPr vert="horz" lIns="36000" tIns="144000" rIns="36000" bIns="36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600" dirty="0"/>
              <a:t>The </a:t>
            </a:r>
            <a:r>
              <a:rPr lang="en-IE" sz="3600" b="1" dirty="0">
                <a:solidFill>
                  <a:srgbClr val="822327"/>
                </a:solidFill>
              </a:rPr>
              <a:t>shorter</a:t>
            </a:r>
            <a:r>
              <a:rPr lang="en-IE" sz="3600" dirty="0"/>
              <a:t> the distance between </a:t>
            </a:r>
            <a:r>
              <a:rPr lang="en-IE" sz="3600" b="1" dirty="0">
                <a:solidFill>
                  <a:srgbClr val="822327"/>
                </a:solidFill>
              </a:rPr>
              <a:t>experience </a:t>
            </a:r>
            <a:r>
              <a:rPr lang="en-IE" sz="3600" dirty="0"/>
              <a:t>and its </a:t>
            </a:r>
            <a:r>
              <a:rPr lang="en-IE" sz="3600" b="1" dirty="0">
                <a:solidFill>
                  <a:srgbClr val="822327"/>
                </a:solidFill>
              </a:rPr>
              <a:t>interpretation </a:t>
            </a:r>
            <a:r>
              <a:rPr lang="en-IE" sz="3600" dirty="0"/>
              <a:t>the more </a:t>
            </a:r>
            <a:r>
              <a:rPr lang="en-IE" sz="3600" b="1" dirty="0">
                <a:solidFill>
                  <a:srgbClr val="822327"/>
                </a:solidFill>
              </a:rPr>
              <a:t>accurate</a:t>
            </a:r>
            <a:r>
              <a:rPr lang="en-IE" sz="3600" dirty="0"/>
              <a:t> the research is likely to be.</a:t>
            </a:r>
          </a:p>
        </p:txBody>
      </p:sp>
      <p:sp>
        <p:nvSpPr>
          <p:cNvPr id="9" name="Rectangle 8">
            <a:extLst>
              <a:ext uri="{FF2B5EF4-FFF2-40B4-BE49-F238E27FC236}">
                <a16:creationId xmlns:a16="http://schemas.microsoft.com/office/drawing/2014/main" id="{DC64F903-D5C6-491F-B30D-B6E61DE8A974}"/>
              </a:ext>
            </a:extLst>
          </p:cNvPr>
          <p:cNvSpPr/>
          <p:nvPr/>
        </p:nvSpPr>
        <p:spPr>
          <a:xfrm>
            <a:off x="7332607" y="6488668"/>
            <a:ext cx="1811393" cy="369332"/>
          </a:xfrm>
          <a:prstGeom prst="rect">
            <a:avLst/>
          </a:prstGeom>
        </p:spPr>
        <p:txBody>
          <a:bodyPr wrap="none">
            <a:spAutoFit/>
          </a:bodyPr>
          <a:lstStyle/>
          <a:p>
            <a:pPr algn="r">
              <a:spcBef>
                <a:spcPts val="2400"/>
              </a:spcBef>
            </a:pPr>
            <a:r>
              <a:rPr lang="en-IE" dirty="0"/>
              <a:t>(Beresford, 2000)</a:t>
            </a:r>
            <a:endParaRPr lang="en-IE" sz="1400" dirty="0"/>
          </a:p>
        </p:txBody>
      </p:sp>
    </p:spTree>
    <p:extLst>
      <p:ext uri="{BB962C8B-B14F-4D97-AF65-F5344CB8AC3E}">
        <p14:creationId xmlns:p14="http://schemas.microsoft.com/office/powerpoint/2010/main" val="3953222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bg/>
                                          </p:spTgt>
                                        </p:tgtEl>
                                        <p:attrNameLst>
                                          <p:attrName>style.visibility</p:attrName>
                                        </p:attrNameLst>
                                      </p:cBhvr>
                                      <p:to>
                                        <p:strVal val="visible"/>
                                      </p:to>
                                    </p:set>
                                    <p:animEffect transition="in" filter="fade">
                                      <p:cBhvr>
                                        <p:cTn id="40" dur="500"/>
                                        <p:tgtEl>
                                          <p:spTgt spid="8">
                                            <p:bg/>
                                          </p:spTgt>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348" y="525546"/>
            <a:ext cx="8181474" cy="1325563"/>
          </a:xfrm>
        </p:spPr>
        <p:txBody>
          <a:bodyPr>
            <a:normAutofit fontScale="90000"/>
          </a:bodyPr>
          <a:lstStyle/>
          <a:p>
            <a:pPr algn="r"/>
            <a:r>
              <a:rPr lang="en-IE" spc="-150" dirty="0">
                <a:latin typeface="Aharoni" panose="02010803020104030203" pitchFamily="2" charset="-79"/>
                <a:cs typeface="Aharoni" panose="02010803020104030203" pitchFamily="2" charset="-79"/>
              </a:rPr>
              <a:t>Who might be involved in Community-based Participatory Research?</a:t>
            </a:r>
          </a:p>
        </p:txBody>
      </p:sp>
      <p:graphicFrame>
        <p:nvGraphicFramePr>
          <p:cNvPr id="4" name="Content Placeholder 3">
            <a:extLst>
              <a:ext uri="{FF2B5EF4-FFF2-40B4-BE49-F238E27FC236}">
                <a16:creationId xmlns:a16="http://schemas.microsoft.com/office/drawing/2014/main" id="{748401F1-E133-4A93-BA66-5B73916EA066}"/>
              </a:ext>
            </a:extLst>
          </p:cNvPr>
          <p:cNvGraphicFramePr>
            <a:graphicFrameLocks noGrp="1"/>
          </p:cNvGraphicFramePr>
          <p:nvPr>
            <p:ph idx="1"/>
            <p:extLst>
              <p:ext uri="{D42A27DB-BD31-4B8C-83A1-F6EECF244321}">
                <p14:modId xmlns:p14="http://schemas.microsoft.com/office/powerpoint/2010/main" val="248575819"/>
              </p:ext>
            </p:extLst>
          </p:nvPr>
        </p:nvGraphicFramePr>
        <p:xfrm>
          <a:off x="1090862" y="1524000"/>
          <a:ext cx="8053137" cy="535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21248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graphicEl>
                                              <a:dgm id="{7BAD8777-8AAD-46AC-9F92-3EFC96B5C36C}"/>
                                            </p:graphicEl>
                                          </p:spTgt>
                                        </p:tgtEl>
                                        <p:attrNameLst>
                                          <p:attrName>style.visibility</p:attrName>
                                        </p:attrNameLst>
                                      </p:cBhvr>
                                      <p:to>
                                        <p:strVal val="visible"/>
                                      </p:to>
                                    </p:set>
                                    <p:animEffect transition="in" filter="wheel(1)">
                                      <p:cBhvr>
                                        <p:cTn id="12" dur="2000"/>
                                        <p:tgtEl>
                                          <p:spTgt spid="4">
                                            <p:graphicEl>
                                              <a:dgm id="{7BAD8777-8AAD-46AC-9F92-3EFC96B5C36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graphicEl>
                                              <a:dgm id="{9E662265-D443-41DA-93B8-E850F18E8142}"/>
                                            </p:graphicEl>
                                          </p:spTgt>
                                        </p:tgtEl>
                                        <p:attrNameLst>
                                          <p:attrName>style.visibility</p:attrName>
                                        </p:attrNameLst>
                                      </p:cBhvr>
                                      <p:to>
                                        <p:strVal val="visible"/>
                                      </p:to>
                                    </p:set>
                                    <p:animEffect transition="in" filter="wheel(1)">
                                      <p:cBhvr>
                                        <p:cTn id="17" dur="2000"/>
                                        <p:tgtEl>
                                          <p:spTgt spid="4">
                                            <p:graphicEl>
                                              <a:dgm id="{9E662265-D443-41DA-93B8-E850F18E8142}"/>
                                            </p:graphicEl>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graphicEl>
                                              <a:dgm id="{3340964C-68AE-4F4B-B5B9-8C3A38CE7D5F}"/>
                                            </p:graphicEl>
                                          </p:spTgt>
                                        </p:tgtEl>
                                        <p:attrNameLst>
                                          <p:attrName>style.visibility</p:attrName>
                                        </p:attrNameLst>
                                      </p:cBhvr>
                                      <p:to>
                                        <p:strVal val="visible"/>
                                      </p:to>
                                    </p:set>
                                    <p:animEffect transition="in" filter="wheel(1)">
                                      <p:cBhvr>
                                        <p:cTn id="20" dur="2000"/>
                                        <p:tgtEl>
                                          <p:spTgt spid="4">
                                            <p:graphicEl>
                                              <a:dgm id="{3340964C-68AE-4F4B-B5B9-8C3A38CE7D5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graphicEl>
                                              <a:dgm id="{00CD4A44-96EA-452D-B6BC-13996E824206}"/>
                                            </p:graphicEl>
                                          </p:spTgt>
                                        </p:tgtEl>
                                        <p:attrNameLst>
                                          <p:attrName>style.visibility</p:attrName>
                                        </p:attrNameLst>
                                      </p:cBhvr>
                                      <p:to>
                                        <p:strVal val="visible"/>
                                      </p:to>
                                    </p:set>
                                    <p:animEffect transition="in" filter="wheel(1)">
                                      <p:cBhvr>
                                        <p:cTn id="25" dur="2000"/>
                                        <p:tgtEl>
                                          <p:spTgt spid="4">
                                            <p:graphicEl>
                                              <a:dgm id="{00CD4A44-96EA-452D-B6BC-13996E824206}"/>
                                            </p:graphicEl>
                                          </p:spTgt>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4">
                                            <p:graphicEl>
                                              <a:dgm id="{6A4B9FCD-F20A-4437-ABD0-32E17E2C87F4}"/>
                                            </p:graphicEl>
                                          </p:spTgt>
                                        </p:tgtEl>
                                        <p:attrNameLst>
                                          <p:attrName>style.visibility</p:attrName>
                                        </p:attrNameLst>
                                      </p:cBhvr>
                                      <p:to>
                                        <p:strVal val="visible"/>
                                      </p:to>
                                    </p:set>
                                    <p:animEffect transition="in" filter="wheel(1)">
                                      <p:cBhvr>
                                        <p:cTn id="28" dur="2000"/>
                                        <p:tgtEl>
                                          <p:spTgt spid="4">
                                            <p:graphicEl>
                                              <a:dgm id="{6A4B9FCD-F20A-4437-ABD0-32E17E2C87F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4">
                                            <p:graphicEl>
                                              <a:dgm id="{AC454EC2-2C9E-422D-ACDC-9C82115CEA0F}"/>
                                            </p:graphicEl>
                                          </p:spTgt>
                                        </p:tgtEl>
                                        <p:attrNameLst>
                                          <p:attrName>style.visibility</p:attrName>
                                        </p:attrNameLst>
                                      </p:cBhvr>
                                      <p:to>
                                        <p:strVal val="visible"/>
                                      </p:to>
                                    </p:set>
                                    <p:animEffect transition="in" filter="wheel(1)">
                                      <p:cBhvr>
                                        <p:cTn id="33" dur="2000"/>
                                        <p:tgtEl>
                                          <p:spTgt spid="4">
                                            <p:graphicEl>
                                              <a:dgm id="{AC454EC2-2C9E-422D-ACDC-9C82115CEA0F}"/>
                                            </p:graphicEl>
                                          </p:spTgt>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4">
                                            <p:graphicEl>
                                              <a:dgm id="{688A877F-8F82-4D7F-A9A5-474D22172ED1}"/>
                                            </p:graphicEl>
                                          </p:spTgt>
                                        </p:tgtEl>
                                        <p:attrNameLst>
                                          <p:attrName>style.visibility</p:attrName>
                                        </p:attrNameLst>
                                      </p:cBhvr>
                                      <p:to>
                                        <p:strVal val="visible"/>
                                      </p:to>
                                    </p:set>
                                    <p:animEffect transition="in" filter="wheel(1)">
                                      <p:cBhvr>
                                        <p:cTn id="36" dur="2000"/>
                                        <p:tgtEl>
                                          <p:spTgt spid="4">
                                            <p:graphicEl>
                                              <a:dgm id="{688A877F-8F82-4D7F-A9A5-474D22172ED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
                                            <p:graphicEl>
                                              <a:dgm id="{CC143DCD-CA2B-4E13-8AF7-53951E3845A6}"/>
                                            </p:graphicEl>
                                          </p:spTgt>
                                        </p:tgtEl>
                                        <p:attrNameLst>
                                          <p:attrName>style.visibility</p:attrName>
                                        </p:attrNameLst>
                                      </p:cBhvr>
                                      <p:to>
                                        <p:strVal val="visible"/>
                                      </p:to>
                                    </p:set>
                                    <p:animEffect transition="in" filter="wheel(1)">
                                      <p:cBhvr>
                                        <p:cTn id="41" dur="2000"/>
                                        <p:tgtEl>
                                          <p:spTgt spid="4">
                                            <p:graphicEl>
                                              <a:dgm id="{CC143DCD-CA2B-4E13-8AF7-53951E3845A6}"/>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4">
                                            <p:graphicEl>
                                              <a:dgm id="{8EAB5D1F-10DD-467E-A5C5-B1982777F367}"/>
                                            </p:graphicEl>
                                          </p:spTgt>
                                        </p:tgtEl>
                                        <p:attrNameLst>
                                          <p:attrName>style.visibility</p:attrName>
                                        </p:attrNameLst>
                                      </p:cBhvr>
                                      <p:to>
                                        <p:strVal val="visible"/>
                                      </p:to>
                                    </p:set>
                                    <p:animEffect transition="in" filter="wheel(1)">
                                      <p:cBhvr>
                                        <p:cTn id="44" dur="2000"/>
                                        <p:tgtEl>
                                          <p:spTgt spid="4">
                                            <p:graphicEl>
                                              <a:dgm id="{8EAB5D1F-10DD-467E-A5C5-B1982777F36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4">
                                            <p:graphicEl>
                                              <a:dgm id="{0DA5252D-3748-483B-9F0C-6448D055DDB9}"/>
                                            </p:graphicEl>
                                          </p:spTgt>
                                        </p:tgtEl>
                                        <p:attrNameLst>
                                          <p:attrName>style.visibility</p:attrName>
                                        </p:attrNameLst>
                                      </p:cBhvr>
                                      <p:to>
                                        <p:strVal val="visible"/>
                                      </p:to>
                                    </p:set>
                                    <p:animEffect transition="in" filter="wheel(1)">
                                      <p:cBhvr>
                                        <p:cTn id="49" dur="2000"/>
                                        <p:tgtEl>
                                          <p:spTgt spid="4">
                                            <p:graphicEl>
                                              <a:dgm id="{0DA5252D-3748-483B-9F0C-6448D055DDB9}"/>
                                            </p:graphicEl>
                                          </p:spTgt>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4">
                                            <p:graphicEl>
                                              <a:dgm id="{72759042-D22C-4D6E-90B0-122B1B571C1A}"/>
                                            </p:graphicEl>
                                          </p:spTgt>
                                        </p:tgtEl>
                                        <p:attrNameLst>
                                          <p:attrName>style.visibility</p:attrName>
                                        </p:attrNameLst>
                                      </p:cBhvr>
                                      <p:to>
                                        <p:strVal val="visible"/>
                                      </p:to>
                                    </p:set>
                                    <p:animEffect transition="in" filter="wheel(1)">
                                      <p:cBhvr>
                                        <p:cTn id="52" dur="2000"/>
                                        <p:tgtEl>
                                          <p:spTgt spid="4">
                                            <p:graphicEl>
                                              <a:dgm id="{72759042-D22C-4D6E-90B0-122B1B571C1A}"/>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4">
                                            <p:graphicEl>
                                              <a:dgm id="{98F0FEC3-548B-4A67-B8B6-8CF08EE54502}"/>
                                            </p:graphicEl>
                                          </p:spTgt>
                                        </p:tgtEl>
                                        <p:attrNameLst>
                                          <p:attrName>style.visibility</p:attrName>
                                        </p:attrNameLst>
                                      </p:cBhvr>
                                      <p:to>
                                        <p:strVal val="visible"/>
                                      </p:to>
                                    </p:set>
                                    <p:animEffect transition="in" filter="wheel(1)">
                                      <p:cBhvr>
                                        <p:cTn id="57" dur="2000"/>
                                        <p:tgtEl>
                                          <p:spTgt spid="4">
                                            <p:graphicEl>
                                              <a:dgm id="{98F0FEC3-548B-4A67-B8B6-8CF08EE54502}"/>
                                            </p:graphicEl>
                                          </p:spTgt>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4">
                                            <p:graphicEl>
                                              <a:dgm id="{4164CBA2-3FBD-4B28-ADA2-F48E563C1290}"/>
                                            </p:graphicEl>
                                          </p:spTgt>
                                        </p:tgtEl>
                                        <p:attrNameLst>
                                          <p:attrName>style.visibility</p:attrName>
                                        </p:attrNameLst>
                                      </p:cBhvr>
                                      <p:to>
                                        <p:strVal val="visible"/>
                                      </p:to>
                                    </p:set>
                                    <p:animEffect transition="in" filter="wheel(1)">
                                      <p:cBhvr>
                                        <p:cTn id="60" dur="2000"/>
                                        <p:tgtEl>
                                          <p:spTgt spid="4">
                                            <p:graphicEl>
                                              <a:dgm id="{4164CBA2-3FBD-4B28-ADA2-F48E563C129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934FC3-A7A1-454C-8A80-AFE4B52D2899}"/>
              </a:ext>
            </a:extLst>
          </p:cNvPr>
          <p:cNvGraphicFramePr/>
          <p:nvPr>
            <p:extLst>
              <p:ext uri="{D42A27DB-BD31-4B8C-83A1-F6EECF244321}">
                <p14:modId xmlns:p14="http://schemas.microsoft.com/office/powerpoint/2010/main" val="1410897826"/>
              </p:ext>
            </p:extLst>
          </p:nvPr>
        </p:nvGraphicFramePr>
        <p:xfrm>
          <a:off x="1664366" y="1379618"/>
          <a:ext cx="7607970" cy="4387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5253680F-00FF-4598-A2A9-9850D13A467D}"/>
              </a:ext>
            </a:extLst>
          </p:cNvPr>
          <p:cNvSpPr>
            <a:spLocks noGrp="1"/>
          </p:cNvSpPr>
          <p:nvPr>
            <p:ph type="title"/>
          </p:nvPr>
        </p:nvSpPr>
        <p:spPr>
          <a:xfrm>
            <a:off x="2053389" y="381168"/>
            <a:ext cx="7218947" cy="1325563"/>
          </a:xfrm>
        </p:spPr>
        <p:txBody>
          <a:bodyPr/>
          <a:lstStyle/>
          <a:p>
            <a:r>
              <a:rPr lang="en-IE" spc="-50" dirty="0">
                <a:latin typeface="Aharoni" panose="02010803020104030203" pitchFamily="2" charset="-79"/>
                <a:cs typeface="Aharoni" panose="02010803020104030203" pitchFamily="2" charset="-79"/>
              </a:rPr>
              <a:t>Involvement at each stage</a:t>
            </a:r>
          </a:p>
        </p:txBody>
      </p:sp>
      <p:sp>
        <p:nvSpPr>
          <p:cNvPr id="3" name="Content Placeholder 2">
            <a:extLst>
              <a:ext uri="{FF2B5EF4-FFF2-40B4-BE49-F238E27FC236}">
                <a16:creationId xmlns:a16="http://schemas.microsoft.com/office/drawing/2014/main" id="{6C06F928-31E8-4253-8A79-10D1162D0EC8}"/>
              </a:ext>
            </a:extLst>
          </p:cNvPr>
          <p:cNvSpPr>
            <a:spLocks noGrp="1"/>
          </p:cNvSpPr>
          <p:nvPr>
            <p:ph idx="1"/>
          </p:nvPr>
        </p:nvSpPr>
        <p:spPr>
          <a:xfrm>
            <a:off x="2117556" y="6010024"/>
            <a:ext cx="7090611" cy="1126119"/>
          </a:xfrm>
        </p:spPr>
        <p:txBody>
          <a:bodyPr>
            <a:normAutofit/>
          </a:bodyPr>
          <a:lstStyle/>
          <a:p>
            <a:r>
              <a:rPr lang="en-IE" dirty="0"/>
              <a:t>Broader involvement of service users the further up the hierarchy</a:t>
            </a:r>
          </a:p>
          <a:p>
            <a:endParaRPr lang="en-IE" dirty="0"/>
          </a:p>
        </p:txBody>
      </p:sp>
    </p:spTree>
    <p:extLst>
      <p:ext uri="{BB962C8B-B14F-4D97-AF65-F5344CB8AC3E}">
        <p14:creationId xmlns:p14="http://schemas.microsoft.com/office/powerpoint/2010/main" val="24470454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55A6100-6041-432A-806C-987735E0AA65}"/>
                                            </p:graphicEl>
                                          </p:spTgt>
                                        </p:tgtEl>
                                        <p:attrNameLst>
                                          <p:attrName>style.visibility</p:attrName>
                                        </p:attrNameLst>
                                      </p:cBhvr>
                                      <p:to>
                                        <p:strVal val="visible"/>
                                      </p:to>
                                    </p:set>
                                    <p:animEffect transition="in" filter="fade">
                                      <p:cBhvr>
                                        <p:cTn id="12" dur="500"/>
                                        <p:tgtEl>
                                          <p:spTgt spid="4">
                                            <p:graphicEl>
                                              <a:dgm id="{C55A6100-6041-432A-806C-987735E0AA6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6013A83-C016-4BD7-B9B4-7FEC83E9494C}"/>
                                            </p:graphicEl>
                                          </p:spTgt>
                                        </p:tgtEl>
                                        <p:attrNameLst>
                                          <p:attrName>style.visibility</p:attrName>
                                        </p:attrNameLst>
                                      </p:cBhvr>
                                      <p:to>
                                        <p:strVal val="visible"/>
                                      </p:to>
                                    </p:set>
                                    <p:animEffect transition="in" filter="fade">
                                      <p:cBhvr>
                                        <p:cTn id="17" dur="500"/>
                                        <p:tgtEl>
                                          <p:spTgt spid="4">
                                            <p:graphicEl>
                                              <a:dgm id="{96013A83-C016-4BD7-B9B4-7FEC83E9494C}"/>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AF432C6A-A798-4C65-AABA-60F66881D2A6}"/>
                                            </p:graphicEl>
                                          </p:spTgt>
                                        </p:tgtEl>
                                        <p:attrNameLst>
                                          <p:attrName>style.visibility</p:attrName>
                                        </p:attrNameLst>
                                      </p:cBhvr>
                                      <p:to>
                                        <p:strVal val="visible"/>
                                      </p:to>
                                    </p:set>
                                    <p:animEffect transition="in" filter="fade">
                                      <p:cBhvr>
                                        <p:cTn id="20" dur="500"/>
                                        <p:tgtEl>
                                          <p:spTgt spid="4">
                                            <p:graphicEl>
                                              <a:dgm id="{AF432C6A-A798-4C65-AABA-60F66881D2A6}"/>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CCF3C92D-C105-4B44-A92C-9691C60DF1F7}"/>
                                            </p:graphicEl>
                                          </p:spTgt>
                                        </p:tgtEl>
                                        <p:attrNameLst>
                                          <p:attrName>style.visibility</p:attrName>
                                        </p:attrNameLst>
                                      </p:cBhvr>
                                      <p:to>
                                        <p:strVal val="visible"/>
                                      </p:to>
                                    </p:set>
                                    <p:animEffect transition="in" filter="fade">
                                      <p:cBhvr>
                                        <p:cTn id="25" dur="500"/>
                                        <p:tgtEl>
                                          <p:spTgt spid="4">
                                            <p:graphicEl>
                                              <a:dgm id="{CCF3C92D-C105-4B44-A92C-9691C60DF1F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8A78BB57-78F8-4DED-B40C-D02349F7B787}"/>
                                            </p:graphicEl>
                                          </p:spTgt>
                                        </p:tgtEl>
                                        <p:attrNameLst>
                                          <p:attrName>style.visibility</p:attrName>
                                        </p:attrNameLst>
                                      </p:cBhvr>
                                      <p:to>
                                        <p:strVal val="visible"/>
                                      </p:to>
                                    </p:set>
                                    <p:animEffect transition="in" filter="fade">
                                      <p:cBhvr>
                                        <p:cTn id="28" dur="500"/>
                                        <p:tgtEl>
                                          <p:spTgt spid="4">
                                            <p:graphicEl>
                                              <a:dgm id="{8A78BB57-78F8-4DED-B40C-D02349F7B787}"/>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3269EC24-01C5-4BBA-BA6B-354F2A5A049A}"/>
                                            </p:graphicEl>
                                          </p:spTgt>
                                        </p:tgtEl>
                                        <p:attrNameLst>
                                          <p:attrName>style.visibility</p:attrName>
                                        </p:attrNameLst>
                                      </p:cBhvr>
                                      <p:to>
                                        <p:strVal val="visible"/>
                                      </p:to>
                                    </p:set>
                                    <p:animEffect transition="in" filter="fade">
                                      <p:cBhvr>
                                        <p:cTn id="33" dur="500"/>
                                        <p:tgtEl>
                                          <p:spTgt spid="4">
                                            <p:graphicEl>
                                              <a:dgm id="{3269EC24-01C5-4BBA-BA6B-354F2A5A049A}"/>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0B3F0C45-63F6-485D-BA91-DAE9F9CD2E03}"/>
                                            </p:graphicEl>
                                          </p:spTgt>
                                        </p:tgtEl>
                                        <p:attrNameLst>
                                          <p:attrName>style.visibility</p:attrName>
                                        </p:attrNameLst>
                                      </p:cBhvr>
                                      <p:to>
                                        <p:strVal val="visible"/>
                                      </p:to>
                                    </p:set>
                                    <p:animEffect transition="in" filter="fade">
                                      <p:cBhvr>
                                        <p:cTn id="36" dur="500"/>
                                        <p:tgtEl>
                                          <p:spTgt spid="4">
                                            <p:graphicEl>
                                              <a:dgm id="{0B3F0C45-63F6-485D-BA91-DAE9F9CD2E03}"/>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20B72730-AC01-433D-A448-26A17B6252D0}"/>
                                            </p:graphicEl>
                                          </p:spTgt>
                                        </p:tgtEl>
                                        <p:attrNameLst>
                                          <p:attrName>style.visibility</p:attrName>
                                        </p:attrNameLst>
                                      </p:cBhvr>
                                      <p:to>
                                        <p:strVal val="visible"/>
                                      </p:to>
                                    </p:set>
                                    <p:animEffect transition="in" filter="fade">
                                      <p:cBhvr>
                                        <p:cTn id="41" dur="500"/>
                                        <p:tgtEl>
                                          <p:spTgt spid="4">
                                            <p:graphicEl>
                                              <a:dgm id="{20B72730-AC01-433D-A448-26A17B6252D0}"/>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graphicEl>
                                              <a:dgm id="{33BEA722-7746-44FE-B5FB-6B3DFDF1A347}"/>
                                            </p:graphicEl>
                                          </p:spTgt>
                                        </p:tgtEl>
                                        <p:attrNameLst>
                                          <p:attrName>style.visibility</p:attrName>
                                        </p:attrNameLst>
                                      </p:cBhvr>
                                      <p:to>
                                        <p:strVal val="visible"/>
                                      </p:to>
                                    </p:set>
                                    <p:animEffect transition="in" filter="fade">
                                      <p:cBhvr>
                                        <p:cTn id="44" dur="500"/>
                                        <p:tgtEl>
                                          <p:spTgt spid="4">
                                            <p:graphicEl>
                                              <a:dgm id="{33BEA722-7746-44FE-B5FB-6B3DFDF1A347}"/>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graphicEl>
                                              <a:dgm id="{A30DB22B-7FC2-4AB3-9E25-DA8FE646D993}"/>
                                            </p:graphicEl>
                                          </p:spTgt>
                                        </p:tgtEl>
                                        <p:attrNameLst>
                                          <p:attrName>style.visibility</p:attrName>
                                        </p:attrNameLst>
                                      </p:cBhvr>
                                      <p:to>
                                        <p:strVal val="visible"/>
                                      </p:to>
                                    </p:set>
                                    <p:animEffect transition="in" filter="fade">
                                      <p:cBhvr>
                                        <p:cTn id="49" dur="500"/>
                                        <p:tgtEl>
                                          <p:spTgt spid="4">
                                            <p:graphicEl>
                                              <a:dgm id="{A30DB22B-7FC2-4AB3-9E25-DA8FE646D993}"/>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graphicEl>
                                              <a:dgm id="{74E2D959-8981-43A8-B919-B47C4EFABB3D}"/>
                                            </p:graphicEl>
                                          </p:spTgt>
                                        </p:tgtEl>
                                        <p:attrNameLst>
                                          <p:attrName>style.visibility</p:attrName>
                                        </p:attrNameLst>
                                      </p:cBhvr>
                                      <p:to>
                                        <p:strVal val="visible"/>
                                      </p:to>
                                    </p:set>
                                    <p:animEffect transition="in" filter="fade">
                                      <p:cBhvr>
                                        <p:cTn id="52" dur="500"/>
                                        <p:tgtEl>
                                          <p:spTgt spid="4">
                                            <p:graphicEl>
                                              <a:dgm id="{74E2D959-8981-43A8-B919-B47C4EFABB3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7B627ABA-B030-4479-890B-A35D9170F20E}"/>
                                            </p:graphicEl>
                                          </p:spTgt>
                                        </p:tgtEl>
                                        <p:attrNameLst>
                                          <p:attrName>style.visibility</p:attrName>
                                        </p:attrNameLst>
                                      </p:cBhvr>
                                      <p:to>
                                        <p:strVal val="visible"/>
                                      </p:to>
                                    </p:set>
                                    <p:animEffect transition="in" filter="fade">
                                      <p:cBhvr>
                                        <p:cTn id="57" dur="500"/>
                                        <p:tgtEl>
                                          <p:spTgt spid="4">
                                            <p:graphicEl>
                                              <a:dgm id="{7B627ABA-B030-4479-890B-A35D9170F20E}"/>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graphicEl>
                                              <a:dgm id="{88162F6E-61AD-4EC6-BC19-2AA698D4F783}"/>
                                            </p:graphicEl>
                                          </p:spTgt>
                                        </p:tgtEl>
                                        <p:attrNameLst>
                                          <p:attrName>style.visibility</p:attrName>
                                        </p:attrNameLst>
                                      </p:cBhvr>
                                      <p:to>
                                        <p:strVal val="visible"/>
                                      </p:to>
                                    </p:set>
                                    <p:animEffect transition="in" filter="fade">
                                      <p:cBhvr>
                                        <p:cTn id="60" dur="500"/>
                                        <p:tgtEl>
                                          <p:spTgt spid="4">
                                            <p:graphicEl>
                                              <a:dgm id="{88162F6E-61AD-4EC6-BC19-2AA698D4F783}"/>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graphicEl>
                                              <a:dgm id="{0CF34D60-617B-4F63-8281-F69A0ABF94D9}"/>
                                            </p:graphicEl>
                                          </p:spTgt>
                                        </p:tgtEl>
                                        <p:attrNameLst>
                                          <p:attrName>style.visibility</p:attrName>
                                        </p:attrNameLst>
                                      </p:cBhvr>
                                      <p:to>
                                        <p:strVal val="visible"/>
                                      </p:to>
                                    </p:set>
                                    <p:animEffect transition="in" filter="fade">
                                      <p:cBhvr>
                                        <p:cTn id="65" dur="500"/>
                                        <p:tgtEl>
                                          <p:spTgt spid="4">
                                            <p:graphicEl>
                                              <a:dgm id="{0CF34D60-617B-4F63-8281-F69A0ABF94D9}"/>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graphicEl>
                                              <a:dgm id="{1B9ED3E3-2269-46B0-885C-0C2D524600D8}"/>
                                            </p:graphicEl>
                                          </p:spTgt>
                                        </p:tgtEl>
                                        <p:attrNameLst>
                                          <p:attrName>style.visibility</p:attrName>
                                        </p:attrNameLst>
                                      </p:cBhvr>
                                      <p:to>
                                        <p:strVal val="visible"/>
                                      </p:to>
                                    </p:set>
                                    <p:animEffect transition="in" filter="fade">
                                      <p:cBhvr>
                                        <p:cTn id="68" dur="500"/>
                                        <p:tgtEl>
                                          <p:spTgt spid="4">
                                            <p:graphicEl>
                                              <a:dgm id="{1B9ED3E3-2269-46B0-885C-0C2D524600D8}"/>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graphicEl>
                                              <a:dgm id="{8CF4B60A-069D-40C1-A489-11E61BDD791F}"/>
                                            </p:graphicEl>
                                          </p:spTgt>
                                        </p:tgtEl>
                                        <p:attrNameLst>
                                          <p:attrName>style.visibility</p:attrName>
                                        </p:attrNameLst>
                                      </p:cBhvr>
                                      <p:to>
                                        <p:strVal val="visible"/>
                                      </p:to>
                                    </p:set>
                                    <p:animEffect transition="in" filter="fade">
                                      <p:cBhvr>
                                        <p:cTn id="73" dur="500"/>
                                        <p:tgtEl>
                                          <p:spTgt spid="4">
                                            <p:graphicEl>
                                              <a:dgm id="{8CF4B60A-069D-40C1-A489-11E61BDD791F}"/>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graphicEl>
                                              <a:dgm id="{1974CCE5-69C1-4268-A0E3-66EF2A745994}"/>
                                            </p:graphicEl>
                                          </p:spTgt>
                                        </p:tgtEl>
                                        <p:attrNameLst>
                                          <p:attrName>style.visibility</p:attrName>
                                        </p:attrNameLst>
                                      </p:cBhvr>
                                      <p:to>
                                        <p:strVal val="visible"/>
                                      </p:to>
                                    </p:set>
                                    <p:animEffect transition="in" filter="fade">
                                      <p:cBhvr>
                                        <p:cTn id="76" dur="500"/>
                                        <p:tgtEl>
                                          <p:spTgt spid="4">
                                            <p:graphicEl>
                                              <a:dgm id="{1974CCE5-69C1-4268-A0E3-66EF2A745994}"/>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3">
                                            <p:txEl>
                                              <p:pRg st="0" end="0"/>
                                            </p:txEl>
                                          </p:spTgt>
                                        </p:tgtEl>
                                        <p:attrNameLst>
                                          <p:attrName>style.visibility</p:attrName>
                                        </p:attrNameLst>
                                      </p:cBhvr>
                                      <p:to>
                                        <p:strVal val="visible"/>
                                      </p:to>
                                    </p:set>
                                    <p:animEffect transition="in" filter="wipe(left)">
                                      <p:cBhvr>
                                        <p:cTn id="8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BB2E-24EB-4D2A-A39D-BADEB2EF550B}"/>
              </a:ext>
            </a:extLst>
          </p:cNvPr>
          <p:cNvSpPr>
            <a:spLocks noGrp="1"/>
          </p:cNvSpPr>
          <p:nvPr>
            <p:ph type="title"/>
          </p:nvPr>
        </p:nvSpPr>
        <p:spPr>
          <a:xfrm>
            <a:off x="2229852" y="365126"/>
            <a:ext cx="6673516" cy="1325563"/>
          </a:xfrm>
        </p:spPr>
        <p:txBody>
          <a:bodyPr/>
          <a:lstStyle/>
          <a:p>
            <a:r>
              <a:rPr lang="en-IE" dirty="0">
                <a:latin typeface="Aharoni" panose="02010803020104030203" pitchFamily="2" charset="-79"/>
                <a:cs typeface="Aharoni" panose="02010803020104030203" pitchFamily="2" charset="-79"/>
              </a:rPr>
              <a:t>Potential Benefits for the Research</a:t>
            </a:r>
          </a:p>
        </p:txBody>
      </p:sp>
      <p:sp>
        <p:nvSpPr>
          <p:cNvPr id="4" name="Text Placeholder 4">
            <a:extLst>
              <a:ext uri="{FF2B5EF4-FFF2-40B4-BE49-F238E27FC236}">
                <a16:creationId xmlns:a16="http://schemas.microsoft.com/office/drawing/2014/main" id="{1519E6DC-488B-487E-8702-89BEAD2745EF}"/>
              </a:ext>
            </a:extLst>
          </p:cNvPr>
          <p:cNvSpPr txBox="1">
            <a:spLocks/>
          </p:cNvSpPr>
          <p:nvPr/>
        </p:nvSpPr>
        <p:spPr>
          <a:xfrm>
            <a:off x="1909012" y="2082216"/>
            <a:ext cx="3169314" cy="8239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200" b="1" dirty="0">
                <a:solidFill>
                  <a:srgbClr val="036778"/>
                </a:solidFill>
              </a:rPr>
              <a:t>Enhanced</a:t>
            </a:r>
            <a:r>
              <a:rPr lang="en-IE" sz="3200" dirty="0">
                <a:solidFill>
                  <a:srgbClr val="036778"/>
                </a:solidFill>
              </a:rPr>
              <a:t> </a:t>
            </a:r>
            <a:r>
              <a:rPr lang="en-IE" sz="3200" b="1" dirty="0">
                <a:solidFill>
                  <a:srgbClr val="036778"/>
                </a:solidFill>
              </a:rPr>
              <a:t>Process</a:t>
            </a:r>
            <a:endParaRPr lang="en-IE" sz="3200" b="1" dirty="0"/>
          </a:p>
        </p:txBody>
      </p:sp>
      <p:sp>
        <p:nvSpPr>
          <p:cNvPr id="5" name="Content Placeholder 2">
            <a:extLst>
              <a:ext uri="{FF2B5EF4-FFF2-40B4-BE49-F238E27FC236}">
                <a16:creationId xmlns:a16="http://schemas.microsoft.com/office/drawing/2014/main" id="{85387064-C414-4421-B5C0-0D0C97FE135B}"/>
              </a:ext>
            </a:extLst>
          </p:cNvPr>
          <p:cNvSpPr txBox="1">
            <a:spLocks/>
          </p:cNvSpPr>
          <p:nvPr/>
        </p:nvSpPr>
        <p:spPr>
          <a:xfrm>
            <a:off x="1909012" y="2665498"/>
            <a:ext cx="3529262" cy="4040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IE" sz="2400" dirty="0"/>
              <a:t>Methods appropriate</a:t>
            </a:r>
          </a:p>
          <a:p>
            <a:pPr>
              <a:spcBef>
                <a:spcPts val="2400"/>
              </a:spcBef>
            </a:pPr>
            <a:r>
              <a:rPr lang="en-IE" sz="2400" dirty="0"/>
              <a:t>Recruitment optimised</a:t>
            </a:r>
          </a:p>
          <a:p>
            <a:pPr>
              <a:spcBef>
                <a:spcPts val="2400"/>
              </a:spcBef>
            </a:pPr>
            <a:r>
              <a:rPr lang="en-IE" sz="2400" dirty="0"/>
              <a:t>Ethical practice more sensitive</a:t>
            </a:r>
          </a:p>
          <a:p>
            <a:pPr>
              <a:spcBef>
                <a:spcPts val="2400"/>
              </a:spcBef>
            </a:pPr>
            <a:r>
              <a:rPr lang="en-IE" sz="2400" dirty="0"/>
              <a:t>Questions relevant</a:t>
            </a:r>
          </a:p>
          <a:p>
            <a:pPr>
              <a:spcBef>
                <a:spcPts val="2400"/>
              </a:spcBef>
            </a:pPr>
            <a:r>
              <a:rPr lang="en-IE" sz="2400" dirty="0"/>
              <a:t>Respondents more at ease</a:t>
            </a:r>
          </a:p>
          <a:p>
            <a:pPr marL="0" indent="0">
              <a:spcBef>
                <a:spcPts val="2400"/>
              </a:spcBef>
              <a:buNone/>
            </a:pPr>
            <a:endParaRPr lang="en-IE" sz="2400" dirty="0"/>
          </a:p>
          <a:p>
            <a:pPr>
              <a:spcBef>
                <a:spcPts val="2400"/>
              </a:spcBef>
            </a:pPr>
            <a:endParaRPr lang="en-IE" sz="2400" dirty="0"/>
          </a:p>
          <a:p>
            <a:pPr marL="0" indent="0">
              <a:spcBef>
                <a:spcPts val="2400"/>
              </a:spcBef>
              <a:buFont typeface="Arial" panose="020B0604020202020204" pitchFamily="34" charset="0"/>
              <a:buNone/>
            </a:pPr>
            <a:endParaRPr lang="en-IE" sz="2400" dirty="0"/>
          </a:p>
        </p:txBody>
      </p:sp>
      <p:sp>
        <p:nvSpPr>
          <p:cNvPr id="6" name="Text Placeholder 5">
            <a:extLst>
              <a:ext uri="{FF2B5EF4-FFF2-40B4-BE49-F238E27FC236}">
                <a16:creationId xmlns:a16="http://schemas.microsoft.com/office/drawing/2014/main" id="{F8B4B301-8909-4BF9-B37C-6FAC4E576007}"/>
              </a:ext>
            </a:extLst>
          </p:cNvPr>
          <p:cNvSpPr txBox="1">
            <a:spLocks/>
          </p:cNvSpPr>
          <p:nvPr/>
        </p:nvSpPr>
        <p:spPr>
          <a:xfrm>
            <a:off x="5254788" y="2082216"/>
            <a:ext cx="3887391"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3200" b="1" dirty="0">
                <a:solidFill>
                  <a:srgbClr val="036778"/>
                </a:solidFill>
              </a:rPr>
              <a:t>Improve</a:t>
            </a:r>
            <a:r>
              <a:rPr lang="en-IE" sz="3200" dirty="0">
                <a:solidFill>
                  <a:srgbClr val="036778"/>
                </a:solidFill>
              </a:rPr>
              <a:t> </a:t>
            </a:r>
            <a:r>
              <a:rPr lang="en-IE" sz="3200" b="1" dirty="0">
                <a:solidFill>
                  <a:srgbClr val="036778"/>
                </a:solidFill>
              </a:rPr>
              <a:t>Outputs</a:t>
            </a:r>
          </a:p>
        </p:txBody>
      </p:sp>
      <p:sp>
        <p:nvSpPr>
          <p:cNvPr id="7" name="Content Placeholder 6">
            <a:extLst>
              <a:ext uri="{FF2B5EF4-FFF2-40B4-BE49-F238E27FC236}">
                <a16:creationId xmlns:a16="http://schemas.microsoft.com/office/drawing/2014/main" id="{8D0DD56E-485A-4E63-BFA2-5BB078509DAA}"/>
              </a:ext>
            </a:extLst>
          </p:cNvPr>
          <p:cNvSpPr txBox="1">
            <a:spLocks/>
          </p:cNvSpPr>
          <p:nvPr/>
        </p:nvSpPr>
        <p:spPr>
          <a:xfrm>
            <a:off x="5254788" y="2665498"/>
            <a:ext cx="3887391" cy="404010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pPr>
            <a:r>
              <a:rPr lang="en-IE" sz="2400" dirty="0"/>
              <a:t>Conceptualisation accurate</a:t>
            </a:r>
          </a:p>
          <a:p>
            <a:pPr>
              <a:spcBef>
                <a:spcPts val="2400"/>
              </a:spcBef>
            </a:pPr>
            <a:r>
              <a:rPr lang="en-IE" sz="2400" dirty="0"/>
              <a:t>Richness &amp; quality of data </a:t>
            </a:r>
          </a:p>
          <a:p>
            <a:pPr>
              <a:spcBef>
                <a:spcPts val="2400"/>
              </a:spcBef>
            </a:pPr>
            <a:r>
              <a:rPr lang="en-IE" sz="2400" dirty="0"/>
              <a:t>Relevance, impacts &amp; value</a:t>
            </a:r>
          </a:p>
          <a:p>
            <a:pPr>
              <a:spcBef>
                <a:spcPts val="2400"/>
              </a:spcBef>
            </a:pPr>
            <a:r>
              <a:rPr lang="en-IE" sz="2400" dirty="0"/>
              <a:t>Acceptability</a:t>
            </a:r>
          </a:p>
          <a:p>
            <a:pPr>
              <a:spcBef>
                <a:spcPts val="2400"/>
              </a:spcBef>
            </a:pPr>
            <a:r>
              <a:rPr lang="en-IE" sz="2400" dirty="0"/>
              <a:t>Dissemination accessible</a:t>
            </a:r>
          </a:p>
          <a:p>
            <a:pPr>
              <a:spcBef>
                <a:spcPts val="2400"/>
              </a:spcBef>
            </a:pPr>
            <a:r>
              <a:rPr lang="en-IE" sz="2400" dirty="0"/>
              <a:t>Direct dissemination more powerful</a:t>
            </a:r>
          </a:p>
          <a:p>
            <a:pPr>
              <a:spcBef>
                <a:spcPts val="2400"/>
              </a:spcBef>
            </a:pPr>
            <a:endParaRPr lang="en-IE" sz="2400" dirty="0"/>
          </a:p>
        </p:txBody>
      </p:sp>
      <p:pic>
        <p:nvPicPr>
          <p:cNvPr id="8" name="Picture 7">
            <a:extLst>
              <a:ext uri="{FF2B5EF4-FFF2-40B4-BE49-F238E27FC236}">
                <a16:creationId xmlns:a16="http://schemas.microsoft.com/office/drawing/2014/main" id="{C2BEF7D3-537A-4356-A91C-F2B08919EE00}"/>
              </a:ext>
            </a:extLst>
          </p:cNvPr>
          <p:cNvPicPr>
            <a:picLocks noChangeAspect="1"/>
          </p:cNvPicPr>
          <p:nvPr/>
        </p:nvPicPr>
        <p:blipFill>
          <a:blip r:embed="rId2"/>
          <a:stretch>
            <a:fillRect/>
          </a:stretch>
        </p:blipFill>
        <p:spPr>
          <a:xfrm>
            <a:off x="50404" y="-54292"/>
            <a:ext cx="1929799" cy="2960420"/>
          </a:xfrm>
          <a:prstGeom prst="rect">
            <a:avLst/>
          </a:prstGeom>
        </p:spPr>
      </p:pic>
    </p:spTree>
    <p:extLst>
      <p:ext uri="{BB962C8B-B14F-4D97-AF65-F5344CB8AC3E}">
        <p14:creationId xmlns:p14="http://schemas.microsoft.com/office/powerpoint/2010/main" val="191362937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4188" y="365126"/>
            <a:ext cx="6799812" cy="1325563"/>
          </a:xfrm>
        </p:spPr>
        <p:txBody>
          <a:bodyPr/>
          <a:lstStyle/>
          <a:p>
            <a:r>
              <a:rPr lang="en-IE" dirty="0">
                <a:latin typeface="Aharoni" panose="02010803020104030203" pitchFamily="2" charset="-79"/>
                <a:cs typeface="Aharoni" panose="02010803020104030203" pitchFamily="2" charset="-79"/>
              </a:rPr>
              <a:t>Potential Benefits for Peer Researchers</a:t>
            </a:r>
          </a:p>
        </p:txBody>
      </p:sp>
      <p:graphicFrame>
        <p:nvGraphicFramePr>
          <p:cNvPr id="6" name="Content Placeholder 5">
            <a:extLst>
              <a:ext uri="{FF2B5EF4-FFF2-40B4-BE49-F238E27FC236}">
                <a16:creationId xmlns:a16="http://schemas.microsoft.com/office/drawing/2014/main" id="{DBD321EC-D6A1-4A2A-9359-DA8EF7F76396}"/>
              </a:ext>
            </a:extLst>
          </p:cNvPr>
          <p:cNvGraphicFramePr>
            <a:graphicFrameLocks noGrp="1"/>
          </p:cNvGraphicFramePr>
          <p:nvPr>
            <p:ph idx="1"/>
            <p:extLst>
              <p:ext uri="{D42A27DB-BD31-4B8C-83A1-F6EECF244321}">
                <p14:modId xmlns:p14="http://schemas.microsoft.com/office/powerpoint/2010/main" val="3211040906"/>
              </p:ext>
            </p:extLst>
          </p:nvPr>
        </p:nvGraphicFramePr>
        <p:xfrm>
          <a:off x="2344738" y="1825624"/>
          <a:ext cx="6494462" cy="4896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78186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graphicEl>
                                              <a:dgm id="{7BE6C42D-C8E5-4290-BAC5-D692F42495C9}"/>
                                            </p:graphicEl>
                                          </p:spTgt>
                                        </p:tgtEl>
                                        <p:attrNameLst>
                                          <p:attrName>style.visibility</p:attrName>
                                        </p:attrNameLst>
                                      </p:cBhvr>
                                      <p:to>
                                        <p:strVal val="visible"/>
                                      </p:to>
                                    </p:set>
                                    <p:animEffect transition="in" filter="wipe(up)">
                                      <p:cBhvr>
                                        <p:cTn id="12" dur="500"/>
                                        <p:tgtEl>
                                          <p:spTgt spid="6">
                                            <p:graphicEl>
                                              <a:dgm id="{7BE6C42D-C8E5-4290-BAC5-D692F42495C9}"/>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graphicEl>
                                              <a:dgm id="{38CA48B3-0D14-4B0F-957F-7D662DA58FC8}"/>
                                            </p:graphicEl>
                                          </p:spTgt>
                                        </p:tgtEl>
                                        <p:attrNameLst>
                                          <p:attrName>style.visibility</p:attrName>
                                        </p:attrNameLst>
                                      </p:cBhvr>
                                      <p:to>
                                        <p:strVal val="visible"/>
                                      </p:to>
                                    </p:set>
                                    <p:animEffect transition="in" filter="wipe(up)">
                                      <p:cBhvr>
                                        <p:cTn id="16" dur="500"/>
                                        <p:tgtEl>
                                          <p:spTgt spid="6">
                                            <p:graphicEl>
                                              <a:dgm id="{38CA48B3-0D14-4B0F-957F-7D662DA58FC8}"/>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
                                            <p:graphicEl>
                                              <a:dgm id="{CD3EC11E-1218-49F8-B2B1-80C0436A2917}"/>
                                            </p:graphicEl>
                                          </p:spTgt>
                                        </p:tgtEl>
                                        <p:attrNameLst>
                                          <p:attrName>style.visibility</p:attrName>
                                        </p:attrNameLst>
                                      </p:cBhvr>
                                      <p:to>
                                        <p:strVal val="visible"/>
                                      </p:to>
                                    </p:set>
                                    <p:animEffect transition="in" filter="wipe(up)">
                                      <p:cBhvr>
                                        <p:cTn id="21" dur="500"/>
                                        <p:tgtEl>
                                          <p:spTgt spid="6">
                                            <p:graphicEl>
                                              <a:dgm id="{CD3EC11E-1218-49F8-B2B1-80C0436A2917}"/>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6">
                                            <p:graphicEl>
                                              <a:dgm id="{649ACC9F-5A71-493F-A498-F3414F75916B}"/>
                                            </p:graphicEl>
                                          </p:spTgt>
                                        </p:tgtEl>
                                        <p:attrNameLst>
                                          <p:attrName>style.visibility</p:attrName>
                                        </p:attrNameLst>
                                      </p:cBhvr>
                                      <p:to>
                                        <p:strVal val="visible"/>
                                      </p:to>
                                    </p:set>
                                    <p:animEffect transition="in" filter="wipe(up)">
                                      <p:cBhvr>
                                        <p:cTn id="25" dur="500"/>
                                        <p:tgtEl>
                                          <p:spTgt spid="6">
                                            <p:graphicEl>
                                              <a:dgm id="{649ACC9F-5A71-493F-A498-F3414F75916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6">
                                            <p:graphicEl>
                                              <a:dgm id="{CC8D6354-2221-4C57-95AD-B1ACB920B915}"/>
                                            </p:graphicEl>
                                          </p:spTgt>
                                        </p:tgtEl>
                                        <p:attrNameLst>
                                          <p:attrName>style.visibility</p:attrName>
                                        </p:attrNameLst>
                                      </p:cBhvr>
                                      <p:to>
                                        <p:strVal val="visible"/>
                                      </p:to>
                                    </p:set>
                                    <p:animEffect transition="in" filter="wipe(up)">
                                      <p:cBhvr>
                                        <p:cTn id="30" dur="500"/>
                                        <p:tgtEl>
                                          <p:spTgt spid="6">
                                            <p:graphicEl>
                                              <a:dgm id="{CC8D6354-2221-4C57-95AD-B1ACB920B915}"/>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
                                            <p:graphicEl>
                                              <a:dgm id="{936C7866-6C55-46A1-9F46-7E25BB2F93D5}"/>
                                            </p:graphicEl>
                                          </p:spTgt>
                                        </p:tgtEl>
                                        <p:attrNameLst>
                                          <p:attrName>style.visibility</p:attrName>
                                        </p:attrNameLst>
                                      </p:cBhvr>
                                      <p:to>
                                        <p:strVal val="visible"/>
                                      </p:to>
                                    </p:set>
                                    <p:animEffect transition="in" filter="wipe(up)">
                                      <p:cBhvr>
                                        <p:cTn id="35" dur="500"/>
                                        <p:tgtEl>
                                          <p:spTgt spid="6">
                                            <p:graphicEl>
                                              <a:dgm id="{936C7866-6C55-46A1-9F46-7E25BB2F93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6"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02DC47-0A68-43B4-8C08-AF4336C76A30}"/>
              </a:ext>
            </a:extLst>
          </p:cNvPr>
          <p:cNvGraphicFramePr>
            <a:graphicFrameLocks noGrp="1"/>
          </p:cNvGraphicFramePr>
          <p:nvPr>
            <p:ph idx="1"/>
            <p:extLst>
              <p:ext uri="{D42A27DB-BD31-4B8C-83A1-F6EECF244321}">
                <p14:modId xmlns:p14="http://schemas.microsoft.com/office/powerpoint/2010/main" val="2137061138"/>
              </p:ext>
            </p:extLst>
          </p:nvPr>
        </p:nvGraphicFramePr>
        <p:xfrm>
          <a:off x="112294" y="0"/>
          <a:ext cx="8997031" cy="7950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EF1B9BD-F12F-4777-89BA-DC6BBC7F7F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0967" y="2830150"/>
            <a:ext cx="3207538" cy="4240157"/>
          </a:xfrm>
          <a:prstGeom prst="rect">
            <a:avLst/>
          </a:prstGeom>
        </p:spPr>
      </p:pic>
      <p:sp>
        <p:nvSpPr>
          <p:cNvPr id="2" name="Title 1">
            <a:extLst>
              <a:ext uri="{FF2B5EF4-FFF2-40B4-BE49-F238E27FC236}">
                <a16:creationId xmlns:a16="http://schemas.microsoft.com/office/drawing/2014/main" id="{C3737A19-9B57-4D51-BCC6-A14439358852}"/>
              </a:ext>
            </a:extLst>
          </p:cNvPr>
          <p:cNvSpPr>
            <a:spLocks noGrp="1"/>
          </p:cNvSpPr>
          <p:nvPr>
            <p:ph type="title"/>
          </p:nvPr>
        </p:nvSpPr>
        <p:spPr>
          <a:xfrm>
            <a:off x="2261937" y="0"/>
            <a:ext cx="6882063" cy="1521939"/>
          </a:xfrm>
        </p:spPr>
        <p:txBody>
          <a:bodyPr>
            <a:normAutofit/>
          </a:bodyPr>
          <a:lstStyle/>
          <a:p>
            <a:r>
              <a:rPr lang="en-IE" sz="4000" spc="-150" dirty="0">
                <a:latin typeface="Aharoni" panose="02010803020104030203" pitchFamily="2" charset="-79"/>
                <a:cs typeface="Aharoni" panose="02010803020104030203" pitchFamily="2" charset="-79"/>
              </a:rPr>
              <a:t>What’s Involved in Setup?</a:t>
            </a:r>
          </a:p>
        </p:txBody>
      </p:sp>
    </p:spTree>
    <p:extLst>
      <p:ext uri="{BB962C8B-B14F-4D97-AF65-F5344CB8AC3E}">
        <p14:creationId xmlns:p14="http://schemas.microsoft.com/office/powerpoint/2010/main" val="33557481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341053-2E74-46FE-9B9D-62D7E9262E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2295" y="1711146"/>
            <a:ext cx="3721768" cy="6101259"/>
          </a:xfrm>
          <a:prstGeom prst="rect">
            <a:avLst/>
          </a:prstGeom>
        </p:spPr>
      </p:pic>
      <p:sp>
        <p:nvSpPr>
          <p:cNvPr id="2" name="Title 1"/>
          <p:cNvSpPr>
            <a:spLocks noGrp="1"/>
          </p:cNvSpPr>
          <p:nvPr>
            <p:ph type="title"/>
          </p:nvPr>
        </p:nvSpPr>
        <p:spPr>
          <a:xfrm>
            <a:off x="2344188" y="365127"/>
            <a:ext cx="6171161" cy="854074"/>
          </a:xfrm>
        </p:spPr>
        <p:txBody>
          <a:bodyPr>
            <a:normAutofit/>
          </a:bodyPr>
          <a:lstStyle/>
          <a:p>
            <a:r>
              <a:rPr lang="en-IE" dirty="0">
                <a:latin typeface="Aharoni" panose="02010803020104030203" pitchFamily="2" charset="-79"/>
                <a:cs typeface="Aharoni" panose="02010803020104030203" pitchFamily="2" charset="-79"/>
              </a:rPr>
              <a:t>Challenges </a:t>
            </a:r>
          </a:p>
        </p:txBody>
      </p:sp>
      <p:sp>
        <p:nvSpPr>
          <p:cNvPr id="3" name="Content Placeholder 2"/>
          <p:cNvSpPr>
            <a:spLocks noGrp="1"/>
          </p:cNvSpPr>
          <p:nvPr>
            <p:ph idx="1"/>
          </p:nvPr>
        </p:nvSpPr>
        <p:spPr>
          <a:xfrm>
            <a:off x="2470484" y="1219201"/>
            <a:ext cx="6673516" cy="5779845"/>
          </a:xfrm>
        </p:spPr>
        <p:txBody>
          <a:bodyPr>
            <a:normAutofit fontScale="92500" lnSpcReduction="20000"/>
          </a:bodyPr>
          <a:lstStyle/>
          <a:p>
            <a:pPr>
              <a:lnSpc>
                <a:spcPct val="100000"/>
              </a:lnSpc>
              <a:spcBef>
                <a:spcPts val="1500"/>
              </a:spcBef>
            </a:pPr>
            <a:r>
              <a:rPr lang="en-IE" dirty="0"/>
              <a:t>Power &amp; control, interpersonal dynamics - collaboration requires teamwork </a:t>
            </a:r>
          </a:p>
          <a:p>
            <a:pPr>
              <a:lnSpc>
                <a:spcPct val="100000"/>
              </a:lnSpc>
              <a:spcBef>
                <a:spcPts val="1500"/>
              </a:spcBef>
              <a:tabLst>
                <a:tab pos="273050" algn="l"/>
              </a:tabLst>
            </a:pPr>
            <a:r>
              <a:rPr lang="en-IE" dirty="0"/>
              <a:t>Differing opinions about </a:t>
            </a:r>
          </a:p>
          <a:p>
            <a:pPr marL="2087563" lvl="1" indent="-342900">
              <a:lnSpc>
                <a:spcPct val="100000"/>
              </a:lnSpc>
              <a:spcBef>
                <a:spcPts val="1500"/>
              </a:spcBef>
              <a:buFont typeface="Courier New" panose="02070309020205020404" pitchFamily="49" charset="0"/>
              <a:buChar char="o"/>
            </a:pPr>
            <a:r>
              <a:rPr lang="en-IE" dirty="0"/>
              <a:t>aims &amp; methods</a:t>
            </a:r>
          </a:p>
          <a:p>
            <a:pPr marL="2087563" lvl="1" indent="-342900">
              <a:lnSpc>
                <a:spcPct val="100000"/>
              </a:lnSpc>
              <a:spcBef>
                <a:spcPts val="1500"/>
              </a:spcBef>
              <a:buFont typeface="Courier New" panose="02070309020205020404" pitchFamily="49" charset="0"/>
              <a:buChar char="o"/>
            </a:pPr>
            <a:r>
              <a:rPr lang="en-IE" dirty="0"/>
              <a:t>roles of stakeholders</a:t>
            </a:r>
          </a:p>
          <a:p>
            <a:pPr marL="898525">
              <a:lnSpc>
                <a:spcPct val="100000"/>
              </a:lnSpc>
              <a:spcBef>
                <a:spcPts val="1500"/>
              </a:spcBef>
            </a:pPr>
            <a:r>
              <a:rPr lang="en-IE" dirty="0"/>
              <a:t>Work can be unpredictable, liable to change, not the same as usual </a:t>
            </a:r>
          </a:p>
          <a:p>
            <a:pPr marL="1347788">
              <a:lnSpc>
                <a:spcPct val="100000"/>
              </a:lnSpc>
              <a:spcBef>
                <a:spcPts val="1500"/>
              </a:spcBef>
            </a:pPr>
            <a:r>
              <a:rPr lang="en-IE" dirty="0"/>
              <a:t>Time consuming / Frustration about the speed of work &amp; impact</a:t>
            </a:r>
          </a:p>
          <a:p>
            <a:pPr marL="1347788">
              <a:lnSpc>
                <a:spcPct val="100000"/>
              </a:lnSpc>
              <a:spcBef>
                <a:spcPts val="1500"/>
              </a:spcBef>
            </a:pPr>
            <a:r>
              <a:rPr lang="en-IE" dirty="0"/>
              <a:t>Resource Intensive / constant support</a:t>
            </a:r>
          </a:p>
          <a:p>
            <a:pPr marL="1347788">
              <a:lnSpc>
                <a:spcPct val="100000"/>
              </a:lnSpc>
              <a:spcBef>
                <a:spcPts val="1500"/>
              </a:spcBef>
            </a:pPr>
            <a:r>
              <a:rPr lang="en-IE" dirty="0"/>
              <a:t>Ethics / gatekeepers paternalistic view of vulnerabilities</a:t>
            </a:r>
          </a:p>
          <a:p>
            <a:pPr marL="722313">
              <a:lnSpc>
                <a:spcPct val="100000"/>
              </a:lnSpc>
              <a:spcBef>
                <a:spcPts val="1500"/>
              </a:spcBef>
            </a:pPr>
            <a:r>
              <a:rPr lang="en-IE" dirty="0" err="1"/>
              <a:t>Peerness</a:t>
            </a:r>
            <a:r>
              <a:rPr lang="en-IE" dirty="0"/>
              <a:t> – </a:t>
            </a:r>
            <a:r>
              <a:rPr lang="en-IE" spc="-40" dirty="0"/>
              <a:t>how close is close, or too close?</a:t>
            </a:r>
            <a:endParaRPr lang="en-IE" dirty="0"/>
          </a:p>
          <a:p>
            <a:pPr>
              <a:lnSpc>
                <a:spcPct val="100000"/>
              </a:lnSpc>
              <a:spcBef>
                <a:spcPts val="1500"/>
              </a:spcBef>
            </a:pPr>
            <a:endParaRPr lang="en-IE" dirty="0"/>
          </a:p>
        </p:txBody>
      </p:sp>
    </p:spTree>
    <p:extLst>
      <p:ext uri="{BB962C8B-B14F-4D97-AF65-F5344CB8AC3E}">
        <p14:creationId xmlns:p14="http://schemas.microsoft.com/office/powerpoint/2010/main" val="153103715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0C0C0"/>
                                      </p:to>
                                    </p:animClr>
                                  </p:sub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C0C0C0"/>
                                      </p:to>
                                    </p:animClr>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left)">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051BBAF6-784E-48FC-9FAB-DBE5F92964A7}"/>
              </a:ext>
            </a:extLst>
          </p:cNvPr>
          <p:cNvSpPr>
            <a:spLocks noGrp="1"/>
          </p:cNvSpPr>
          <p:nvPr>
            <p:ph idx="1"/>
          </p:nvPr>
        </p:nvSpPr>
        <p:spPr>
          <a:xfrm>
            <a:off x="2092407" y="2310063"/>
            <a:ext cx="7516814" cy="4579084"/>
          </a:xfrm>
        </p:spPr>
        <p:txBody>
          <a:bodyPr/>
          <a:lstStyle/>
          <a:p>
            <a:r>
              <a:rPr lang="en-IE" dirty="0"/>
              <a:t>Limited systematic evaluation of process</a:t>
            </a:r>
          </a:p>
        </p:txBody>
      </p:sp>
      <p:sp>
        <p:nvSpPr>
          <p:cNvPr id="2" name="Title 1">
            <a:extLst>
              <a:ext uri="{FF2B5EF4-FFF2-40B4-BE49-F238E27FC236}">
                <a16:creationId xmlns:a16="http://schemas.microsoft.com/office/drawing/2014/main" id="{8882B626-C77C-4487-BBED-7EE1F7966BD3}"/>
              </a:ext>
            </a:extLst>
          </p:cNvPr>
          <p:cNvSpPr>
            <a:spLocks noGrp="1"/>
          </p:cNvSpPr>
          <p:nvPr>
            <p:ph type="title"/>
          </p:nvPr>
        </p:nvSpPr>
        <p:spPr/>
        <p:txBody>
          <a:bodyPr/>
          <a:lstStyle/>
          <a:p>
            <a:r>
              <a:rPr lang="en-IE" dirty="0">
                <a:latin typeface="Aharoni" panose="02010803020104030203" pitchFamily="2" charset="-79"/>
                <a:cs typeface="Aharoni" panose="02010803020104030203" pitchFamily="2" charset="-79"/>
              </a:rPr>
              <a:t>Weighing it Up</a:t>
            </a:r>
          </a:p>
        </p:txBody>
      </p:sp>
      <p:graphicFrame>
        <p:nvGraphicFramePr>
          <p:cNvPr id="16" name="Diagram 15">
            <a:extLst>
              <a:ext uri="{FF2B5EF4-FFF2-40B4-BE49-F238E27FC236}">
                <a16:creationId xmlns:a16="http://schemas.microsoft.com/office/drawing/2014/main" id="{3699B7CB-8A37-4BDD-A6C8-5DA2C3306E04}"/>
              </a:ext>
            </a:extLst>
          </p:cNvPr>
          <p:cNvGraphicFramePr/>
          <p:nvPr>
            <p:extLst>
              <p:ext uri="{D42A27DB-BD31-4B8C-83A1-F6EECF244321}">
                <p14:modId xmlns:p14="http://schemas.microsoft.com/office/powerpoint/2010/main" val="2716369367"/>
              </p:ext>
            </p:extLst>
          </p:nvPr>
        </p:nvGraphicFramePr>
        <p:xfrm>
          <a:off x="225300" y="543661"/>
          <a:ext cx="8693400" cy="4345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5E4B52A9-D1E0-45CB-8EF8-71C1A2ABD1F4}"/>
              </a:ext>
            </a:extLst>
          </p:cNvPr>
          <p:cNvGrpSpPr/>
          <p:nvPr/>
        </p:nvGrpSpPr>
        <p:grpSpPr>
          <a:xfrm>
            <a:off x="762060" y="1292485"/>
            <a:ext cx="3599134" cy="1951773"/>
            <a:chOff x="1073517" y="2266022"/>
            <a:chExt cx="3599134" cy="1951773"/>
          </a:xfrm>
        </p:grpSpPr>
        <p:sp>
          <p:nvSpPr>
            <p:cNvPr id="9" name="Rectangle 8">
              <a:extLst>
                <a:ext uri="{FF2B5EF4-FFF2-40B4-BE49-F238E27FC236}">
                  <a16:creationId xmlns:a16="http://schemas.microsoft.com/office/drawing/2014/main" id="{57884B10-14C7-48E6-88DC-5735540D9CEE}"/>
                </a:ext>
              </a:extLst>
            </p:cNvPr>
            <p:cNvSpPr/>
            <p:nvPr/>
          </p:nvSpPr>
          <p:spPr>
            <a:xfrm>
              <a:off x="1073517" y="2266022"/>
              <a:ext cx="2952173" cy="175341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FE2CF9EC-5B4E-4CBC-8126-93B598C95C42}"/>
                </a:ext>
              </a:extLst>
            </p:cNvPr>
            <p:cNvSpPr txBox="1"/>
            <p:nvPr/>
          </p:nvSpPr>
          <p:spPr>
            <a:xfrm>
              <a:off x="1410514" y="2464383"/>
              <a:ext cx="3262137" cy="1753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IE" sz="2400" b="1" kern="1200" dirty="0">
                  <a:solidFill>
                    <a:schemeClr val="tx1"/>
                  </a:solidFill>
                </a:rPr>
                <a:t>Do the practical realities of service-user research outweigh the moral arguments for participation?</a:t>
              </a:r>
            </a:p>
          </p:txBody>
        </p:sp>
      </p:grpSp>
      <p:grpSp>
        <p:nvGrpSpPr>
          <p:cNvPr id="6" name="Group 5">
            <a:extLst>
              <a:ext uri="{FF2B5EF4-FFF2-40B4-BE49-F238E27FC236}">
                <a16:creationId xmlns:a16="http://schemas.microsoft.com/office/drawing/2014/main" id="{1B9F7F72-A2F0-4E77-AD71-1008A7476099}"/>
              </a:ext>
            </a:extLst>
          </p:cNvPr>
          <p:cNvGrpSpPr/>
          <p:nvPr/>
        </p:nvGrpSpPr>
        <p:grpSpPr>
          <a:xfrm>
            <a:off x="4529283" y="2076574"/>
            <a:ext cx="3531649" cy="1831144"/>
            <a:chOff x="4430273" y="2760833"/>
            <a:chExt cx="3531649" cy="1831144"/>
          </a:xfrm>
        </p:grpSpPr>
        <p:sp>
          <p:nvSpPr>
            <p:cNvPr id="7" name="Rectangle 6">
              <a:extLst>
                <a:ext uri="{FF2B5EF4-FFF2-40B4-BE49-F238E27FC236}">
                  <a16:creationId xmlns:a16="http://schemas.microsoft.com/office/drawing/2014/main" id="{3A73ECFF-AF3A-4243-8297-787D82E9B47E}"/>
                </a:ext>
              </a:extLst>
            </p:cNvPr>
            <p:cNvSpPr/>
            <p:nvPr/>
          </p:nvSpPr>
          <p:spPr>
            <a:xfrm>
              <a:off x="4472990" y="2838565"/>
              <a:ext cx="3488932" cy="1753412"/>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9E2EAF93-BC72-4A5D-83EC-D0E4EB3B70CB}"/>
                </a:ext>
              </a:extLst>
            </p:cNvPr>
            <p:cNvSpPr txBox="1"/>
            <p:nvPr/>
          </p:nvSpPr>
          <p:spPr>
            <a:xfrm>
              <a:off x="4430273" y="2760833"/>
              <a:ext cx="3488932" cy="175341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71120" rIns="0" bIns="76200" numCol="1" spcCol="1270" anchor="ctr" anchorCtr="0">
              <a:noAutofit/>
            </a:bodyPr>
            <a:lstStyle/>
            <a:p>
              <a:pPr marL="0" lvl="0" indent="0" algn="ctr" defTabSz="889000">
                <a:lnSpc>
                  <a:spcPct val="90000"/>
                </a:lnSpc>
                <a:spcBef>
                  <a:spcPct val="0"/>
                </a:spcBef>
                <a:spcAft>
                  <a:spcPct val="35000"/>
                </a:spcAft>
                <a:buNone/>
              </a:pPr>
              <a:r>
                <a:rPr lang="en-IE" sz="2400" b="1" kern="1200" dirty="0">
                  <a:solidFill>
                    <a:schemeClr val="tx1"/>
                  </a:solidFill>
                </a:rPr>
                <a:t>Are even limited participatory initiatives generally preferable to an absence of involvement?</a:t>
              </a:r>
            </a:p>
          </p:txBody>
        </p:sp>
      </p:grpSp>
      <p:pic>
        <p:nvPicPr>
          <p:cNvPr id="13" name="Picture 12">
            <a:extLst>
              <a:ext uri="{FF2B5EF4-FFF2-40B4-BE49-F238E27FC236}">
                <a16:creationId xmlns:a16="http://schemas.microsoft.com/office/drawing/2014/main" id="{B5564B4A-39A8-494D-A61E-A926A49285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555409" y="3479252"/>
            <a:ext cx="4032793" cy="4032793"/>
          </a:xfrm>
          <a:prstGeom prst="rect">
            <a:avLst/>
          </a:prstGeom>
        </p:spPr>
      </p:pic>
      <p:pic>
        <p:nvPicPr>
          <p:cNvPr id="15" name="Picture 14">
            <a:extLst>
              <a:ext uri="{FF2B5EF4-FFF2-40B4-BE49-F238E27FC236}">
                <a16:creationId xmlns:a16="http://schemas.microsoft.com/office/drawing/2014/main" id="{98899531-B382-433E-878D-F7BC2ACF87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2408" y="3179457"/>
            <a:ext cx="3530228" cy="4106411"/>
          </a:xfrm>
          <a:prstGeom prst="rect">
            <a:avLst/>
          </a:prstGeom>
        </p:spPr>
      </p:pic>
    </p:spTree>
    <p:extLst>
      <p:ext uri="{BB962C8B-B14F-4D97-AF65-F5344CB8AC3E}">
        <p14:creationId xmlns:p14="http://schemas.microsoft.com/office/powerpoint/2010/main" val="20348244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outVertical)">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2" grpId="0"/>
      <p:bldGraphic spid="1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B9D5C-9479-49A4-8654-C63345945244}"/>
              </a:ext>
            </a:extLst>
          </p:cNvPr>
          <p:cNvSpPr>
            <a:spLocks noGrp="1"/>
          </p:cNvSpPr>
          <p:nvPr>
            <p:ph type="title"/>
          </p:nvPr>
        </p:nvSpPr>
        <p:spPr/>
        <p:txBody>
          <a:bodyPr/>
          <a:lstStyle/>
          <a:p>
            <a:r>
              <a:rPr lang="en-IE" dirty="0">
                <a:latin typeface="Aharoni" panose="02010803020104030203" pitchFamily="2" charset="-79"/>
                <a:cs typeface="Aharoni" panose="02010803020104030203" pitchFamily="2" charset="-79"/>
              </a:rPr>
              <a:t>References</a:t>
            </a:r>
          </a:p>
        </p:txBody>
      </p:sp>
      <p:sp>
        <p:nvSpPr>
          <p:cNvPr id="3" name="Content Placeholder 2">
            <a:extLst>
              <a:ext uri="{FF2B5EF4-FFF2-40B4-BE49-F238E27FC236}">
                <a16:creationId xmlns:a16="http://schemas.microsoft.com/office/drawing/2014/main" id="{ABCA8B4A-E21B-4465-9E73-C212D4792C93}"/>
              </a:ext>
            </a:extLst>
          </p:cNvPr>
          <p:cNvSpPr>
            <a:spLocks noGrp="1"/>
          </p:cNvSpPr>
          <p:nvPr>
            <p:ph idx="1"/>
          </p:nvPr>
        </p:nvSpPr>
        <p:spPr>
          <a:xfrm>
            <a:off x="2229853" y="1443788"/>
            <a:ext cx="6464967" cy="5414212"/>
          </a:xfrm>
        </p:spPr>
        <p:txBody>
          <a:bodyPr>
            <a:normAutofit fontScale="92500"/>
          </a:bodyPr>
          <a:lstStyle/>
          <a:p>
            <a:pPr>
              <a:lnSpc>
                <a:spcPct val="100000"/>
              </a:lnSpc>
            </a:pPr>
            <a:r>
              <a:rPr lang="en-IE" sz="1400" dirty="0" err="1"/>
              <a:t>Arnstein</a:t>
            </a:r>
            <a:r>
              <a:rPr lang="en-IE" sz="1400" dirty="0"/>
              <a:t>, S. (1971). A ladder of public participation in the US. </a:t>
            </a:r>
            <a:r>
              <a:rPr lang="en-IE" sz="1400" i="1" dirty="0"/>
              <a:t>Journal of The Royal Town Planning Institute</a:t>
            </a:r>
            <a:r>
              <a:rPr lang="en-IE" sz="1400" dirty="0"/>
              <a:t>, 176-182.</a:t>
            </a:r>
          </a:p>
          <a:p>
            <a:pPr>
              <a:lnSpc>
                <a:spcPct val="100000"/>
              </a:lnSpc>
            </a:pPr>
            <a:r>
              <a:rPr lang="en-IE" sz="1400" dirty="0"/>
              <a:t>Beresford, P. (2002). User involvement in research and evaluation: liberation or regulation?. </a:t>
            </a:r>
            <a:r>
              <a:rPr lang="en-IE" sz="1400" i="1" dirty="0"/>
              <a:t>Social policy and society</a:t>
            </a:r>
            <a:r>
              <a:rPr lang="en-IE" sz="1400" dirty="0"/>
              <a:t>, </a:t>
            </a:r>
            <a:r>
              <a:rPr lang="en-IE" sz="1400" i="1" dirty="0"/>
              <a:t>1</a:t>
            </a:r>
            <a:r>
              <a:rPr lang="en-IE" sz="1400" dirty="0"/>
              <a:t>(2), 95-105.</a:t>
            </a:r>
          </a:p>
          <a:p>
            <a:pPr>
              <a:lnSpc>
                <a:spcPct val="100000"/>
              </a:lnSpc>
            </a:pPr>
            <a:r>
              <a:rPr lang="en-IE" sz="1400" dirty="0" err="1"/>
              <a:t>Cossar</a:t>
            </a:r>
            <a:r>
              <a:rPr lang="en-IE" sz="1400" dirty="0"/>
              <a:t>, J., &amp; Neil, E. (2013). Service user involvement in social work research: learning from an adoption research project. </a:t>
            </a:r>
            <a:r>
              <a:rPr lang="en-IE" sz="1400" i="1" dirty="0"/>
              <a:t>British Journal of Social Work</a:t>
            </a:r>
            <a:r>
              <a:rPr lang="en-IE" sz="1400" dirty="0"/>
              <a:t>, </a:t>
            </a:r>
            <a:r>
              <a:rPr lang="en-IE" sz="1400" i="1" dirty="0"/>
              <a:t>45</a:t>
            </a:r>
            <a:r>
              <a:rPr lang="en-IE" sz="1400" dirty="0"/>
              <a:t>(1), 225-240.</a:t>
            </a:r>
          </a:p>
          <a:p>
            <a:pPr>
              <a:lnSpc>
                <a:spcPct val="100000"/>
              </a:lnSpc>
            </a:pPr>
            <a:r>
              <a:rPr lang="en-IE" sz="1400" dirty="0"/>
              <a:t>Fleming, J. et al. (2014). Working together–innovative collaboration in social care research. </a:t>
            </a:r>
            <a:r>
              <a:rPr lang="en-IE" sz="1400" i="1" dirty="0"/>
              <a:t>Qualitative Social Work</a:t>
            </a:r>
            <a:r>
              <a:rPr lang="en-IE" sz="1400" dirty="0"/>
              <a:t>, </a:t>
            </a:r>
            <a:r>
              <a:rPr lang="en-IE" sz="1400" i="1" dirty="0"/>
              <a:t>13</a:t>
            </a:r>
            <a:r>
              <a:rPr lang="en-IE" sz="1400" dirty="0"/>
              <a:t>(5), 706-722.</a:t>
            </a:r>
          </a:p>
          <a:p>
            <a:pPr>
              <a:lnSpc>
                <a:spcPct val="100000"/>
              </a:lnSpc>
            </a:pPr>
            <a:r>
              <a:rPr lang="en-IE" sz="1400" dirty="0"/>
              <a:t>Gutman, C., &amp; Ramon, S. (2016). Lessons from a comparative study of user involvement. </a:t>
            </a:r>
            <a:r>
              <a:rPr lang="en-IE" sz="1400" i="1" dirty="0"/>
              <a:t>Social Work Education</a:t>
            </a:r>
            <a:r>
              <a:rPr lang="en-IE" sz="1400" dirty="0"/>
              <a:t>, </a:t>
            </a:r>
            <a:r>
              <a:rPr lang="en-IE" sz="1400" i="1" dirty="0"/>
              <a:t>35</a:t>
            </a:r>
            <a:r>
              <a:rPr lang="en-IE" sz="1400" dirty="0"/>
              <a:t>(8), 878-891.</a:t>
            </a:r>
          </a:p>
          <a:p>
            <a:pPr>
              <a:lnSpc>
                <a:spcPct val="100000"/>
              </a:lnSpc>
            </a:pPr>
            <a:r>
              <a:rPr lang="en-IE" sz="1400" dirty="0"/>
              <a:t>Hanley, B. et al, (2004). </a:t>
            </a:r>
            <a:r>
              <a:rPr lang="en-IE" sz="1400" i="1" dirty="0"/>
              <a:t>Involving the public in NHS public health, and social care research: briefing notes for researchers</a:t>
            </a:r>
            <a:r>
              <a:rPr lang="en-IE" sz="1400" dirty="0"/>
              <a:t>. Involve.</a:t>
            </a:r>
          </a:p>
          <a:p>
            <a:pPr>
              <a:lnSpc>
                <a:spcPct val="100000"/>
              </a:lnSpc>
            </a:pPr>
            <a:r>
              <a:rPr lang="en-IE" sz="1400" dirty="0"/>
              <a:t>Littlechild, R. et al. (2015). Co-research with older people: perspectives on impact. </a:t>
            </a:r>
            <a:r>
              <a:rPr lang="en-IE" sz="1400" i="1" dirty="0"/>
              <a:t>Qualitative Social Work</a:t>
            </a:r>
            <a:r>
              <a:rPr lang="en-IE" sz="1400" dirty="0"/>
              <a:t>, </a:t>
            </a:r>
            <a:r>
              <a:rPr lang="en-IE" sz="1400" i="1" dirty="0"/>
              <a:t>14</a:t>
            </a:r>
            <a:r>
              <a:rPr lang="en-IE" sz="1400" dirty="0"/>
              <a:t>(1), 18-35.</a:t>
            </a:r>
          </a:p>
          <a:p>
            <a:pPr>
              <a:lnSpc>
                <a:spcPct val="100000"/>
              </a:lnSpc>
            </a:pPr>
            <a:r>
              <a:rPr lang="en-IE" sz="1400" dirty="0"/>
              <a:t>Loughran, H., &amp; McCann, M. E. (2013). Employing community participative research methods to advance service user collaboration in social work research. </a:t>
            </a:r>
            <a:r>
              <a:rPr lang="en-IE" sz="1400" i="1" dirty="0"/>
              <a:t>The British Journal of Social Work</a:t>
            </a:r>
            <a:r>
              <a:rPr lang="en-IE" sz="1400" dirty="0"/>
              <a:t>, </a:t>
            </a:r>
            <a:r>
              <a:rPr lang="en-IE" sz="1400" i="1" dirty="0"/>
              <a:t>45</a:t>
            </a:r>
            <a:r>
              <a:rPr lang="en-IE" sz="1400" dirty="0"/>
              <a:t>(2), 705-723.</a:t>
            </a:r>
          </a:p>
          <a:p>
            <a:pPr>
              <a:lnSpc>
                <a:spcPct val="100000"/>
              </a:lnSpc>
            </a:pPr>
            <a:r>
              <a:rPr lang="en-IE" sz="1400" dirty="0"/>
              <a:t>McLaughlin, H. (2009). Keeping service user involvement in research honest. </a:t>
            </a:r>
            <a:r>
              <a:rPr lang="en-IE" sz="1400" i="1" dirty="0"/>
              <a:t>British Journal of Social Work</a:t>
            </a:r>
            <a:r>
              <a:rPr lang="en-IE" sz="1400" dirty="0"/>
              <a:t>, </a:t>
            </a:r>
            <a:r>
              <a:rPr lang="en-IE" sz="1400" i="1" dirty="0"/>
              <a:t>40</a:t>
            </a:r>
            <a:r>
              <a:rPr lang="en-IE" sz="1400" dirty="0"/>
              <a:t>(5), 1591-1608.</a:t>
            </a:r>
          </a:p>
          <a:p>
            <a:pPr>
              <a:lnSpc>
                <a:spcPct val="100000"/>
              </a:lnSpc>
            </a:pPr>
            <a:r>
              <a:rPr lang="en-IE" sz="1400" dirty="0"/>
              <a:t>Sweeney, A., &amp; Morgan, L. (2009). Levels and stages. </a:t>
            </a:r>
            <a:r>
              <a:rPr lang="en-IE" sz="1400" i="1" dirty="0"/>
              <a:t>Handbook of service user involvement in mental health research</a:t>
            </a:r>
            <a:r>
              <a:rPr lang="en-IE" sz="1400" dirty="0"/>
              <a:t>, </a:t>
            </a:r>
            <a:r>
              <a:rPr lang="en-IE" sz="1400" i="1" dirty="0"/>
              <a:t>6</a:t>
            </a:r>
            <a:r>
              <a:rPr lang="en-IE" sz="1400" dirty="0"/>
              <a:t>.</a:t>
            </a:r>
          </a:p>
        </p:txBody>
      </p:sp>
    </p:spTree>
    <p:extLst>
      <p:ext uri="{BB962C8B-B14F-4D97-AF65-F5344CB8AC3E}">
        <p14:creationId xmlns:p14="http://schemas.microsoft.com/office/powerpoint/2010/main" val="3129022510"/>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icture containing cake, indoor, table&#10;&#10;Description automatically generated">
            <a:extLst>
              <a:ext uri="{FF2B5EF4-FFF2-40B4-BE49-F238E27FC236}">
                <a16:creationId xmlns:a16="http://schemas.microsoft.com/office/drawing/2014/main" id="{1F496FED-F1D0-45E0-AAA6-2E4BA50EC083}"/>
              </a:ext>
            </a:extLst>
          </p:cNvPr>
          <p:cNvPicPr>
            <a:picLocks noChangeAspect="1"/>
          </p:cNvPicPr>
          <p:nvPr/>
        </p:nvPicPr>
        <p:blipFill rotWithShape="1">
          <a:blip r:embed="rId3">
            <a:extLst>
              <a:ext uri="{28A0092B-C50C-407E-A947-70E740481C1C}">
                <a14:useLocalDpi xmlns:a14="http://schemas.microsoft.com/office/drawing/2010/main" val="0"/>
              </a:ext>
            </a:extLst>
          </a:blip>
          <a:srcRect l="5837" r="5162" b="-1"/>
          <a:stretch/>
        </p:blipFill>
        <p:spPr>
          <a:xfrm>
            <a:off x="-1" y="10"/>
            <a:ext cx="9144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176464" y="3149961"/>
            <a:ext cx="3850104" cy="1007066"/>
          </a:xfrm>
        </p:spPr>
        <p:txBody>
          <a:bodyPr>
            <a:normAutofit/>
          </a:bodyPr>
          <a:lstStyle/>
          <a:p>
            <a:pPr algn="ctr"/>
            <a:r>
              <a:rPr lang="en-IE" sz="4000" dirty="0">
                <a:latin typeface="Aharoni" panose="02010803020104030203" pitchFamily="2" charset="-79"/>
                <a:cs typeface="Aharoni" panose="02010803020104030203" pitchFamily="2" charset="-79"/>
              </a:rPr>
              <a:t>Service Users</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916F93D-A15A-4AF4-82D0-8C129516B31B}"/>
              </a:ext>
            </a:extLst>
          </p:cNvPr>
          <p:cNvSpPr>
            <a:spLocks noGrp="1"/>
          </p:cNvSpPr>
          <p:nvPr>
            <p:ph idx="1"/>
          </p:nvPr>
        </p:nvSpPr>
        <p:spPr>
          <a:xfrm>
            <a:off x="430420" y="4098545"/>
            <a:ext cx="4141579" cy="2700968"/>
          </a:xfrm>
        </p:spPr>
        <p:txBody>
          <a:bodyPr anchor="ctr">
            <a:normAutofit/>
          </a:bodyPr>
          <a:lstStyle/>
          <a:p>
            <a:r>
              <a:rPr lang="en-US" sz="3600" b="1" dirty="0"/>
              <a:t>term ‘service user’</a:t>
            </a:r>
          </a:p>
          <a:p>
            <a:r>
              <a:rPr lang="en-US" sz="3600" b="1" dirty="0"/>
              <a:t>Meaningful &amp; central role in research</a:t>
            </a:r>
          </a:p>
        </p:txBody>
      </p:sp>
    </p:spTree>
    <p:extLst>
      <p:ext uri="{BB962C8B-B14F-4D97-AF65-F5344CB8AC3E}">
        <p14:creationId xmlns:p14="http://schemas.microsoft.com/office/powerpoint/2010/main" val="418102565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90985-4645-4DEB-BD3C-4A92155D0134}"/>
              </a:ext>
            </a:extLst>
          </p:cNvPr>
          <p:cNvSpPr>
            <a:spLocks noGrp="1"/>
          </p:cNvSpPr>
          <p:nvPr>
            <p:ph type="title"/>
          </p:nvPr>
        </p:nvSpPr>
        <p:spPr>
          <a:xfrm>
            <a:off x="2344188" y="365126"/>
            <a:ext cx="6171161" cy="1696430"/>
          </a:xfrm>
        </p:spPr>
        <p:txBody>
          <a:bodyPr>
            <a:normAutofit/>
          </a:bodyPr>
          <a:lstStyle/>
          <a:p>
            <a:r>
              <a:rPr lang="en-IE" sz="6000" dirty="0">
                <a:latin typeface="Aharoni" panose="02010803020104030203" pitchFamily="2" charset="-79"/>
                <a:cs typeface="Aharoni" panose="02010803020104030203" pitchFamily="2" charset="-79"/>
              </a:rPr>
              <a:t>Service Users </a:t>
            </a:r>
            <a:br>
              <a:rPr lang="en-IE" sz="3600" dirty="0">
                <a:latin typeface="Aharoni" panose="02010803020104030203" pitchFamily="2" charset="-79"/>
                <a:cs typeface="Aharoni" panose="02010803020104030203" pitchFamily="2" charset="-79"/>
              </a:rPr>
            </a:br>
            <a:r>
              <a:rPr lang="en-IE" sz="3500" spc="-100" dirty="0">
                <a:latin typeface="Aharoni" panose="02010803020104030203" pitchFamily="2" charset="-79"/>
                <a:cs typeface="Aharoni" panose="02010803020104030203" pitchFamily="2" charset="-79"/>
              </a:rPr>
              <a:t>in Social Work Research</a:t>
            </a:r>
          </a:p>
        </p:txBody>
      </p:sp>
      <p:sp>
        <p:nvSpPr>
          <p:cNvPr id="9" name="Content Placeholder 8">
            <a:extLst>
              <a:ext uri="{FF2B5EF4-FFF2-40B4-BE49-F238E27FC236}">
                <a16:creationId xmlns:a16="http://schemas.microsoft.com/office/drawing/2014/main" id="{2CD486F5-6270-4781-8ABC-5747C7661516}"/>
              </a:ext>
            </a:extLst>
          </p:cNvPr>
          <p:cNvSpPr>
            <a:spLocks noGrp="1"/>
          </p:cNvSpPr>
          <p:nvPr>
            <p:ph idx="1"/>
          </p:nvPr>
        </p:nvSpPr>
        <p:spPr>
          <a:xfrm>
            <a:off x="2655786" y="2401249"/>
            <a:ext cx="1022152" cy="441016"/>
          </a:xfrm>
        </p:spPr>
        <p:txBody>
          <a:bodyPr>
            <a:normAutofit/>
          </a:bodyPr>
          <a:lstStyle/>
          <a:p>
            <a:pPr marL="0" indent="0" algn="ctr">
              <a:buNone/>
            </a:pPr>
            <a:r>
              <a:rPr lang="en-IE" sz="2400" dirty="0">
                <a:solidFill>
                  <a:srgbClr val="033771"/>
                </a:solidFill>
              </a:rPr>
              <a:t>1900s</a:t>
            </a:r>
          </a:p>
        </p:txBody>
      </p:sp>
      <p:sp>
        <p:nvSpPr>
          <p:cNvPr id="10" name="Content Placeholder 8">
            <a:extLst>
              <a:ext uri="{FF2B5EF4-FFF2-40B4-BE49-F238E27FC236}">
                <a16:creationId xmlns:a16="http://schemas.microsoft.com/office/drawing/2014/main" id="{16213327-54DD-42D5-A80A-0BB249C3AC88}"/>
              </a:ext>
            </a:extLst>
          </p:cNvPr>
          <p:cNvSpPr txBox="1">
            <a:spLocks/>
          </p:cNvSpPr>
          <p:nvPr/>
        </p:nvSpPr>
        <p:spPr>
          <a:xfrm>
            <a:off x="4827401" y="2442328"/>
            <a:ext cx="1022152" cy="3588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2400" dirty="0">
                <a:solidFill>
                  <a:srgbClr val="033771"/>
                </a:solidFill>
              </a:rPr>
              <a:t>1950s</a:t>
            </a:r>
          </a:p>
        </p:txBody>
      </p:sp>
      <p:sp>
        <p:nvSpPr>
          <p:cNvPr id="11" name="Content Placeholder 8">
            <a:extLst>
              <a:ext uri="{FF2B5EF4-FFF2-40B4-BE49-F238E27FC236}">
                <a16:creationId xmlns:a16="http://schemas.microsoft.com/office/drawing/2014/main" id="{E267DB30-959D-4BBC-8ECB-829A76934C8E}"/>
              </a:ext>
            </a:extLst>
          </p:cNvPr>
          <p:cNvSpPr txBox="1">
            <a:spLocks/>
          </p:cNvSpPr>
          <p:nvPr/>
        </p:nvSpPr>
        <p:spPr>
          <a:xfrm>
            <a:off x="7289300" y="2401249"/>
            <a:ext cx="961030" cy="441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2400" dirty="0">
                <a:solidFill>
                  <a:srgbClr val="033771"/>
                </a:solidFill>
              </a:rPr>
              <a:t>1970s</a:t>
            </a:r>
          </a:p>
        </p:txBody>
      </p:sp>
      <p:pic>
        <p:nvPicPr>
          <p:cNvPr id="15" name="Picture 14">
            <a:extLst>
              <a:ext uri="{FF2B5EF4-FFF2-40B4-BE49-F238E27FC236}">
                <a16:creationId xmlns:a16="http://schemas.microsoft.com/office/drawing/2014/main" id="{6D2D06A0-7349-4184-9C09-FDA653CF0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804" y="2830484"/>
            <a:ext cx="4293524" cy="4293524"/>
          </a:xfrm>
          <a:prstGeom prst="rect">
            <a:avLst/>
          </a:prstGeom>
        </p:spPr>
      </p:pic>
      <p:pic>
        <p:nvPicPr>
          <p:cNvPr id="19" name="Picture 18" descr="A picture containing sitting, indoor, table&#10;&#10;Description automatically generated">
            <a:extLst>
              <a:ext uri="{FF2B5EF4-FFF2-40B4-BE49-F238E27FC236}">
                <a16:creationId xmlns:a16="http://schemas.microsoft.com/office/drawing/2014/main" id="{C4DE1B90-087B-46A8-B6CE-0F6DB8A64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8114" y="3429000"/>
            <a:ext cx="2303015" cy="3477461"/>
          </a:xfrm>
          <a:prstGeom prst="rect">
            <a:avLst/>
          </a:prstGeom>
        </p:spPr>
      </p:pic>
      <p:pic>
        <p:nvPicPr>
          <p:cNvPr id="21" name="Picture 20">
            <a:extLst>
              <a:ext uri="{FF2B5EF4-FFF2-40B4-BE49-F238E27FC236}">
                <a16:creationId xmlns:a16="http://schemas.microsoft.com/office/drawing/2014/main" id="{E47D961D-3299-4E20-B52D-ACF9A64CD7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2744" y="3015413"/>
            <a:ext cx="2370705" cy="3891048"/>
          </a:xfrm>
          <a:prstGeom prst="rect">
            <a:avLst/>
          </a:prstGeom>
        </p:spPr>
      </p:pic>
      <p:pic>
        <p:nvPicPr>
          <p:cNvPr id="3074" name="Picture 2" descr="https://d30y9cdsu7xlg0.cloudfront.net/png/43639-200.png">
            <a:extLst>
              <a:ext uri="{FF2B5EF4-FFF2-40B4-BE49-F238E27FC236}">
                <a16:creationId xmlns:a16="http://schemas.microsoft.com/office/drawing/2014/main" id="{6F7F8688-D85C-4E32-93FF-D8ABC4639E42}"/>
              </a:ext>
            </a:extLst>
          </p:cNvPr>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925308" y="2797866"/>
            <a:ext cx="1366088" cy="1366088"/>
          </a:xfrm>
          <a:prstGeom prst="rect">
            <a:avLst/>
          </a:prstGeom>
          <a:noFill/>
          <a:scene3d>
            <a:camera prst="orthographicFront"/>
            <a:lightRig rig="threePt" dir="t"/>
          </a:scene3d>
          <a:sp3d>
            <a:bevelT w="254000"/>
            <a:bevelB w="254000"/>
          </a:sp3d>
          <a:extLst>
            <a:ext uri="{909E8E84-426E-40DD-AFC4-6F175D3DCCD1}">
              <a14:hiddenFill xmlns:a14="http://schemas.microsoft.com/office/drawing/2010/main">
                <a:solidFill>
                  <a:srgbClr val="FFFFFF"/>
                </a:solidFill>
              </a14:hiddenFill>
            </a:ext>
          </a:extLst>
        </p:spPr>
      </p:pic>
      <p:sp>
        <p:nvSpPr>
          <p:cNvPr id="22" name="Arrow: Left-Right 21">
            <a:extLst>
              <a:ext uri="{FF2B5EF4-FFF2-40B4-BE49-F238E27FC236}">
                <a16:creationId xmlns:a16="http://schemas.microsoft.com/office/drawing/2014/main" id="{2102583D-8EBF-4F83-AA06-BD6EDF8EAB52}"/>
              </a:ext>
            </a:extLst>
          </p:cNvPr>
          <p:cNvSpPr/>
          <p:nvPr/>
        </p:nvSpPr>
        <p:spPr>
          <a:xfrm>
            <a:off x="2394262" y="2033466"/>
            <a:ext cx="7049283" cy="441016"/>
          </a:xfrm>
          <a:prstGeom prst="leftRightArrow">
            <a:avLst/>
          </a:prstGeom>
          <a:solidFill>
            <a:srgbClr val="0337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5" name="Group 4">
            <a:extLst>
              <a:ext uri="{FF2B5EF4-FFF2-40B4-BE49-F238E27FC236}">
                <a16:creationId xmlns:a16="http://schemas.microsoft.com/office/drawing/2014/main" id="{ADBE9344-C4C3-4DB8-A8D3-57B6AA83AFEA}"/>
              </a:ext>
            </a:extLst>
          </p:cNvPr>
          <p:cNvGrpSpPr/>
          <p:nvPr/>
        </p:nvGrpSpPr>
        <p:grpSpPr>
          <a:xfrm>
            <a:off x="7330442" y="3636590"/>
            <a:ext cx="779725" cy="613206"/>
            <a:chOff x="7330442" y="3636590"/>
            <a:chExt cx="779725" cy="613206"/>
          </a:xfrm>
        </p:grpSpPr>
        <p:pic>
          <p:nvPicPr>
            <p:cNvPr id="3082" name="Picture 10" descr="https://i0.wp.com/brasilaromaticos.com.br/app/webroot/blog/wp-content/uploads/2016/01/barba.png?fit=600%2C503">
              <a:extLst>
                <a:ext uri="{FF2B5EF4-FFF2-40B4-BE49-F238E27FC236}">
                  <a16:creationId xmlns:a16="http://schemas.microsoft.com/office/drawing/2014/main" id="{BFD4D150-2536-4B2D-AED4-62C49D086E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2380" y="3636590"/>
              <a:ext cx="727787" cy="2619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ages.onlinelabels.com/images/clip-art/frankes/pipe%20-%20coloured-245519.png">
              <a:extLst>
                <a:ext uri="{FF2B5EF4-FFF2-40B4-BE49-F238E27FC236}">
                  <a16:creationId xmlns:a16="http://schemas.microsoft.com/office/drawing/2014/main" id="{7BB50AFE-B89F-45C7-A695-9DE61ED09D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5395"/>
            <a:stretch/>
          </p:blipFill>
          <p:spPr bwMode="auto">
            <a:xfrm>
              <a:off x="7330442" y="3729896"/>
              <a:ext cx="594866" cy="5199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7" name="Straight Connector 6">
            <a:extLst>
              <a:ext uri="{FF2B5EF4-FFF2-40B4-BE49-F238E27FC236}">
                <a16:creationId xmlns:a16="http://schemas.microsoft.com/office/drawing/2014/main" id="{90A44678-2314-409A-B83E-48683A1951EF}"/>
              </a:ext>
            </a:extLst>
          </p:cNvPr>
          <p:cNvCxnSpPr/>
          <p:nvPr/>
        </p:nvCxnSpPr>
        <p:spPr>
          <a:xfrm>
            <a:off x="3106618"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6698029-9550-4DAC-AB63-4B52693CABA5}"/>
              </a:ext>
            </a:extLst>
          </p:cNvPr>
          <p:cNvCxnSpPr/>
          <p:nvPr/>
        </p:nvCxnSpPr>
        <p:spPr>
          <a:xfrm>
            <a:off x="5275388"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CB526F-FBDD-4C83-831C-AF4113C9E1EB}"/>
              </a:ext>
            </a:extLst>
          </p:cNvPr>
          <p:cNvCxnSpPr/>
          <p:nvPr/>
        </p:nvCxnSpPr>
        <p:spPr>
          <a:xfrm>
            <a:off x="7725510"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6381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500"/>
                                        <p:tgtEl>
                                          <p:spTgt spid="9">
                                            <p:txEl>
                                              <p:pRg st="0" end="0"/>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up)">
                                      <p:cBhvr>
                                        <p:cTn id="38" dur="500"/>
                                        <p:tgtEl>
                                          <p:spTgt spid="23"/>
                                        </p:tgtEl>
                                      </p:cBhvr>
                                    </p:animEffect>
                                  </p:childTnLst>
                                </p:cTn>
                              </p:par>
                            </p:childTnLst>
                          </p:cTn>
                        </p:par>
                        <p:par>
                          <p:cTn id="39" fill="hold">
                            <p:stCondLst>
                              <p:cond delay="500"/>
                            </p:stCondLst>
                            <p:childTnLst>
                              <p:par>
                                <p:cTn id="40" presetID="22" presetClass="entr" presetSubtype="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up)">
                                      <p:cBhvr>
                                        <p:cTn id="42" dur="500"/>
                                        <p:tgtEl>
                                          <p:spTgt spid="11"/>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childTnLst>
                          </p:cTn>
                        </p:par>
                        <p:par>
                          <p:cTn id="47" fill="hold">
                            <p:stCondLst>
                              <p:cond delay="1500"/>
                            </p:stCondLst>
                            <p:childTnLst>
                              <p:par>
                                <p:cTn id="48" presetID="22" presetClass="entr" presetSubtype="2" repeatCount="indefinite" fill="hold" nodeType="afterEffect">
                                  <p:stCondLst>
                                    <p:cond delay="0"/>
                                  </p:stCondLst>
                                  <p:endCondLst>
                                    <p:cond evt="onNext" delay="0">
                                      <p:tgtEl>
                                        <p:sldTgt/>
                                      </p:tgtEl>
                                    </p:cond>
                                  </p:endCondLst>
                                  <p:childTnLst>
                                    <p:set>
                                      <p:cBhvr>
                                        <p:cTn id="49" dur="1" fill="hold">
                                          <p:stCondLst>
                                            <p:cond delay="0"/>
                                          </p:stCondLst>
                                        </p:cTn>
                                        <p:tgtEl>
                                          <p:spTgt spid="3074"/>
                                        </p:tgtEl>
                                        <p:attrNameLst>
                                          <p:attrName>style.visibility</p:attrName>
                                        </p:attrNameLst>
                                      </p:cBhvr>
                                      <p:to>
                                        <p:strVal val="visible"/>
                                      </p:to>
                                    </p:set>
                                    <p:animEffect transition="in" filter="wipe(right)">
                                      <p:cBhvr>
                                        <p:cTn id="50" dur="2000"/>
                                        <p:tgtEl>
                                          <p:spTgt spid="307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dissolve">
                                      <p:cBhvr>
                                        <p:cTn id="55" dur="500"/>
                                        <p:tgtEl>
                                          <p:spTgt spid="5"/>
                                        </p:tgtEl>
                                      </p:cBhvr>
                                    </p:animEffect>
                                  </p:childTnLst>
                                </p:cTn>
                              </p:par>
                            </p:childTnLst>
                          </p:cTn>
                        </p:par>
                        <p:par>
                          <p:cTn id="56" fill="hold">
                            <p:stCondLst>
                              <p:cond delay="500"/>
                            </p:stCondLst>
                            <p:childTnLst>
                              <p:par>
                                <p:cTn id="57" presetID="22" presetClass="entr" presetSubtype="2" repeatCount="indefinite" fill="hold" nodeType="afterEffect">
                                  <p:stCondLst>
                                    <p:cond delay="0"/>
                                  </p:stCondLst>
                                  <p:childTnLst>
                                    <p:set>
                                      <p:cBhvr>
                                        <p:cTn id="58" dur="1" fill="hold">
                                          <p:stCondLst>
                                            <p:cond delay="0"/>
                                          </p:stCondLst>
                                        </p:cTn>
                                        <p:tgtEl>
                                          <p:spTgt spid="3074"/>
                                        </p:tgtEl>
                                        <p:attrNameLst>
                                          <p:attrName>style.visibility</p:attrName>
                                        </p:attrNameLst>
                                      </p:cBhvr>
                                      <p:to>
                                        <p:strVal val="visible"/>
                                      </p:to>
                                    </p:set>
                                    <p:animEffect transition="in" filter="wipe(right)">
                                      <p:cBhvr>
                                        <p:cTn id="59"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womans face&#10;&#10;Description automatically generated">
            <a:extLst>
              <a:ext uri="{FF2B5EF4-FFF2-40B4-BE49-F238E27FC236}">
                <a16:creationId xmlns:a16="http://schemas.microsoft.com/office/drawing/2014/main" id="{28F09DB2-0323-4733-9926-31CDA3CAD7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969" y="2886494"/>
            <a:ext cx="1858181" cy="2477575"/>
          </a:xfrm>
          <a:prstGeom prst="rect">
            <a:avLst/>
          </a:prstGeom>
        </p:spPr>
      </p:pic>
      <p:sp>
        <p:nvSpPr>
          <p:cNvPr id="2" name="Title 1">
            <a:extLst>
              <a:ext uri="{FF2B5EF4-FFF2-40B4-BE49-F238E27FC236}">
                <a16:creationId xmlns:a16="http://schemas.microsoft.com/office/drawing/2014/main" id="{EE690985-4645-4DEB-BD3C-4A92155D0134}"/>
              </a:ext>
            </a:extLst>
          </p:cNvPr>
          <p:cNvSpPr>
            <a:spLocks noGrp="1"/>
          </p:cNvSpPr>
          <p:nvPr>
            <p:ph type="title"/>
          </p:nvPr>
        </p:nvSpPr>
        <p:spPr>
          <a:xfrm>
            <a:off x="2344188" y="365126"/>
            <a:ext cx="6171161" cy="1696430"/>
          </a:xfrm>
        </p:spPr>
        <p:txBody>
          <a:bodyPr>
            <a:normAutofit/>
          </a:bodyPr>
          <a:lstStyle/>
          <a:p>
            <a:r>
              <a:rPr lang="en-IE" sz="6000" dirty="0">
                <a:latin typeface="Aharoni" panose="02010803020104030203" pitchFamily="2" charset="-79"/>
                <a:cs typeface="Aharoni" panose="02010803020104030203" pitchFamily="2" charset="-79"/>
              </a:rPr>
              <a:t>Service Users </a:t>
            </a:r>
            <a:br>
              <a:rPr lang="en-IE" sz="3600" dirty="0">
                <a:latin typeface="Aharoni" panose="02010803020104030203" pitchFamily="2" charset="-79"/>
                <a:cs typeface="Aharoni" panose="02010803020104030203" pitchFamily="2" charset="-79"/>
              </a:rPr>
            </a:br>
            <a:r>
              <a:rPr lang="en-IE" sz="3500" spc="-100" dirty="0">
                <a:latin typeface="Aharoni" panose="02010803020104030203" pitchFamily="2" charset="-79"/>
                <a:cs typeface="Aharoni" panose="02010803020104030203" pitchFamily="2" charset="-79"/>
              </a:rPr>
              <a:t>in Social Work Research</a:t>
            </a:r>
          </a:p>
        </p:txBody>
      </p:sp>
      <p:pic>
        <p:nvPicPr>
          <p:cNvPr id="4" name="Picture 3">
            <a:extLst>
              <a:ext uri="{FF2B5EF4-FFF2-40B4-BE49-F238E27FC236}">
                <a16:creationId xmlns:a16="http://schemas.microsoft.com/office/drawing/2014/main" id="{1CF57626-3B9C-4772-8725-CD2D6082E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461" y="2787289"/>
            <a:ext cx="2707161" cy="3867373"/>
          </a:xfrm>
          <a:prstGeom prst="rect">
            <a:avLst/>
          </a:prstGeom>
        </p:spPr>
      </p:pic>
      <p:pic>
        <p:nvPicPr>
          <p:cNvPr id="20" name="Picture 19" descr="A picture containing measuring stick, object&#10;&#10;Description automatically generated">
            <a:extLst>
              <a:ext uri="{FF2B5EF4-FFF2-40B4-BE49-F238E27FC236}">
                <a16:creationId xmlns:a16="http://schemas.microsoft.com/office/drawing/2014/main" id="{72E1A8C1-5B17-4797-A353-F3E7FEDA71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602" y="3847756"/>
            <a:ext cx="2002026" cy="3203241"/>
          </a:xfrm>
          <a:prstGeom prst="rect">
            <a:avLst/>
          </a:prstGeom>
        </p:spPr>
      </p:pic>
      <p:pic>
        <p:nvPicPr>
          <p:cNvPr id="26" name="Picture 25">
            <a:extLst>
              <a:ext uri="{FF2B5EF4-FFF2-40B4-BE49-F238E27FC236}">
                <a16:creationId xmlns:a16="http://schemas.microsoft.com/office/drawing/2014/main" id="{6B295658-9784-45C1-902D-419571A4CD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2871" y="3729896"/>
            <a:ext cx="3588539" cy="3588539"/>
          </a:xfrm>
          <a:prstGeom prst="rect">
            <a:avLst/>
          </a:prstGeom>
        </p:spPr>
      </p:pic>
      <p:sp>
        <p:nvSpPr>
          <p:cNvPr id="37" name="Content Placeholder 8">
            <a:extLst>
              <a:ext uri="{FF2B5EF4-FFF2-40B4-BE49-F238E27FC236}">
                <a16:creationId xmlns:a16="http://schemas.microsoft.com/office/drawing/2014/main" id="{2BDFB89E-C24D-49F7-95E2-2766C058ADB3}"/>
              </a:ext>
            </a:extLst>
          </p:cNvPr>
          <p:cNvSpPr>
            <a:spLocks noGrp="1"/>
          </p:cNvSpPr>
          <p:nvPr>
            <p:ph idx="1"/>
          </p:nvPr>
        </p:nvSpPr>
        <p:spPr>
          <a:xfrm>
            <a:off x="2655786" y="2401249"/>
            <a:ext cx="1022152" cy="441016"/>
          </a:xfrm>
        </p:spPr>
        <p:txBody>
          <a:bodyPr>
            <a:normAutofit/>
          </a:bodyPr>
          <a:lstStyle/>
          <a:p>
            <a:pPr marL="0" indent="0" algn="ctr">
              <a:buNone/>
            </a:pPr>
            <a:r>
              <a:rPr lang="en-IE" sz="2400" dirty="0">
                <a:solidFill>
                  <a:srgbClr val="033771"/>
                </a:solidFill>
              </a:rPr>
              <a:t>1970s</a:t>
            </a:r>
          </a:p>
        </p:txBody>
      </p:sp>
      <p:sp>
        <p:nvSpPr>
          <p:cNvPr id="38" name="Content Placeholder 8">
            <a:extLst>
              <a:ext uri="{FF2B5EF4-FFF2-40B4-BE49-F238E27FC236}">
                <a16:creationId xmlns:a16="http://schemas.microsoft.com/office/drawing/2014/main" id="{342BA2C0-FD5C-4CCE-9559-D8364D245AEB}"/>
              </a:ext>
            </a:extLst>
          </p:cNvPr>
          <p:cNvSpPr txBox="1">
            <a:spLocks/>
          </p:cNvSpPr>
          <p:nvPr/>
        </p:nvSpPr>
        <p:spPr>
          <a:xfrm>
            <a:off x="4827401" y="2442328"/>
            <a:ext cx="1022152" cy="3588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2400" dirty="0">
                <a:solidFill>
                  <a:srgbClr val="033771"/>
                </a:solidFill>
              </a:rPr>
              <a:t>1980s</a:t>
            </a:r>
          </a:p>
        </p:txBody>
      </p:sp>
      <p:sp>
        <p:nvSpPr>
          <p:cNvPr id="39" name="Content Placeholder 8">
            <a:extLst>
              <a:ext uri="{FF2B5EF4-FFF2-40B4-BE49-F238E27FC236}">
                <a16:creationId xmlns:a16="http://schemas.microsoft.com/office/drawing/2014/main" id="{3C2F6E2B-9086-4C34-A780-1B5395C4A72C}"/>
              </a:ext>
            </a:extLst>
          </p:cNvPr>
          <p:cNvSpPr txBox="1">
            <a:spLocks/>
          </p:cNvSpPr>
          <p:nvPr/>
        </p:nvSpPr>
        <p:spPr>
          <a:xfrm>
            <a:off x="7289300" y="2401249"/>
            <a:ext cx="961030" cy="441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E" sz="2400" dirty="0">
                <a:solidFill>
                  <a:srgbClr val="033771"/>
                </a:solidFill>
              </a:rPr>
              <a:t>2000s</a:t>
            </a:r>
          </a:p>
        </p:txBody>
      </p:sp>
      <p:sp>
        <p:nvSpPr>
          <p:cNvPr id="40" name="Arrow: Left-Right 39">
            <a:extLst>
              <a:ext uri="{FF2B5EF4-FFF2-40B4-BE49-F238E27FC236}">
                <a16:creationId xmlns:a16="http://schemas.microsoft.com/office/drawing/2014/main" id="{EC211481-D529-4EA8-81BA-A3FE4757DCB9}"/>
              </a:ext>
            </a:extLst>
          </p:cNvPr>
          <p:cNvSpPr/>
          <p:nvPr/>
        </p:nvSpPr>
        <p:spPr>
          <a:xfrm>
            <a:off x="-220716" y="2033466"/>
            <a:ext cx="9602126" cy="441016"/>
          </a:xfrm>
          <a:prstGeom prst="leftRightArrow">
            <a:avLst/>
          </a:prstGeom>
          <a:solidFill>
            <a:srgbClr val="0337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6" name="Group 15">
            <a:extLst>
              <a:ext uri="{FF2B5EF4-FFF2-40B4-BE49-F238E27FC236}">
                <a16:creationId xmlns:a16="http://schemas.microsoft.com/office/drawing/2014/main" id="{BD3131F2-BEF6-4D36-89C8-7F8C8E0A67FA}"/>
              </a:ext>
            </a:extLst>
          </p:cNvPr>
          <p:cNvGrpSpPr/>
          <p:nvPr/>
        </p:nvGrpSpPr>
        <p:grpSpPr>
          <a:xfrm>
            <a:off x="4247618" y="2413216"/>
            <a:ext cx="2168942" cy="3577673"/>
            <a:chOff x="4014929" y="2367815"/>
            <a:chExt cx="2865114" cy="4811734"/>
          </a:xfrm>
        </p:grpSpPr>
        <p:sp>
          <p:nvSpPr>
            <p:cNvPr id="14" name="Rectangle 13">
              <a:extLst>
                <a:ext uri="{FF2B5EF4-FFF2-40B4-BE49-F238E27FC236}">
                  <a16:creationId xmlns:a16="http://schemas.microsoft.com/office/drawing/2014/main" id="{658B71E7-5708-4CAE-B742-852031ABEDE2}"/>
                </a:ext>
              </a:extLst>
            </p:cNvPr>
            <p:cNvSpPr/>
            <p:nvPr/>
          </p:nvSpPr>
          <p:spPr>
            <a:xfrm>
              <a:off x="4441755" y="3015413"/>
              <a:ext cx="1974811" cy="3477461"/>
            </a:xfrm>
            <a:prstGeom prst="rect">
              <a:avLst/>
            </a:prstGeom>
            <a:gradFill flip="none" rotWithShape="1">
              <a:gsLst>
                <a:gs pos="0">
                  <a:schemeClr val="accent1">
                    <a:tint val="66000"/>
                    <a:satMod val="160000"/>
                  </a:schemeClr>
                </a:gs>
                <a:gs pos="23000">
                  <a:schemeClr val="accent1">
                    <a:tint val="44500"/>
                    <a:satMod val="160000"/>
                    <a:alpha val="17000"/>
                  </a:schemeClr>
                </a:gs>
                <a:gs pos="84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34" name="Picture 10" descr="https://static1.squarespace.com/static/58a33fd9725e252227fdb4ce/591b481d3a04119042df9a1f/591b49358419c2a79164daab/1496262932993/PICTURE_0002_Layer-1.png">
              <a:extLst>
                <a:ext uri="{FF2B5EF4-FFF2-40B4-BE49-F238E27FC236}">
                  <a16:creationId xmlns:a16="http://schemas.microsoft.com/office/drawing/2014/main" id="{A3363372-7517-4386-A1DA-1641CA54E3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748" r="20708"/>
            <a:stretch/>
          </p:blipFill>
          <p:spPr bwMode="auto">
            <a:xfrm>
              <a:off x="4014929" y="2367815"/>
              <a:ext cx="2865114" cy="481173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1" name="Straight Connector 40">
            <a:extLst>
              <a:ext uri="{FF2B5EF4-FFF2-40B4-BE49-F238E27FC236}">
                <a16:creationId xmlns:a16="http://schemas.microsoft.com/office/drawing/2014/main" id="{5FE6A7CD-C59F-486C-9EF1-D320A6264E60}"/>
              </a:ext>
            </a:extLst>
          </p:cNvPr>
          <p:cNvCxnSpPr/>
          <p:nvPr/>
        </p:nvCxnSpPr>
        <p:spPr>
          <a:xfrm>
            <a:off x="3106618"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A0CA4E7-1B5B-4D09-9FC7-0A721DD679BC}"/>
              </a:ext>
            </a:extLst>
          </p:cNvPr>
          <p:cNvCxnSpPr/>
          <p:nvPr/>
        </p:nvCxnSpPr>
        <p:spPr>
          <a:xfrm>
            <a:off x="5275388"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10A0BD5-E8FA-4AE5-A337-A8BBF67AA807}"/>
              </a:ext>
            </a:extLst>
          </p:cNvPr>
          <p:cNvCxnSpPr/>
          <p:nvPr/>
        </p:nvCxnSpPr>
        <p:spPr>
          <a:xfrm>
            <a:off x="7725510"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28943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wipe(up)">
                                      <p:cBhvr>
                                        <p:cTn id="11" dur="500"/>
                                        <p:tgtEl>
                                          <p:spTgt spid="37">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500"/>
                                        <p:tgtEl>
                                          <p:spTgt spid="38"/>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up)">
                                      <p:cBhvr>
                                        <p:cTn id="43" dur="500"/>
                                        <p:tgtEl>
                                          <p:spTgt spid="43"/>
                                        </p:tgtEl>
                                      </p:cBhvr>
                                    </p:animEffect>
                                  </p:childTnLst>
                                </p:cTn>
                              </p:par>
                            </p:childTnLst>
                          </p:cTn>
                        </p:par>
                        <p:par>
                          <p:cTn id="44" fill="hold">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up)">
                                      <p:cBhvr>
                                        <p:cTn id="47" dur="500"/>
                                        <p:tgtEl>
                                          <p:spTgt spid="39"/>
                                        </p:tgtEl>
                                      </p:cBhvr>
                                    </p:animEffect>
                                  </p:child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up)">
                                      <p:cBhvr>
                                        <p:cTn id="5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338BB5-8D58-4CCA-B982-1EF572E97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781" y="2294616"/>
            <a:ext cx="5374798" cy="4091625"/>
          </a:xfrm>
          <a:prstGeom prst="rect">
            <a:avLst/>
          </a:prstGeom>
        </p:spPr>
      </p:pic>
      <p:sp>
        <p:nvSpPr>
          <p:cNvPr id="2" name="Title 1">
            <a:extLst>
              <a:ext uri="{FF2B5EF4-FFF2-40B4-BE49-F238E27FC236}">
                <a16:creationId xmlns:a16="http://schemas.microsoft.com/office/drawing/2014/main" id="{EE690985-4645-4DEB-BD3C-4A92155D0134}"/>
              </a:ext>
            </a:extLst>
          </p:cNvPr>
          <p:cNvSpPr>
            <a:spLocks noGrp="1"/>
          </p:cNvSpPr>
          <p:nvPr>
            <p:ph type="title"/>
          </p:nvPr>
        </p:nvSpPr>
        <p:spPr>
          <a:xfrm>
            <a:off x="2344188" y="365126"/>
            <a:ext cx="6171161" cy="1696430"/>
          </a:xfrm>
        </p:spPr>
        <p:txBody>
          <a:bodyPr>
            <a:normAutofit/>
          </a:bodyPr>
          <a:lstStyle/>
          <a:p>
            <a:r>
              <a:rPr lang="en-IE" sz="6000" dirty="0">
                <a:latin typeface="Aharoni" panose="02010803020104030203" pitchFamily="2" charset="-79"/>
                <a:cs typeface="Aharoni" panose="02010803020104030203" pitchFamily="2" charset="-79"/>
              </a:rPr>
              <a:t>Service Users </a:t>
            </a:r>
            <a:br>
              <a:rPr lang="en-IE" sz="3600" dirty="0">
                <a:latin typeface="Aharoni" panose="02010803020104030203" pitchFamily="2" charset="-79"/>
                <a:cs typeface="Aharoni" panose="02010803020104030203" pitchFamily="2" charset="-79"/>
              </a:rPr>
            </a:br>
            <a:r>
              <a:rPr lang="en-IE" sz="3500" spc="-100" dirty="0">
                <a:latin typeface="Aharoni" panose="02010803020104030203" pitchFamily="2" charset="-79"/>
                <a:cs typeface="Aharoni" panose="02010803020104030203" pitchFamily="2" charset="-79"/>
              </a:rPr>
              <a:t>in Social Work Research</a:t>
            </a:r>
          </a:p>
        </p:txBody>
      </p:sp>
      <p:sp>
        <p:nvSpPr>
          <p:cNvPr id="37" name="Content Placeholder 8">
            <a:extLst>
              <a:ext uri="{FF2B5EF4-FFF2-40B4-BE49-F238E27FC236}">
                <a16:creationId xmlns:a16="http://schemas.microsoft.com/office/drawing/2014/main" id="{2BDFB89E-C24D-49F7-95E2-2766C058ADB3}"/>
              </a:ext>
            </a:extLst>
          </p:cNvPr>
          <p:cNvSpPr>
            <a:spLocks noGrp="1"/>
          </p:cNvSpPr>
          <p:nvPr>
            <p:ph idx="1"/>
          </p:nvPr>
        </p:nvSpPr>
        <p:spPr>
          <a:xfrm>
            <a:off x="2655786" y="2401249"/>
            <a:ext cx="1022152" cy="441016"/>
          </a:xfrm>
        </p:spPr>
        <p:txBody>
          <a:bodyPr>
            <a:normAutofit/>
          </a:bodyPr>
          <a:lstStyle/>
          <a:p>
            <a:pPr marL="0" indent="0" algn="ctr">
              <a:buNone/>
            </a:pPr>
            <a:r>
              <a:rPr lang="en-IE" sz="2400" dirty="0">
                <a:solidFill>
                  <a:srgbClr val="033771"/>
                </a:solidFill>
              </a:rPr>
              <a:t>2019</a:t>
            </a:r>
          </a:p>
        </p:txBody>
      </p:sp>
      <p:sp>
        <p:nvSpPr>
          <p:cNvPr id="40" name="Arrow: Left-Right 39">
            <a:extLst>
              <a:ext uri="{FF2B5EF4-FFF2-40B4-BE49-F238E27FC236}">
                <a16:creationId xmlns:a16="http://schemas.microsoft.com/office/drawing/2014/main" id="{EC211481-D529-4EA8-81BA-A3FE4757DCB9}"/>
              </a:ext>
            </a:extLst>
          </p:cNvPr>
          <p:cNvSpPr/>
          <p:nvPr/>
        </p:nvSpPr>
        <p:spPr>
          <a:xfrm>
            <a:off x="-220716" y="2033466"/>
            <a:ext cx="7504385" cy="441016"/>
          </a:xfrm>
          <a:prstGeom prst="leftRightArrow">
            <a:avLst/>
          </a:prstGeom>
          <a:solidFill>
            <a:srgbClr val="0337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2" name="Picture 4" descr="http://pngimg.com/uploads/euro_sign/euro_sign_PNG17.png">
            <a:extLst>
              <a:ext uri="{FF2B5EF4-FFF2-40B4-BE49-F238E27FC236}">
                <a16:creationId xmlns:a16="http://schemas.microsoft.com/office/drawing/2014/main" id="{7D530327-BD65-446A-BB0F-F456D70D7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685" y="3709270"/>
            <a:ext cx="867103" cy="867103"/>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75612387-964B-4893-BD8C-5A5C1CF48D26}"/>
              </a:ext>
            </a:extLst>
          </p:cNvPr>
          <p:cNvCxnSpPr/>
          <p:nvPr/>
        </p:nvCxnSpPr>
        <p:spPr>
          <a:xfrm>
            <a:off x="3106618" y="2143618"/>
            <a:ext cx="0" cy="32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2438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wipe(up)">
                                      <p:cBhvr>
                                        <p:cTn id="11" dur="500"/>
                                        <p:tgtEl>
                                          <p:spTgt spid="37">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nodeType="clickEffect">
                                  <p:stCondLst>
                                    <p:cond delay="0"/>
                                  </p:stCondLst>
                                  <p:childTnLst>
                                    <p:set>
                                      <p:cBhvr>
                                        <p:cTn id="19" dur="1" fill="hold">
                                          <p:stCondLst>
                                            <p:cond delay="0"/>
                                          </p:stCondLst>
                                        </p:cTn>
                                        <p:tgtEl>
                                          <p:spTgt spid="2052"/>
                                        </p:tgtEl>
                                        <p:attrNameLst>
                                          <p:attrName>style.visibility</p:attrName>
                                        </p:attrNameLst>
                                      </p:cBhvr>
                                      <p:to>
                                        <p:strVal val="visible"/>
                                      </p:to>
                                    </p:set>
                                    <p:animScale>
                                      <p:cBhvr>
                                        <p:cTn id="20" dur="1000" decel="50000" fill="hold">
                                          <p:stCondLst>
                                            <p:cond delay="0"/>
                                          </p:stCondLst>
                                        </p:cTn>
                                        <p:tgtEl>
                                          <p:spTgt spid="20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2052"/>
                                        </p:tgtEl>
                                        <p:attrNameLst>
                                          <p:attrName>ppt_x</p:attrName>
                                          <p:attrName>ppt_y</p:attrName>
                                        </p:attrNameLst>
                                      </p:cBhvr>
                                    </p:animMotion>
                                    <p:animEffect transition="in" filter="fade">
                                      <p:cBhvr>
                                        <p:cTn id="22"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09246-08E8-4608-8AA3-174ACA5F2ABE}"/>
              </a:ext>
            </a:extLst>
          </p:cNvPr>
          <p:cNvSpPr>
            <a:spLocks noGrp="1"/>
          </p:cNvSpPr>
          <p:nvPr>
            <p:ph type="title"/>
          </p:nvPr>
        </p:nvSpPr>
        <p:spPr/>
        <p:txBody>
          <a:bodyPr/>
          <a:lstStyle/>
          <a:p>
            <a:r>
              <a:rPr lang="en-IE" dirty="0">
                <a:latin typeface="Aharoni" panose="02010803020104030203" pitchFamily="2" charset="-79"/>
                <a:cs typeface="Aharoni" panose="02010803020104030203" pitchFamily="2" charset="-79"/>
              </a:rPr>
              <a:t>Why the delay?</a:t>
            </a:r>
          </a:p>
        </p:txBody>
      </p:sp>
      <p:sp>
        <p:nvSpPr>
          <p:cNvPr id="3" name="Content Placeholder 2">
            <a:extLst>
              <a:ext uri="{FF2B5EF4-FFF2-40B4-BE49-F238E27FC236}">
                <a16:creationId xmlns:a16="http://schemas.microsoft.com/office/drawing/2014/main" id="{48DBA6C5-D72A-4036-87F6-806A5B425AE1}"/>
              </a:ext>
            </a:extLst>
          </p:cNvPr>
          <p:cNvSpPr>
            <a:spLocks noGrp="1"/>
          </p:cNvSpPr>
          <p:nvPr>
            <p:ph idx="1"/>
          </p:nvPr>
        </p:nvSpPr>
        <p:spPr>
          <a:xfrm>
            <a:off x="2344187" y="2117558"/>
            <a:ext cx="6171161" cy="3450485"/>
          </a:xfrm>
          <a:prstGeom prst="wedgeRoundRectCallout">
            <a:avLst>
              <a:gd name="adj1" fmla="val -5181"/>
              <a:gd name="adj2" fmla="val 69340"/>
              <a:gd name="adj3" fmla="val 16667"/>
            </a:avLst>
          </a:prstGeom>
          <a:solidFill>
            <a:schemeClr val="accent4">
              <a:lumMod val="20000"/>
              <a:lumOff val="80000"/>
            </a:schemeClr>
          </a:solidFill>
          <a:scene3d>
            <a:camera prst="orthographicFront"/>
            <a:lightRig rig="threePt" dir="t"/>
          </a:scene3d>
          <a:sp3d>
            <a:bevelT w="254000"/>
            <a:bevelB w="254000"/>
          </a:sp3d>
        </p:spPr>
        <p:txBody>
          <a:bodyPr lIns="36000" tIns="252000" rIns="36000" bIns="36000">
            <a:normAutofit fontScale="85000" lnSpcReduction="20000"/>
          </a:bodyPr>
          <a:lstStyle/>
          <a:p>
            <a:pPr marL="0" indent="0" algn="ctr">
              <a:buNone/>
            </a:pPr>
            <a:r>
              <a:rPr lang="en-IE" sz="3600" i="1" dirty="0">
                <a:latin typeface="Times New Roman" panose="02020603050405020304" pitchFamily="18" charset="0"/>
                <a:cs typeface="Times New Roman" panose="02020603050405020304" pitchFamily="18" charset="0"/>
              </a:rPr>
              <a:t>“although service user involvement</a:t>
            </a:r>
          </a:p>
          <a:p>
            <a:pPr marL="0" indent="0" algn="ctr">
              <a:buNone/>
            </a:pPr>
            <a:r>
              <a:rPr lang="en-IE" sz="3600" i="1" dirty="0">
                <a:latin typeface="Times New Roman" panose="02020603050405020304" pitchFamily="18" charset="0"/>
                <a:cs typeface="Times New Roman" panose="02020603050405020304" pitchFamily="18" charset="0"/>
              </a:rPr>
              <a:t>in research is </a:t>
            </a:r>
            <a:r>
              <a:rPr lang="en-IE" sz="3600" b="1" i="1" dirty="0">
                <a:solidFill>
                  <a:srgbClr val="822327"/>
                </a:solidFill>
                <a:latin typeface="Times New Roman" panose="02020603050405020304" pitchFamily="18" charset="0"/>
                <a:cs typeface="Times New Roman" panose="02020603050405020304" pitchFamily="18" charset="0"/>
              </a:rPr>
              <a:t>desirable</a:t>
            </a:r>
            <a:r>
              <a:rPr lang="en-IE" sz="3600" i="1" dirty="0">
                <a:latin typeface="Times New Roman" panose="02020603050405020304" pitchFamily="18" charset="0"/>
                <a:cs typeface="Times New Roman" panose="02020603050405020304" pitchFamily="18" charset="0"/>
              </a:rPr>
              <a:t>, </a:t>
            </a:r>
          </a:p>
          <a:p>
            <a:pPr marL="0" indent="0" algn="ctr">
              <a:spcBef>
                <a:spcPts val="2400"/>
              </a:spcBef>
              <a:buNone/>
            </a:pPr>
            <a:r>
              <a:rPr lang="en-IE" sz="3600" i="1" dirty="0">
                <a:latin typeface="Times New Roman" panose="02020603050405020304" pitchFamily="18" charset="0"/>
                <a:cs typeface="Times New Roman" panose="02020603050405020304" pitchFamily="18" charset="0"/>
              </a:rPr>
              <a:t>it remains </a:t>
            </a:r>
            <a:r>
              <a:rPr lang="en-IE" sz="3600" b="1" i="1" dirty="0">
                <a:solidFill>
                  <a:srgbClr val="822327"/>
                </a:solidFill>
                <a:latin typeface="Times New Roman" panose="02020603050405020304" pitchFamily="18" charset="0"/>
                <a:cs typeface="Times New Roman" panose="02020603050405020304" pitchFamily="18" charset="0"/>
              </a:rPr>
              <a:t>unclear</a:t>
            </a:r>
            <a:r>
              <a:rPr lang="en-IE" sz="3600" i="1" dirty="0">
                <a:latin typeface="Times New Roman" panose="02020603050405020304" pitchFamily="18" charset="0"/>
                <a:cs typeface="Times New Roman" panose="02020603050405020304" pitchFamily="18" charset="0"/>
              </a:rPr>
              <a:t> </a:t>
            </a:r>
          </a:p>
          <a:p>
            <a:pPr marL="0" indent="0" algn="ctr">
              <a:buNone/>
            </a:pPr>
            <a:r>
              <a:rPr lang="en-IE" sz="3600" i="1" dirty="0">
                <a:latin typeface="Times New Roman" panose="02020603050405020304" pitchFamily="18" charset="0"/>
                <a:cs typeface="Times New Roman" panose="02020603050405020304" pitchFamily="18" charset="0"/>
              </a:rPr>
              <a:t>what this means in practice”</a:t>
            </a:r>
            <a:r>
              <a:rPr lang="en-IE" sz="3600" dirty="0"/>
              <a:t> </a:t>
            </a:r>
          </a:p>
          <a:p>
            <a:pPr marL="0" indent="0" algn="ctr">
              <a:buNone/>
            </a:pPr>
            <a:endParaRPr lang="en-IE" sz="3200" dirty="0"/>
          </a:p>
          <a:p>
            <a:pPr marL="0" indent="0" algn="r">
              <a:spcBef>
                <a:spcPts val="0"/>
              </a:spcBef>
              <a:buNone/>
            </a:pPr>
            <a:r>
              <a:rPr lang="en-IE" dirty="0"/>
              <a:t>(Loughran &amp; McCann, 2013)</a:t>
            </a:r>
          </a:p>
        </p:txBody>
      </p:sp>
    </p:spTree>
    <p:extLst>
      <p:ext uri="{BB962C8B-B14F-4D97-AF65-F5344CB8AC3E}">
        <p14:creationId xmlns:p14="http://schemas.microsoft.com/office/powerpoint/2010/main" val="29921534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500"/>
                                        <p:tgtEl>
                                          <p:spTgt spid="3">
                                            <p:txEl>
                                              <p:pRg st="0" end="0"/>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up)">
                                      <p:cBhvr>
                                        <p:cTn id="18" dur="500"/>
                                        <p:tgtEl>
                                          <p:spTgt spid="3">
                                            <p:txEl>
                                              <p:pRg st="1" end="1"/>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up)">
                                      <p:cBhvr>
                                        <p:cTn id="21" dur="500"/>
                                        <p:tgtEl>
                                          <p:spTgt spid="3">
                                            <p:txEl>
                                              <p:pRg st="2" end="2"/>
                                            </p:txEl>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up)">
                                      <p:cBhvr>
                                        <p:cTn id="24" dur="500"/>
                                        <p:tgtEl>
                                          <p:spTgt spid="3">
                                            <p:txEl>
                                              <p:pRg st="3" end="3"/>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5" name="Picture 4" descr="A close up of a box&#10;&#10;Description automatically generated">
            <a:extLst>
              <a:ext uri="{FF2B5EF4-FFF2-40B4-BE49-F238E27FC236}">
                <a16:creationId xmlns:a16="http://schemas.microsoft.com/office/drawing/2014/main" id="{292EE29D-EFFF-46FA-A01A-3F431F3C4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044" y="3985404"/>
            <a:ext cx="3271608" cy="3271608"/>
          </a:xfrm>
          <a:prstGeom prst="rect">
            <a:avLst/>
          </a:prstGeom>
        </p:spPr>
      </p:pic>
    </p:spTree>
    <p:extLst>
      <p:ext uri="{BB962C8B-B14F-4D97-AF65-F5344CB8AC3E}">
        <p14:creationId xmlns:p14="http://schemas.microsoft.com/office/powerpoint/2010/main" val="639954506"/>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C9D-7964-47A8-9B38-6D764E664675}"/>
              </a:ext>
            </a:extLst>
          </p:cNvPr>
          <p:cNvSpPr>
            <a:spLocks noGrp="1"/>
          </p:cNvSpPr>
          <p:nvPr>
            <p:ph type="title"/>
          </p:nvPr>
        </p:nvSpPr>
        <p:spPr/>
        <p:txBody>
          <a:bodyPr>
            <a:normAutofit fontScale="90000"/>
          </a:bodyPr>
          <a:lstStyle/>
          <a:p>
            <a:r>
              <a:rPr lang="en-IE" sz="4800" dirty="0">
                <a:latin typeface="Aharoni" panose="02010803020104030203" pitchFamily="2" charset="-79"/>
                <a:cs typeface="Aharoni" panose="02010803020104030203" pitchFamily="2" charset="-79"/>
              </a:rPr>
              <a:t>The Social Work </a:t>
            </a:r>
            <a:br>
              <a:rPr lang="en-IE" sz="4800" dirty="0">
                <a:latin typeface="Aharoni" panose="02010803020104030203" pitchFamily="2" charset="-79"/>
                <a:cs typeface="Aharoni" panose="02010803020104030203" pitchFamily="2" charset="-79"/>
              </a:rPr>
            </a:br>
            <a:r>
              <a:rPr lang="en-IE" sz="4800" dirty="0">
                <a:latin typeface="Aharoni" panose="02010803020104030203" pitchFamily="2" charset="-79"/>
                <a:cs typeface="Aharoni" panose="02010803020104030203" pitchFamily="2" charset="-79"/>
              </a:rPr>
              <a:t>Research Toolbox</a:t>
            </a:r>
          </a:p>
        </p:txBody>
      </p:sp>
      <p:pic>
        <p:nvPicPr>
          <p:cNvPr id="7" name="Picture 6" descr="A close up of a box&#10;&#10;Description automatically generated">
            <a:extLst>
              <a:ext uri="{FF2B5EF4-FFF2-40B4-BE49-F238E27FC236}">
                <a16:creationId xmlns:a16="http://schemas.microsoft.com/office/drawing/2014/main" id="{5B3557F4-B61A-4C31-9527-38B35677A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805" y="3014932"/>
            <a:ext cx="4658264" cy="4658264"/>
          </a:xfrm>
          <a:prstGeom prst="rect">
            <a:avLst/>
          </a:prstGeom>
        </p:spPr>
      </p:pic>
      <p:sp>
        <p:nvSpPr>
          <p:cNvPr id="3" name="Speech Bubble: Oval 2">
            <a:extLst>
              <a:ext uri="{FF2B5EF4-FFF2-40B4-BE49-F238E27FC236}">
                <a16:creationId xmlns:a16="http://schemas.microsoft.com/office/drawing/2014/main" id="{9468ADCC-6FBC-4688-A27E-CC783A589EDD}"/>
              </a:ext>
            </a:extLst>
          </p:cNvPr>
          <p:cNvSpPr/>
          <p:nvPr/>
        </p:nvSpPr>
        <p:spPr>
          <a:xfrm>
            <a:off x="2344188" y="1690689"/>
            <a:ext cx="6171161" cy="2505754"/>
          </a:xfrm>
          <a:prstGeom prst="wedgeEllipseCallout">
            <a:avLst>
              <a:gd name="adj1" fmla="val -41625"/>
              <a:gd name="adj2" fmla="val 94905"/>
            </a:avLst>
          </a:prstGeom>
          <a:gradFill>
            <a:gsLst>
              <a:gs pos="0">
                <a:schemeClr val="accent6">
                  <a:lumMod val="20000"/>
                  <a:lumOff val="80000"/>
                </a:schemeClr>
              </a:gs>
              <a:gs pos="50000">
                <a:schemeClr val="accent6">
                  <a:lumMod val="105000"/>
                  <a:satMod val="103000"/>
                  <a:tint val="73000"/>
                </a:schemeClr>
              </a:gs>
              <a:gs pos="100000">
                <a:schemeClr val="accent6">
                  <a:lumMod val="105000"/>
                  <a:satMod val="109000"/>
                  <a:tint val="81000"/>
                </a:schemeClr>
              </a:gs>
            </a:gsLst>
          </a:gradFill>
          <a:ln>
            <a:noFill/>
          </a:ln>
          <a:scene3d>
            <a:camera prst="orthographicFront"/>
            <a:lightRig rig="threePt" dir="t"/>
          </a:scene3d>
          <a:sp3d>
            <a:bevelT w="254000"/>
            <a:bevelB w="254000"/>
          </a:sp3d>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lnSpc>
                <a:spcPct val="120000"/>
              </a:lnSpc>
            </a:pPr>
            <a:r>
              <a:rPr lang="en-IE" sz="3200" b="1" i="1" dirty="0">
                <a:latin typeface="Times New Roman" panose="02020603050405020304" pitchFamily="18" charset="0"/>
                <a:cs typeface="Times New Roman" panose="02020603050405020304" pitchFamily="18" charset="0"/>
              </a:rPr>
              <a:t>What tools do social workers have to engage in service user research?</a:t>
            </a:r>
          </a:p>
        </p:txBody>
      </p:sp>
    </p:spTree>
    <p:extLst>
      <p:ext uri="{BB962C8B-B14F-4D97-AF65-F5344CB8AC3E}">
        <p14:creationId xmlns:p14="http://schemas.microsoft.com/office/powerpoint/2010/main" val="275260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1352</Words>
  <Application>Microsoft Office PowerPoint</Application>
  <PresentationFormat>On-screen Show (4:3)</PresentationFormat>
  <Paragraphs>256</Paragraphs>
  <Slides>27</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Aharoni</vt:lpstr>
      <vt:lpstr>Arial</vt:lpstr>
      <vt:lpstr>Calibri</vt:lpstr>
      <vt:lpstr>Calibri Light</vt:lpstr>
      <vt:lpstr>Courier New</vt:lpstr>
      <vt:lpstr>Times New Roman</vt:lpstr>
      <vt:lpstr>Office Theme</vt:lpstr>
      <vt:lpstr>1_Office Theme</vt:lpstr>
      <vt:lpstr>Promoting Research Collaboration  with  Service Users</vt:lpstr>
      <vt:lpstr>PowerPoint Presentation</vt:lpstr>
      <vt:lpstr>Service Users</vt:lpstr>
      <vt:lpstr>Service Users  in Social Work Research</vt:lpstr>
      <vt:lpstr>Service Users  in Social Work Research</vt:lpstr>
      <vt:lpstr>Service Users  in Social Work Research</vt:lpstr>
      <vt:lpstr>Why the delay?</vt:lpstr>
      <vt:lpstr>The Social Work  Research Toolbox</vt:lpstr>
      <vt:lpstr>The Social Work  Research Toolbox</vt:lpstr>
      <vt:lpstr>The Social Work  Research Toolbox</vt:lpstr>
      <vt:lpstr>The Social Work  Research Toolbox</vt:lpstr>
      <vt:lpstr>The Social Work  Research Toolbox</vt:lpstr>
      <vt:lpstr>The Social Work  Research Toolbox</vt:lpstr>
      <vt:lpstr>The Social Work  Research Toolbox</vt:lpstr>
      <vt:lpstr>PowerPoint Presentation</vt:lpstr>
      <vt:lpstr>The Social Work  Research Toolbox</vt:lpstr>
      <vt:lpstr>Participatory Research</vt:lpstr>
      <vt:lpstr>Why do Service-user Research?</vt:lpstr>
      <vt:lpstr>PowerPoint Presentation</vt:lpstr>
      <vt:lpstr>Who might be involved in Community-based Participatory Research?</vt:lpstr>
      <vt:lpstr>Involvement at each stage</vt:lpstr>
      <vt:lpstr>Potential Benefits for the Research</vt:lpstr>
      <vt:lpstr>Potential Benefits for Peer Researchers</vt:lpstr>
      <vt:lpstr>What’s Involved in Setup?</vt:lpstr>
      <vt:lpstr>Challenges </vt:lpstr>
      <vt:lpstr>Weighing it Up</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Research Collaboration  with  Service Users</dc:title>
  <dc:creator>Niamh Flanagan</dc:creator>
  <cp:lastModifiedBy>CPD Officer</cp:lastModifiedBy>
  <cp:revision>1</cp:revision>
  <dcterms:created xsi:type="dcterms:W3CDTF">2019-05-09T13:42:23Z</dcterms:created>
  <dcterms:modified xsi:type="dcterms:W3CDTF">2019-05-21T10:05:44Z</dcterms:modified>
</cp:coreProperties>
</file>