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1" r:id="rId3"/>
    <p:sldId id="280" r:id="rId4"/>
    <p:sldId id="269" r:id="rId5"/>
    <p:sldId id="260" r:id="rId6"/>
    <p:sldId id="273" r:id="rId7"/>
    <p:sldId id="274" r:id="rId8"/>
    <p:sldId id="262" r:id="rId9"/>
    <p:sldId id="263" r:id="rId10"/>
    <p:sldId id="264" r:id="rId11"/>
    <p:sldId id="265" r:id="rId12"/>
    <p:sldId id="275" r:id="rId13"/>
    <p:sldId id="276"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634F77-BB21-4365-A320-2D6A2C2F8169}" type="doc">
      <dgm:prSet loTypeId="urn:microsoft.com/office/officeart/2005/8/layout/chevron1" loCatId="process" qsTypeId="urn:microsoft.com/office/officeart/2005/8/quickstyle/simple1" qsCatId="simple" csTypeId="urn:microsoft.com/office/officeart/2005/8/colors/colorful2" csCatId="colorful" phldr="1"/>
      <dgm:spPr/>
    </dgm:pt>
    <dgm:pt modelId="{27AF68DF-99D3-4F14-8F7B-B93AF4C52829}">
      <dgm:prSet phldrT="[Text]"/>
      <dgm:spPr/>
      <dgm:t>
        <a:bodyPr/>
        <a:lstStyle/>
        <a:p>
          <a:r>
            <a:rPr lang="en-IE" dirty="0"/>
            <a:t>Directive</a:t>
          </a:r>
        </a:p>
      </dgm:t>
    </dgm:pt>
    <dgm:pt modelId="{7781A33E-F0C2-4732-8470-5C8498437C67}" type="parTrans" cxnId="{ECB762AE-CF25-4BA2-B500-E914DAF7B2D7}">
      <dgm:prSet/>
      <dgm:spPr/>
      <dgm:t>
        <a:bodyPr/>
        <a:lstStyle/>
        <a:p>
          <a:endParaRPr lang="en-IE"/>
        </a:p>
      </dgm:t>
    </dgm:pt>
    <dgm:pt modelId="{4A195414-BF54-4D28-B414-E8A9B20A3363}" type="sibTrans" cxnId="{ECB762AE-CF25-4BA2-B500-E914DAF7B2D7}">
      <dgm:prSet/>
      <dgm:spPr/>
      <dgm:t>
        <a:bodyPr/>
        <a:lstStyle/>
        <a:p>
          <a:endParaRPr lang="en-IE"/>
        </a:p>
      </dgm:t>
    </dgm:pt>
    <dgm:pt modelId="{5D14F020-70A7-41B7-998F-195DEED577C1}">
      <dgm:prSet phldrT="[Text]"/>
      <dgm:spPr/>
      <dgm:t>
        <a:bodyPr/>
        <a:lstStyle/>
        <a:p>
          <a:r>
            <a:rPr lang="en-IE" dirty="0"/>
            <a:t>Guiding</a:t>
          </a:r>
        </a:p>
      </dgm:t>
    </dgm:pt>
    <dgm:pt modelId="{3D172A70-18AB-41E5-888A-DC8B96EB305C}" type="parTrans" cxnId="{356B35C3-EA1A-4C8C-A08B-A6D80871A37E}">
      <dgm:prSet/>
      <dgm:spPr/>
      <dgm:t>
        <a:bodyPr/>
        <a:lstStyle/>
        <a:p>
          <a:endParaRPr lang="en-IE"/>
        </a:p>
      </dgm:t>
    </dgm:pt>
    <dgm:pt modelId="{B1B7F05D-4D07-4894-B8D8-EE60B3C6500B}" type="sibTrans" cxnId="{356B35C3-EA1A-4C8C-A08B-A6D80871A37E}">
      <dgm:prSet/>
      <dgm:spPr/>
      <dgm:t>
        <a:bodyPr/>
        <a:lstStyle/>
        <a:p>
          <a:endParaRPr lang="en-IE"/>
        </a:p>
      </dgm:t>
    </dgm:pt>
    <dgm:pt modelId="{910B0F68-82AB-4A36-BE0F-2020B85F5B66}">
      <dgm:prSet phldrT="[Text]"/>
      <dgm:spPr/>
      <dgm:t>
        <a:bodyPr/>
        <a:lstStyle/>
        <a:p>
          <a:r>
            <a:rPr lang="en-IE" dirty="0"/>
            <a:t>Following</a:t>
          </a:r>
        </a:p>
      </dgm:t>
    </dgm:pt>
    <dgm:pt modelId="{0D928AAC-A585-42F6-92CA-25D6EFA2E7BE}" type="parTrans" cxnId="{4B99997A-47B3-42FD-890B-57437F740E0E}">
      <dgm:prSet/>
      <dgm:spPr/>
      <dgm:t>
        <a:bodyPr/>
        <a:lstStyle/>
        <a:p>
          <a:endParaRPr lang="en-IE"/>
        </a:p>
      </dgm:t>
    </dgm:pt>
    <dgm:pt modelId="{4F560C65-B2FA-4C83-A09D-09C0087084C4}" type="sibTrans" cxnId="{4B99997A-47B3-42FD-890B-57437F740E0E}">
      <dgm:prSet/>
      <dgm:spPr/>
      <dgm:t>
        <a:bodyPr/>
        <a:lstStyle/>
        <a:p>
          <a:endParaRPr lang="en-IE"/>
        </a:p>
      </dgm:t>
    </dgm:pt>
    <dgm:pt modelId="{12E8AA2D-8186-4868-B6F5-FA4C1F7756E5}" type="pres">
      <dgm:prSet presAssocID="{09634F77-BB21-4365-A320-2D6A2C2F8169}" presName="Name0" presStyleCnt="0">
        <dgm:presLayoutVars>
          <dgm:dir/>
          <dgm:animLvl val="lvl"/>
          <dgm:resizeHandles val="exact"/>
        </dgm:presLayoutVars>
      </dgm:prSet>
      <dgm:spPr/>
    </dgm:pt>
    <dgm:pt modelId="{58A0B64D-1C07-4113-AC6C-23606F869C6D}" type="pres">
      <dgm:prSet presAssocID="{27AF68DF-99D3-4F14-8F7B-B93AF4C52829}" presName="parTxOnly" presStyleLbl="node1" presStyleIdx="0" presStyleCnt="3">
        <dgm:presLayoutVars>
          <dgm:chMax val="0"/>
          <dgm:chPref val="0"/>
          <dgm:bulletEnabled val="1"/>
        </dgm:presLayoutVars>
      </dgm:prSet>
      <dgm:spPr/>
    </dgm:pt>
    <dgm:pt modelId="{D381A5A6-E3D4-4B65-B456-807F123DC2A0}" type="pres">
      <dgm:prSet presAssocID="{4A195414-BF54-4D28-B414-E8A9B20A3363}" presName="parTxOnlySpace" presStyleCnt="0"/>
      <dgm:spPr/>
    </dgm:pt>
    <dgm:pt modelId="{5483A814-8230-48E6-AC53-FCF2AA2C2B0F}" type="pres">
      <dgm:prSet presAssocID="{5D14F020-70A7-41B7-998F-195DEED577C1}" presName="parTxOnly" presStyleLbl="node1" presStyleIdx="1" presStyleCnt="3">
        <dgm:presLayoutVars>
          <dgm:chMax val="0"/>
          <dgm:chPref val="0"/>
          <dgm:bulletEnabled val="1"/>
        </dgm:presLayoutVars>
      </dgm:prSet>
      <dgm:spPr/>
    </dgm:pt>
    <dgm:pt modelId="{19313557-3BB8-4F87-833A-F453056EF88D}" type="pres">
      <dgm:prSet presAssocID="{B1B7F05D-4D07-4894-B8D8-EE60B3C6500B}" presName="parTxOnlySpace" presStyleCnt="0"/>
      <dgm:spPr/>
    </dgm:pt>
    <dgm:pt modelId="{AC8669ED-95CE-477E-AAAE-F5EC2BF693E0}" type="pres">
      <dgm:prSet presAssocID="{910B0F68-82AB-4A36-BE0F-2020B85F5B66}" presName="parTxOnly" presStyleLbl="node1" presStyleIdx="2" presStyleCnt="3">
        <dgm:presLayoutVars>
          <dgm:chMax val="0"/>
          <dgm:chPref val="0"/>
          <dgm:bulletEnabled val="1"/>
        </dgm:presLayoutVars>
      </dgm:prSet>
      <dgm:spPr/>
    </dgm:pt>
  </dgm:ptLst>
  <dgm:cxnLst>
    <dgm:cxn modelId="{B168666D-4595-4036-8932-5A625176302E}" type="presOf" srcId="{5D14F020-70A7-41B7-998F-195DEED577C1}" destId="{5483A814-8230-48E6-AC53-FCF2AA2C2B0F}" srcOrd="0" destOrd="0" presId="urn:microsoft.com/office/officeart/2005/8/layout/chevron1"/>
    <dgm:cxn modelId="{4B99997A-47B3-42FD-890B-57437F740E0E}" srcId="{09634F77-BB21-4365-A320-2D6A2C2F8169}" destId="{910B0F68-82AB-4A36-BE0F-2020B85F5B66}" srcOrd="2" destOrd="0" parTransId="{0D928AAC-A585-42F6-92CA-25D6EFA2E7BE}" sibTransId="{4F560C65-B2FA-4C83-A09D-09C0087084C4}"/>
    <dgm:cxn modelId="{7D7C8780-8179-47DE-8B1E-24FA39158367}" type="presOf" srcId="{27AF68DF-99D3-4F14-8F7B-B93AF4C52829}" destId="{58A0B64D-1C07-4113-AC6C-23606F869C6D}" srcOrd="0" destOrd="0" presId="urn:microsoft.com/office/officeart/2005/8/layout/chevron1"/>
    <dgm:cxn modelId="{ECB762AE-CF25-4BA2-B500-E914DAF7B2D7}" srcId="{09634F77-BB21-4365-A320-2D6A2C2F8169}" destId="{27AF68DF-99D3-4F14-8F7B-B93AF4C52829}" srcOrd="0" destOrd="0" parTransId="{7781A33E-F0C2-4732-8470-5C8498437C67}" sibTransId="{4A195414-BF54-4D28-B414-E8A9B20A3363}"/>
    <dgm:cxn modelId="{9DBB7BB8-EA80-4B2F-BB84-573B5C591AD0}" type="presOf" srcId="{09634F77-BB21-4365-A320-2D6A2C2F8169}" destId="{12E8AA2D-8186-4868-B6F5-FA4C1F7756E5}" srcOrd="0" destOrd="0" presId="urn:microsoft.com/office/officeart/2005/8/layout/chevron1"/>
    <dgm:cxn modelId="{356B35C3-EA1A-4C8C-A08B-A6D80871A37E}" srcId="{09634F77-BB21-4365-A320-2D6A2C2F8169}" destId="{5D14F020-70A7-41B7-998F-195DEED577C1}" srcOrd="1" destOrd="0" parTransId="{3D172A70-18AB-41E5-888A-DC8B96EB305C}" sibTransId="{B1B7F05D-4D07-4894-B8D8-EE60B3C6500B}"/>
    <dgm:cxn modelId="{1BF5D3C3-0742-4A6B-939C-7D9A4315DF11}" type="presOf" srcId="{910B0F68-82AB-4A36-BE0F-2020B85F5B66}" destId="{AC8669ED-95CE-477E-AAAE-F5EC2BF693E0}" srcOrd="0" destOrd="0" presId="urn:microsoft.com/office/officeart/2005/8/layout/chevron1"/>
    <dgm:cxn modelId="{8D7ACC1D-1810-4963-829A-D729862E32C6}" type="presParOf" srcId="{12E8AA2D-8186-4868-B6F5-FA4C1F7756E5}" destId="{58A0B64D-1C07-4113-AC6C-23606F869C6D}" srcOrd="0" destOrd="0" presId="urn:microsoft.com/office/officeart/2005/8/layout/chevron1"/>
    <dgm:cxn modelId="{74CD47CB-382C-42E2-B15A-ED36C8F4FDD9}" type="presParOf" srcId="{12E8AA2D-8186-4868-B6F5-FA4C1F7756E5}" destId="{D381A5A6-E3D4-4B65-B456-807F123DC2A0}" srcOrd="1" destOrd="0" presId="urn:microsoft.com/office/officeart/2005/8/layout/chevron1"/>
    <dgm:cxn modelId="{B0C54783-4BDD-4B97-8192-E4BB912C081C}" type="presParOf" srcId="{12E8AA2D-8186-4868-B6F5-FA4C1F7756E5}" destId="{5483A814-8230-48E6-AC53-FCF2AA2C2B0F}" srcOrd="2" destOrd="0" presId="urn:microsoft.com/office/officeart/2005/8/layout/chevron1"/>
    <dgm:cxn modelId="{A8F17A0C-1B61-4EE9-A73D-93CEE49575B9}" type="presParOf" srcId="{12E8AA2D-8186-4868-B6F5-FA4C1F7756E5}" destId="{19313557-3BB8-4F87-833A-F453056EF88D}" srcOrd="3" destOrd="0" presId="urn:microsoft.com/office/officeart/2005/8/layout/chevron1"/>
    <dgm:cxn modelId="{743D77B7-58FE-4C45-8EF5-45926F08779A}" type="presParOf" srcId="{12E8AA2D-8186-4868-B6F5-FA4C1F7756E5}" destId="{AC8669ED-95CE-477E-AAAE-F5EC2BF693E0}"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D2BA2E-B3D6-4AF0-A163-3A839C16181E}"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IE"/>
        </a:p>
      </dgm:t>
    </dgm:pt>
    <dgm:pt modelId="{FD27BEC8-E056-428C-87C2-4F0CC067A74E}">
      <dgm:prSet phldrT="[Text]"/>
      <dgm:spPr/>
      <dgm:t>
        <a:bodyPr/>
        <a:lstStyle/>
        <a:p>
          <a:r>
            <a:rPr lang="en-IE" dirty="0"/>
            <a:t>Absolute Worth</a:t>
          </a:r>
        </a:p>
      </dgm:t>
    </dgm:pt>
    <dgm:pt modelId="{DBB9C0D7-AD53-4769-9233-DF2B0ED42C7E}" type="parTrans" cxnId="{969C0245-BBC3-432B-94B9-1BBD9E89B2F5}">
      <dgm:prSet/>
      <dgm:spPr/>
      <dgm:t>
        <a:bodyPr/>
        <a:lstStyle/>
        <a:p>
          <a:endParaRPr lang="en-IE"/>
        </a:p>
      </dgm:t>
    </dgm:pt>
    <dgm:pt modelId="{B0CE9140-7350-4541-AFC2-B03D4673D552}" type="sibTrans" cxnId="{969C0245-BBC3-432B-94B9-1BBD9E89B2F5}">
      <dgm:prSet/>
      <dgm:spPr/>
      <dgm:t>
        <a:bodyPr/>
        <a:lstStyle/>
        <a:p>
          <a:endParaRPr lang="en-IE"/>
        </a:p>
      </dgm:t>
    </dgm:pt>
    <dgm:pt modelId="{BFBC0A2C-6431-4F9D-BEC5-EE6D1D947A42}">
      <dgm:prSet phldrT="[Text]"/>
      <dgm:spPr/>
      <dgm:t>
        <a:bodyPr/>
        <a:lstStyle/>
        <a:p>
          <a:r>
            <a:rPr lang="en-IE" dirty="0"/>
            <a:t>Autonomy</a:t>
          </a:r>
        </a:p>
      </dgm:t>
    </dgm:pt>
    <dgm:pt modelId="{CBA0532E-82CC-46F2-AEAF-FEC4F8DB3A47}" type="parTrans" cxnId="{67176B5F-EE68-4639-871A-0CAFD26DA379}">
      <dgm:prSet/>
      <dgm:spPr/>
      <dgm:t>
        <a:bodyPr/>
        <a:lstStyle/>
        <a:p>
          <a:endParaRPr lang="en-IE"/>
        </a:p>
      </dgm:t>
    </dgm:pt>
    <dgm:pt modelId="{C9D8C286-766B-4D40-BF9C-EE3FA085544F}" type="sibTrans" cxnId="{67176B5F-EE68-4639-871A-0CAFD26DA379}">
      <dgm:prSet/>
      <dgm:spPr/>
      <dgm:t>
        <a:bodyPr/>
        <a:lstStyle/>
        <a:p>
          <a:endParaRPr lang="en-IE"/>
        </a:p>
      </dgm:t>
    </dgm:pt>
    <dgm:pt modelId="{EBCA6922-DEEE-4F45-867C-17A6E5C34E01}">
      <dgm:prSet phldrT="[Text]"/>
      <dgm:spPr/>
      <dgm:t>
        <a:bodyPr/>
        <a:lstStyle/>
        <a:p>
          <a:r>
            <a:rPr lang="en-IE" dirty="0"/>
            <a:t>Affirmation</a:t>
          </a:r>
        </a:p>
      </dgm:t>
    </dgm:pt>
    <dgm:pt modelId="{DCD396C1-96E8-4C48-AC04-FECC91F5EAB4}" type="parTrans" cxnId="{33077EC7-7B16-4F08-960F-AB94F57258A8}">
      <dgm:prSet/>
      <dgm:spPr/>
      <dgm:t>
        <a:bodyPr/>
        <a:lstStyle/>
        <a:p>
          <a:endParaRPr lang="en-IE"/>
        </a:p>
      </dgm:t>
    </dgm:pt>
    <dgm:pt modelId="{2B44749C-4095-4B93-9725-89776655632A}" type="sibTrans" cxnId="{33077EC7-7B16-4F08-960F-AB94F57258A8}">
      <dgm:prSet/>
      <dgm:spPr/>
      <dgm:t>
        <a:bodyPr/>
        <a:lstStyle/>
        <a:p>
          <a:endParaRPr lang="en-IE"/>
        </a:p>
      </dgm:t>
    </dgm:pt>
    <dgm:pt modelId="{EBBECDE7-D00E-4A9F-B011-5EAC9F32FD5F}">
      <dgm:prSet phldrT="[Text]"/>
      <dgm:spPr/>
      <dgm:t>
        <a:bodyPr/>
        <a:lstStyle/>
        <a:p>
          <a:r>
            <a:rPr lang="en-IE" dirty="0"/>
            <a:t>Accurate Empathy</a:t>
          </a:r>
        </a:p>
      </dgm:t>
    </dgm:pt>
    <dgm:pt modelId="{0DC4B7D0-8429-430E-8AC9-289E4A8E77BA}" type="parTrans" cxnId="{EFCB67F2-104F-4F46-92FE-87FD17428CA4}">
      <dgm:prSet/>
      <dgm:spPr/>
      <dgm:t>
        <a:bodyPr/>
        <a:lstStyle/>
        <a:p>
          <a:endParaRPr lang="en-IE"/>
        </a:p>
      </dgm:t>
    </dgm:pt>
    <dgm:pt modelId="{F0C32FF0-D295-4117-8430-488CADFF5288}" type="sibTrans" cxnId="{EFCB67F2-104F-4F46-92FE-87FD17428CA4}">
      <dgm:prSet/>
      <dgm:spPr/>
      <dgm:t>
        <a:bodyPr/>
        <a:lstStyle/>
        <a:p>
          <a:endParaRPr lang="en-IE"/>
        </a:p>
      </dgm:t>
    </dgm:pt>
    <dgm:pt modelId="{20103D46-D08C-41DD-9C1A-25E3F74D21D5}" type="pres">
      <dgm:prSet presAssocID="{F9D2BA2E-B3D6-4AF0-A163-3A839C16181E}" presName="matrix" presStyleCnt="0">
        <dgm:presLayoutVars>
          <dgm:chMax val="1"/>
          <dgm:dir/>
          <dgm:resizeHandles val="exact"/>
        </dgm:presLayoutVars>
      </dgm:prSet>
      <dgm:spPr/>
    </dgm:pt>
    <dgm:pt modelId="{E35183F6-157F-4693-A568-D83FACF73083}" type="pres">
      <dgm:prSet presAssocID="{F9D2BA2E-B3D6-4AF0-A163-3A839C16181E}" presName="diamond" presStyleLbl="bgShp" presStyleIdx="0" presStyleCnt="1"/>
      <dgm:spPr/>
    </dgm:pt>
    <dgm:pt modelId="{E682A8AD-AF0A-476E-8E4C-D3C9812AC9B4}" type="pres">
      <dgm:prSet presAssocID="{F9D2BA2E-B3D6-4AF0-A163-3A839C16181E}" presName="quad1" presStyleLbl="node1" presStyleIdx="0" presStyleCnt="4">
        <dgm:presLayoutVars>
          <dgm:chMax val="0"/>
          <dgm:chPref val="0"/>
          <dgm:bulletEnabled val="1"/>
        </dgm:presLayoutVars>
      </dgm:prSet>
      <dgm:spPr/>
    </dgm:pt>
    <dgm:pt modelId="{0CEE33F8-26AC-4D15-B5BC-17B605A9030A}" type="pres">
      <dgm:prSet presAssocID="{F9D2BA2E-B3D6-4AF0-A163-3A839C16181E}" presName="quad2" presStyleLbl="node1" presStyleIdx="1" presStyleCnt="4">
        <dgm:presLayoutVars>
          <dgm:chMax val="0"/>
          <dgm:chPref val="0"/>
          <dgm:bulletEnabled val="1"/>
        </dgm:presLayoutVars>
      </dgm:prSet>
      <dgm:spPr/>
    </dgm:pt>
    <dgm:pt modelId="{87BA9844-8BEE-4685-9193-5CB1F71AF9C0}" type="pres">
      <dgm:prSet presAssocID="{F9D2BA2E-B3D6-4AF0-A163-3A839C16181E}" presName="quad3" presStyleLbl="node1" presStyleIdx="2" presStyleCnt="4">
        <dgm:presLayoutVars>
          <dgm:chMax val="0"/>
          <dgm:chPref val="0"/>
          <dgm:bulletEnabled val="1"/>
        </dgm:presLayoutVars>
      </dgm:prSet>
      <dgm:spPr/>
    </dgm:pt>
    <dgm:pt modelId="{45323BB3-ABBE-44E6-AC44-866B984E0FC8}" type="pres">
      <dgm:prSet presAssocID="{F9D2BA2E-B3D6-4AF0-A163-3A839C16181E}" presName="quad4" presStyleLbl="node1" presStyleIdx="3" presStyleCnt="4">
        <dgm:presLayoutVars>
          <dgm:chMax val="0"/>
          <dgm:chPref val="0"/>
          <dgm:bulletEnabled val="1"/>
        </dgm:presLayoutVars>
      </dgm:prSet>
      <dgm:spPr/>
    </dgm:pt>
  </dgm:ptLst>
  <dgm:cxnLst>
    <dgm:cxn modelId="{DEC3DF18-C9D0-44D5-A9F4-08DF97B32FFA}" type="presOf" srcId="{F9D2BA2E-B3D6-4AF0-A163-3A839C16181E}" destId="{20103D46-D08C-41DD-9C1A-25E3F74D21D5}" srcOrd="0" destOrd="0" presId="urn:microsoft.com/office/officeart/2005/8/layout/matrix3"/>
    <dgm:cxn modelId="{3DA6701C-47E9-4F66-BE76-61AF4416E4F0}" type="presOf" srcId="{FD27BEC8-E056-428C-87C2-4F0CC067A74E}" destId="{E682A8AD-AF0A-476E-8E4C-D3C9812AC9B4}" srcOrd="0" destOrd="0" presId="urn:microsoft.com/office/officeart/2005/8/layout/matrix3"/>
    <dgm:cxn modelId="{67176B5F-EE68-4639-871A-0CAFD26DA379}" srcId="{F9D2BA2E-B3D6-4AF0-A163-3A839C16181E}" destId="{BFBC0A2C-6431-4F9D-BEC5-EE6D1D947A42}" srcOrd="1" destOrd="0" parTransId="{CBA0532E-82CC-46F2-AEAF-FEC4F8DB3A47}" sibTransId="{C9D8C286-766B-4D40-BF9C-EE3FA085544F}"/>
    <dgm:cxn modelId="{969C0245-BBC3-432B-94B9-1BBD9E89B2F5}" srcId="{F9D2BA2E-B3D6-4AF0-A163-3A839C16181E}" destId="{FD27BEC8-E056-428C-87C2-4F0CC067A74E}" srcOrd="0" destOrd="0" parTransId="{DBB9C0D7-AD53-4769-9233-DF2B0ED42C7E}" sibTransId="{B0CE9140-7350-4541-AFC2-B03D4673D552}"/>
    <dgm:cxn modelId="{04B59C53-27B7-446B-AFE6-609C2240DAFF}" type="presOf" srcId="{EBCA6922-DEEE-4F45-867C-17A6E5C34E01}" destId="{87BA9844-8BEE-4685-9193-5CB1F71AF9C0}" srcOrd="0" destOrd="0" presId="urn:microsoft.com/office/officeart/2005/8/layout/matrix3"/>
    <dgm:cxn modelId="{E53808B4-7F04-408F-94E4-DAC88B85EF84}" type="presOf" srcId="{BFBC0A2C-6431-4F9D-BEC5-EE6D1D947A42}" destId="{0CEE33F8-26AC-4D15-B5BC-17B605A9030A}" srcOrd="0" destOrd="0" presId="urn:microsoft.com/office/officeart/2005/8/layout/matrix3"/>
    <dgm:cxn modelId="{A6BF7AC3-1D74-4825-B58C-3415E0845E01}" type="presOf" srcId="{EBBECDE7-D00E-4A9F-B011-5EAC9F32FD5F}" destId="{45323BB3-ABBE-44E6-AC44-866B984E0FC8}" srcOrd="0" destOrd="0" presId="urn:microsoft.com/office/officeart/2005/8/layout/matrix3"/>
    <dgm:cxn modelId="{33077EC7-7B16-4F08-960F-AB94F57258A8}" srcId="{F9D2BA2E-B3D6-4AF0-A163-3A839C16181E}" destId="{EBCA6922-DEEE-4F45-867C-17A6E5C34E01}" srcOrd="2" destOrd="0" parTransId="{DCD396C1-96E8-4C48-AC04-FECC91F5EAB4}" sibTransId="{2B44749C-4095-4B93-9725-89776655632A}"/>
    <dgm:cxn modelId="{EFCB67F2-104F-4F46-92FE-87FD17428CA4}" srcId="{F9D2BA2E-B3D6-4AF0-A163-3A839C16181E}" destId="{EBBECDE7-D00E-4A9F-B011-5EAC9F32FD5F}" srcOrd="3" destOrd="0" parTransId="{0DC4B7D0-8429-430E-8AC9-289E4A8E77BA}" sibTransId="{F0C32FF0-D295-4117-8430-488CADFF5288}"/>
    <dgm:cxn modelId="{FEBBB555-22E6-4DE1-A1C9-217D9B1E4340}" type="presParOf" srcId="{20103D46-D08C-41DD-9C1A-25E3F74D21D5}" destId="{E35183F6-157F-4693-A568-D83FACF73083}" srcOrd="0" destOrd="0" presId="urn:microsoft.com/office/officeart/2005/8/layout/matrix3"/>
    <dgm:cxn modelId="{CFB2C493-E636-4E04-94C3-61679D2C4ABC}" type="presParOf" srcId="{20103D46-D08C-41DD-9C1A-25E3F74D21D5}" destId="{E682A8AD-AF0A-476E-8E4C-D3C9812AC9B4}" srcOrd="1" destOrd="0" presId="urn:microsoft.com/office/officeart/2005/8/layout/matrix3"/>
    <dgm:cxn modelId="{66BA7360-3D26-488E-BAA3-E7F1CBD160C8}" type="presParOf" srcId="{20103D46-D08C-41DD-9C1A-25E3F74D21D5}" destId="{0CEE33F8-26AC-4D15-B5BC-17B605A9030A}" srcOrd="2" destOrd="0" presId="urn:microsoft.com/office/officeart/2005/8/layout/matrix3"/>
    <dgm:cxn modelId="{8C5AF236-B475-46C0-BDA6-BECB414EA475}" type="presParOf" srcId="{20103D46-D08C-41DD-9C1A-25E3F74D21D5}" destId="{87BA9844-8BEE-4685-9193-5CB1F71AF9C0}" srcOrd="3" destOrd="0" presId="urn:microsoft.com/office/officeart/2005/8/layout/matrix3"/>
    <dgm:cxn modelId="{84DF2868-E482-4FDC-9AEC-BEDC9C846705}" type="presParOf" srcId="{20103D46-D08C-41DD-9C1A-25E3F74D21D5}" destId="{45323BB3-ABBE-44E6-AC44-866B984E0FC8}"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A0B64D-1C07-4113-AC6C-23606F869C6D}">
      <dsp:nvSpPr>
        <dsp:cNvPr id="0" name=""/>
        <dsp:cNvSpPr/>
      </dsp:nvSpPr>
      <dsp:spPr>
        <a:xfrm>
          <a:off x="2678" y="2184461"/>
          <a:ext cx="3263800" cy="1305520"/>
        </a:xfrm>
        <a:prstGeom prst="chevron">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IE" sz="3000" kern="1200" dirty="0"/>
            <a:t>Directive</a:t>
          </a:r>
        </a:p>
      </dsp:txBody>
      <dsp:txXfrm>
        <a:off x="655438" y="2184461"/>
        <a:ext cx="1958280" cy="1305520"/>
      </dsp:txXfrm>
    </dsp:sp>
    <dsp:sp modelId="{5483A814-8230-48E6-AC53-FCF2AA2C2B0F}">
      <dsp:nvSpPr>
        <dsp:cNvPr id="0" name=""/>
        <dsp:cNvSpPr/>
      </dsp:nvSpPr>
      <dsp:spPr>
        <a:xfrm>
          <a:off x="2940099" y="2184461"/>
          <a:ext cx="3263800" cy="1305520"/>
        </a:xfrm>
        <a:prstGeom prst="chevron">
          <a:avLst/>
        </a:prstGeom>
        <a:solidFill>
          <a:schemeClr val="accent2">
            <a:hueOff val="-10081593"/>
            <a:satOff val="4384"/>
            <a:lumOff val="1275"/>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IE" sz="3000" kern="1200" dirty="0"/>
            <a:t>Guiding</a:t>
          </a:r>
        </a:p>
      </dsp:txBody>
      <dsp:txXfrm>
        <a:off x="3592859" y="2184461"/>
        <a:ext cx="1958280" cy="1305520"/>
      </dsp:txXfrm>
    </dsp:sp>
    <dsp:sp modelId="{AC8669ED-95CE-477E-AAAE-F5EC2BF693E0}">
      <dsp:nvSpPr>
        <dsp:cNvPr id="0" name=""/>
        <dsp:cNvSpPr/>
      </dsp:nvSpPr>
      <dsp:spPr>
        <a:xfrm>
          <a:off x="5877520" y="2184461"/>
          <a:ext cx="3263800" cy="1305520"/>
        </a:xfrm>
        <a:prstGeom prst="chevron">
          <a:avLst/>
        </a:prstGeom>
        <a:solidFill>
          <a:schemeClr val="accent2">
            <a:hueOff val="-20163186"/>
            <a:satOff val="8769"/>
            <a:lumOff val="255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IE" sz="3000" kern="1200" dirty="0"/>
            <a:t>Following</a:t>
          </a:r>
        </a:p>
      </dsp:txBody>
      <dsp:txXfrm>
        <a:off x="6530280" y="2184461"/>
        <a:ext cx="1958280" cy="1305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83F6-157F-4693-A568-D83FACF73083}">
      <dsp:nvSpPr>
        <dsp:cNvPr id="0" name=""/>
        <dsp:cNvSpPr/>
      </dsp:nvSpPr>
      <dsp:spPr>
        <a:xfrm>
          <a:off x="1016000" y="0"/>
          <a:ext cx="4064000" cy="4064000"/>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82A8AD-AF0A-476E-8E4C-D3C9812AC9B4}">
      <dsp:nvSpPr>
        <dsp:cNvPr id="0" name=""/>
        <dsp:cNvSpPr/>
      </dsp:nvSpPr>
      <dsp:spPr>
        <a:xfrm>
          <a:off x="1402080" y="386080"/>
          <a:ext cx="1584960" cy="1584960"/>
        </a:xfrm>
        <a:prstGeom prst="round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E" sz="1800" kern="1200" dirty="0"/>
            <a:t>Absolute Worth</a:t>
          </a:r>
        </a:p>
      </dsp:txBody>
      <dsp:txXfrm>
        <a:off x="1479451" y="463451"/>
        <a:ext cx="1430218" cy="1430218"/>
      </dsp:txXfrm>
    </dsp:sp>
    <dsp:sp modelId="{0CEE33F8-26AC-4D15-B5BC-17B605A9030A}">
      <dsp:nvSpPr>
        <dsp:cNvPr id="0" name=""/>
        <dsp:cNvSpPr/>
      </dsp:nvSpPr>
      <dsp:spPr>
        <a:xfrm>
          <a:off x="3108960" y="386080"/>
          <a:ext cx="1584960" cy="1584960"/>
        </a:xfrm>
        <a:prstGeom prst="roundRect">
          <a:avLst/>
        </a:prstGeom>
        <a:solidFill>
          <a:schemeClr val="accent3">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E" sz="1800" kern="1200" dirty="0"/>
            <a:t>Autonomy</a:t>
          </a:r>
        </a:p>
      </dsp:txBody>
      <dsp:txXfrm>
        <a:off x="3186331" y="463451"/>
        <a:ext cx="1430218" cy="1430218"/>
      </dsp:txXfrm>
    </dsp:sp>
    <dsp:sp modelId="{87BA9844-8BEE-4685-9193-5CB1F71AF9C0}">
      <dsp:nvSpPr>
        <dsp:cNvPr id="0" name=""/>
        <dsp:cNvSpPr/>
      </dsp:nvSpPr>
      <dsp:spPr>
        <a:xfrm>
          <a:off x="1402080" y="2092960"/>
          <a:ext cx="1584960" cy="1584960"/>
        </a:xfrm>
        <a:prstGeom prst="round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E" sz="1800" kern="1200" dirty="0"/>
            <a:t>Affirmation</a:t>
          </a:r>
        </a:p>
      </dsp:txBody>
      <dsp:txXfrm>
        <a:off x="1479451" y="2170331"/>
        <a:ext cx="1430218" cy="1430218"/>
      </dsp:txXfrm>
    </dsp:sp>
    <dsp:sp modelId="{45323BB3-ABBE-44E6-AC44-866B984E0FC8}">
      <dsp:nvSpPr>
        <dsp:cNvPr id="0" name=""/>
        <dsp:cNvSpPr/>
      </dsp:nvSpPr>
      <dsp:spPr>
        <a:xfrm>
          <a:off x="3108960" y="2092960"/>
          <a:ext cx="1584960" cy="1584960"/>
        </a:xfrm>
        <a:prstGeom prst="roundRect">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IE" sz="1800" kern="1200" dirty="0"/>
            <a:t>Accurate Empathy</a:t>
          </a:r>
        </a:p>
      </dsp:txBody>
      <dsp:txXfrm>
        <a:off x="3186331" y="2170331"/>
        <a:ext cx="1430218" cy="143021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3AA5B75-6A9B-45C2-8D56-1FDB8B14C293}" type="datetimeFigureOut">
              <a:rPr lang="en-IE" smtClean="0"/>
              <a:t>21/05/2019</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E818D8A-6C94-4EC0-AA1F-FD3D726BF8A5}" type="slidenum">
              <a:rPr lang="en-IE" smtClean="0"/>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AA5B75-6A9B-45C2-8D56-1FDB8B14C293}" type="datetimeFigureOut">
              <a:rPr lang="en-IE" smtClean="0"/>
              <a:t>21/05/2019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E818D8A-6C94-4EC0-AA1F-FD3D726BF8A5}"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AA5B75-6A9B-45C2-8D56-1FDB8B14C293}" type="datetimeFigureOut">
              <a:rPr lang="en-IE" smtClean="0"/>
              <a:t>21/05/2019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E818D8A-6C94-4EC0-AA1F-FD3D726BF8A5}"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AA5B75-6A9B-45C2-8D56-1FDB8B14C293}" type="datetimeFigureOut">
              <a:rPr lang="en-IE" smtClean="0"/>
              <a:t>21/05/2019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E818D8A-6C94-4EC0-AA1F-FD3D726BF8A5}" type="slidenum">
              <a:rPr lang="en-IE" smtClean="0"/>
              <a:t>‹#›</a:t>
            </a:fld>
            <a:endParaRPr lang="en-IE"/>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3AA5B75-6A9B-45C2-8D56-1FDB8B14C293}" type="datetimeFigureOut">
              <a:rPr lang="en-IE" smtClean="0"/>
              <a:t>21/05/2019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E818D8A-6C94-4EC0-AA1F-FD3D726BF8A5}" type="slidenum">
              <a:rPr lang="en-IE" smtClean="0"/>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AA5B75-6A9B-45C2-8D56-1FDB8B14C293}" type="datetimeFigureOut">
              <a:rPr lang="en-IE" smtClean="0"/>
              <a:t>21/05/2019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E818D8A-6C94-4EC0-AA1F-FD3D726BF8A5}" type="slidenum">
              <a:rPr lang="en-IE" smtClean="0"/>
              <a:t>‹#›</a:t>
            </a:fld>
            <a:endParaRPr lang="en-IE"/>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3AA5B75-6A9B-45C2-8D56-1FDB8B14C293}" type="datetimeFigureOut">
              <a:rPr lang="en-IE" smtClean="0"/>
              <a:t>21/05/2019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E818D8A-6C94-4EC0-AA1F-FD3D726BF8A5}"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AA5B75-6A9B-45C2-8D56-1FDB8B14C293}" type="datetimeFigureOut">
              <a:rPr lang="en-IE" smtClean="0"/>
              <a:t>21/05/2019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E818D8A-6C94-4EC0-AA1F-FD3D726BF8A5}" type="slidenum">
              <a:rPr lang="en-IE" smtClean="0"/>
              <a:t>‹#›</a:t>
            </a:fld>
            <a:endParaRPr lang="en-IE"/>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AA5B75-6A9B-45C2-8D56-1FDB8B14C293}" type="datetimeFigureOut">
              <a:rPr lang="en-IE" smtClean="0"/>
              <a:t>21/05/2019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E818D8A-6C94-4EC0-AA1F-FD3D726BF8A5}"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3AA5B75-6A9B-45C2-8D56-1FDB8B14C293}" type="datetimeFigureOut">
              <a:rPr lang="en-IE" smtClean="0"/>
              <a:t>21/05/2019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E818D8A-6C94-4EC0-AA1F-FD3D726BF8A5}" type="slidenum">
              <a:rPr lang="en-IE" smtClean="0"/>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3AA5B75-6A9B-45C2-8D56-1FDB8B14C293}" type="datetimeFigureOut">
              <a:rPr lang="en-IE" smtClean="0"/>
              <a:t>21/05/2019</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E818D8A-6C94-4EC0-AA1F-FD3D726BF8A5}" type="slidenum">
              <a:rPr lang="en-IE" smtClean="0"/>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AA5B75-6A9B-45C2-8D56-1FDB8B14C293}" type="datetimeFigureOut">
              <a:rPr lang="en-IE" smtClean="0"/>
              <a:t>21/05/2019</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E818D8A-6C94-4EC0-AA1F-FD3D726BF8A5}"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2.xml"/><Relationship Id="rId7" Type="http://schemas.openxmlformats.org/officeDocument/2006/relationships/image" Target="../media/image3.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31" y="0"/>
            <a:ext cx="9132370" cy="4509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p:txBody>
          <a:bodyPr/>
          <a:lstStyle/>
          <a:p>
            <a:r>
              <a:rPr lang="en-IE" dirty="0">
                <a:solidFill>
                  <a:srgbClr val="FF0000"/>
                </a:solidFill>
              </a:rPr>
              <a:t>Relationships and</a:t>
            </a:r>
          </a:p>
        </p:txBody>
      </p:sp>
      <p:sp>
        <p:nvSpPr>
          <p:cNvPr id="3" name="Subtitle 2"/>
          <p:cNvSpPr>
            <a:spLocks noGrp="1"/>
          </p:cNvSpPr>
          <p:nvPr>
            <p:ph type="subTitle" idx="1"/>
          </p:nvPr>
        </p:nvSpPr>
        <p:spPr>
          <a:xfrm>
            <a:off x="685800" y="3611606"/>
            <a:ext cx="7772400" cy="1617593"/>
          </a:xfrm>
        </p:spPr>
        <p:txBody>
          <a:bodyPr>
            <a:normAutofit fontScale="92500" lnSpcReduction="10000"/>
          </a:bodyPr>
          <a:lstStyle/>
          <a:p>
            <a:r>
              <a:rPr lang="en-IE" dirty="0">
                <a:solidFill>
                  <a:srgbClr val="FF0000"/>
                </a:solidFill>
              </a:rPr>
              <a:t>The</a:t>
            </a:r>
            <a:r>
              <a:rPr lang="en-IE" dirty="0"/>
              <a:t> </a:t>
            </a:r>
            <a:r>
              <a:rPr lang="en-IE" dirty="0">
                <a:solidFill>
                  <a:srgbClr val="FF0000"/>
                </a:solidFill>
              </a:rPr>
              <a:t>Art of Recovery</a:t>
            </a:r>
          </a:p>
          <a:p>
            <a:r>
              <a:rPr lang="en-IE" dirty="0">
                <a:solidFill>
                  <a:srgbClr val="FF0000"/>
                </a:solidFill>
              </a:rPr>
              <a:t>Gary Broderick</a:t>
            </a:r>
          </a:p>
          <a:p>
            <a:r>
              <a:rPr lang="en-IE" dirty="0">
                <a:solidFill>
                  <a:schemeClr val="accent3">
                    <a:lumMod val="60000"/>
                    <a:lumOff val="40000"/>
                  </a:schemeClr>
                </a:solidFill>
              </a:rPr>
              <a:t>IASW Annual Conference</a:t>
            </a:r>
          </a:p>
          <a:p>
            <a:r>
              <a:rPr lang="en-IE" dirty="0">
                <a:solidFill>
                  <a:schemeClr val="accent3">
                    <a:lumMod val="60000"/>
                    <a:lumOff val="40000"/>
                  </a:schemeClr>
                </a:solidFill>
              </a:rPr>
              <a:t>10</a:t>
            </a:r>
            <a:r>
              <a:rPr lang="en-IE" baseline="30000" dirty="0">
                <a:solidFill>
                  <a:schemeClr val="accent3">
                    <a:lumMod val="60000"/>
                    <a:lumOff val="40000"/>
                  </a:schemeClr>
                </a:solidFill>
              </a:rPr>
              <a:t>th</a:t>
            </a:r>
            <a:r>
              <a:rPr lang="en-IE" dirty="0">
                <a:solidFill>
                  <a:schemeClr val="accent3">
                    <a:lumMod val="60000"/>
                    <a:lumOff val="40000"/>
                  </a:schemeClr>
                </a:solidFill>
              </a:rPr>
              <a:t> May 2019</a:t>
            </a:r>
          </a:p>
        </p:txBody>
      </p:sp>
    </p:spTree>
    <p:extLst>
      <p:ext uri="{BB962C8B-B14F-4D97-AF65-F5344CB8AC3E}">
        <p14:creationId xmlns:p14="http://schemas.microsoft.com/office/powerpoint/2010/main" val="2192228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Acceptance</a:t>
            </a:r>
          </a:p>
        </p:txBody>
      </p:sp>
      <p:graphicFrame>
        <p:nvGraphicFramePr>
          <p:cNvPr id="4" name="Diagram 3"/>
          <p:cNvGraphicFramePr/>
          <p:nvPr>
            <p:extLst>
              <p:ext uri="{D42A27DB-BD31-4B8C-83A1-F6EECF244321}">
                <p14:modId xmlns:p14="http://schemas.microsoft.com/office/powerpoint/2010/main" val="565480738"/>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146" name="Picture 2" descr="http://muslimwriters.org/wp-content/uploads/2012/12/rights-1--468x560.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676090">
            <a:off x="827584" y="1700808"/>
            <a:ext cx="1269162" cy="151865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s://thegazelle.s3.amazonaws.com/gazelle/2014/11/04_18_Opinion_Zhang.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51643">
            <a:off x="6444208" y="1578574"/>
            <a:ext cx="2638106" cy="1492729"/>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https://media.licdn.com/mpr/mpr/AAEAAQAAAAAAAAjUAAAAJDMxY2QyYTg2LTkyNGYtNDI3ZC05N2IwLTUyNzI2YzE2MzA0Ng.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rot="312599">
            <a:off x="6461383" y="4365104"/>
            <a:ext cx="2043738" cy="1368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126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132856"/>
            <a:ext cx="8229600" cy="1011568"/>
          </a:xfrm>
        </p:spPr>
        <p:txBody>
          <a:bodyPr>
            <a:noAutofit/>
          </a:bodyPr>
          <a:lstStyle/>
          <a:p>
            <a:pPr marL="109728" indent="0">
              <a:buNone/>
            </a:pPr>
            <a:r>
              <a:rPr lang="en-IE" sz="3200" dirty="0"/>
              <a:t>When did you ask for permission to offer help?</a:t>
            </a:r>
          </a:p>
        </p:txBody>
      </p:sp>
    </p:spTree>
    <p:extLst>
      <p:ext uri="{BB962C8B-B14F-4D97-AF65-F5344CB8AC3E}">
        <p14:creationId xmlns:p14="http://schemas.microsoft.com/office/powerpoint/2010/main" val="546472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Compassion</a:t>
            </a:r>
          </a:p>
        </p:txBody>
      </p:sp>
      <p:pic>
        <p:nvPicPr>
          <p:cNvPr id="8194" name="Picture 2" descr="https://www.rd.com/wp-content/uploads/2017/03/13-Kindness-Quotes-to-Remind-You-to-Be-Nice-233350501-MSSA-1024x68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614" y="1340768"/>
            <a:ext cx="7017353"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316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t>Kindness</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412776"/>
            <a:ext cx="7409475" cy="4723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1045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7526" y="1268760"/>
            <a:ext cx="8229600" cy="4018458"/>
          </a:xfrm>
        </p:spPr>
        <p:txBody>
          <a:bodyPr>
            <a:normAutofit/>
          </a:bodyPr>
          <a:lstStyle/>
          <a:p>
            <a:pPr algn="ctr"/>
            <a:r>
              <a:rPr lang="en-IE" dirty="0"/>
              <a:t>The opposite of addiction is not sobriety.  It is human connection.  </a:t>
            </a:r>
            <a:br>
              <a:rPr lang="en-IE" dirty="0"/>
            </a:br>
            <a:br>
              <a:rPr lang="en-IE" dirty="0"/>
            </a:br>
            <a:endParaRPr lang="en-IE" dirty="0"/>
          </a:p>
        </p:txBody>
      </p:sp>
      <p:sp>
        <p:nvSpPr>
          <p:cNvPr id="5" name="Rectangle 4"/>
          <p:cNvSpPr/>
          <p:nvPr/>
        </p:nvSpPr>
        <p:spPr>
          <a:xfrm>
            <a:off x="4932040" y="4533501"/>
            <a:ext cx="3825086" cy="1184940"/>
          </a:xfrm>
          <a:prstGeom prst="rect">
            <a:avLst/>
          </a:prstGeom>
        </p:spPr>
        <p:txBody>
          <a:bodyPr wrap="none">
            <a:spAutoFit/>
          </a:bodyPr>
          <a:lstStyle/>
          <a:p>
            <a:r>
              <a:rPr lang="en-IE" sz="3000" b="1" dirty="0">
                <a:solidFill>
                  <a:srgbClr val="464646"/>
                </a:solidFill>
                <a:effectLst>
                  <a:outerShdw blurRad="31750" dist="25400" dir="5400000" algn="tl" rotWithShape="0">
                    <a:srgbClr val="000000">
                      <a:alpha val="25000"/>
                    </a:srgbClr>
                  </a:outerShdw>
                </a:effectLst>
                <a:ea typeface="+mj-ea"/>
                <a:cs typeface="+mj-cs"/>
              </a:rPr>
              <a:t>Johann Hari, (2014)</a:t>
            </a:r>
          </a:p>
          <a:p>
            <a:r>
              <a:rPr lang="en-IE" sz="4100" b="1" dirty="0">
                <a:solidFill>
                  <a:srgbClr val="464646"/>
                </a:solidFill>
                <a:effectLst>
                  <a:outerShdw blurRad="31750" dist="25400" dir="5400000" algn="tl" rotWithShape="0">
                    <a:srgbClr val="000000">
                      <a:alpha val="25000"/>
                    </a:srgbClr>
                  </a:outerShdw>
                </a:effectLst>
                <a:ea typeface="+mj-ea"/>
                <a:cs typeface="+mj-cs"/>
              </a:rPr>
              <a:t> </a:t>
            </a:r>
            <a:endParaRPr lang="en-IE" dirty="0"/>
          </a:p>
        </p:txBody>
      </p:sp>
    </p:spTree>
    <p:extLst>
      <p:ext uri="{BB962C8B-B14F-4D97-AF65-F5344CB8AC3E}">
        <p14:creationId xmlns:p14="http://schemas.microsoft.com/office/powerpoint/2010/main" val="165182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548681"/>
            <a:ext cx="8352928" cy="5170646"/>
          </a:xfrm>
          <a:prstGeom prst="rect">
            <a:avLst/>
          </a:prstGeom>
        </p:spPr>
        <p:txBody>
          <a:bodyPr wrap="square">
            <a:spAutoFit/>
          </a:bodyPr>
          <a:lstStyle/>
          <a:p>
            <a:r>
              <a:rPr lang="en-IE" sz="3000" dirty="0"/>
              <a:t>I am who I am because of the people,</a:t>
            </a:r>
          </a:p>
          <a:p>
            <a:r>
              <a:rPr lang="en-IE" sz="3000" dirty="0"/>
              <a:t>situations, and conditions that have</a:t>
            </a:r>
          </a:p>
          <a:p>
            <a:r>
              <a:rPr lang="en-IE" sz="3000" dirty="0"/>
              <a:t>intersected to create this thing I call “my</a:t>
            </a:r>
          </a:p>
          <a:p>
            <a:r>
              <a:rPr lang="en-IE" sz="3000" dirty="0"/>
              <a:t>life.”</a:t>
            </a:r>
          </a:p>
          <a:p>
            <a:endParaRPr lang="en-IE" sz="3000" dirty="0"/>
          </a:p>
          <a:p>
            <a:r>
              <a:rPr lang="en-IE" sz="3000" dirty="0"/>
              <a:t>My “self,” as I understand and also narrate</a:t>
            </a:r>
          </a:p>
          <a:p>
            <a:r>
              <a:rPr lang="en-IE" sz="3000" dirty="0"/>
              <a:t>it, is an intermixture of the relationships</a:t>
            </a:r>
          </a:p>
          <a:p>
            <a:r>
              <a:rPr lang="en-IE" sz="3000" dirty="0"/>
              <a:t>through which I have arisen. There was no</a:t>
            </a:r>
          </a:p>
          <a:p>
            <a:r>
              <a:rPr lang="en-IE" sz="3000" dirty="0"/>
              <a:t>me before these experiences; I am created</a:t>
            </a:r>
          </a:p>
          <a:p>
            <a:r>
              <a:rPr lang="en-IE" sz="3000" dirty="0"/>
              <a:t>by and through these experiences.</a:t>
            </a:r>
          </a:p>
          <a:p>
            <a:pPr algn="r"/>
            <a:r>
              <a:rPr lang="en-IE" sz="3000" dirty="0"/>
              <a:t>Buddha</a:t>
            </a:r>
          </a:p>
        </p:txBody>
      </p:sp>
    </p:spTree>
    <p:extLst>
      <p:ext uri="{BB962C8B-B14F-4D97-AF65-F5344CB8AC3E}">
        <p14:creationId xmlns:p14="http://schemas.microsoft.com/office/powerpoint/2010/main" val="483635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16832"/>
            <a:ext cx="8229600" cy="4090459"/>
          </a:xfrm>
        </p:spPr>
        <p:txBody>
          <a:bodyPr>
            <a:normAutofit fontScale="77500" lnSpcReduction="20000"/>
          </a:bodyPr>
          <a:lstStyle/>
          <a:p>
            <a:r>
              <a:rPr lang="en-IE" sz="3400" b="1" dirty="0"/>
              <a:t>Mutual</a:t>
            </a:r>
            <a:r>
              <a:rPr lang="en-IE" dirty="0"/>
              <a:t>:  (of a feeling or action) experienced or done by each of two or more parties towards the other or others.</a:t>
            </a:r>
          </a:p>
          <a:p>
            <a:pPr marL="109728" indent="0">
              <a:buNone/>
            </a:pPr>
            <a:endParaRPr lang="en-IE" dirty="0"/>
          </a:p>
          <a:p>
            <a:r>
              <a:rPr lang="en-IE" sz="3400" b="1" dirty="0"/>
              <a:t>Empathic</a:t>
            </a:r>
            <a:r>
              <a:rPr lang="en-IE" dirty="0"/>
              <a:t>: of, relating to, or characterized by empathy, the psychological identification with the feelings, thoughts, or attitudes of others</a:t>
            </a:r>
          </a:p>
          <a:p>
            <a:pPr marL="109728" indent="0">
              <a:buNone/>
            </a:pPr>
            <a:endParaRPr lang="en-IE" dirty="0"/>
          </a:p>
          <a:p>
            <a:r>
              <a:rPr lang="en-IE" sz="3400" b="1" dirty="0"/>
              <a:t>Creative</a:t>
            </a:r>
            <a:r>
              <a:rPr lang="en-IE" dirty="0"/>
              <a:t>: having the quality or power of creating.</a:t>
            </a:r>
          </a:p>
          <a:p>
            <a:pPr marL="109728" indent="0">
              <a:buNone/>
            </a:pPr>
            <a:endParaRPr lang="en-IE" dirty="0"/>
          </a:p>
          <a:p>
            <a:r>
              <a:rPr lang="en-IE" sz="3400" b="1" dirty="0"/>
              <a:t>Energy Releasing</a:t>
            </a:r>
            <a:r>
              <a:rPr lang="en-IE" dirty="0"/>
              <a:t>: to give energy to; rouse into activity</a:t>
            </a:r>
          </a:p>
          <a:p>
            <a:pPr marL="109728" indent="0">
              <a:buNone/>
            </a:pPr>
            <a:endParaRPr lang="en-IE" dirty="0"/>
          </a:p>
          <a:p>
            <a:r>
              <a:rPr lang="en-IE" sz="3400" b="1" dirty="0"/>
              <a:t>Empowering</a:t>
            </a:r>
            <a:r>
              <a:rPr lang="en-IE" dirty="0"/>
              <a:t>:  to give ability to; enable or permit</a:t>
            </a:r>
          </a:p>
        </p:txBody>
      </p:sp>
      <p:sp>
        <p:nvSpPr>
          <p:cNvPr id="3" name="Title 2"/>
          <p:cNvSpPr>
            <a:spLocks noGrp="1"/>
          </p:cNvSpPr>
          <p:nvPr>
            <p:ph type="title"/>
          </p:nvPr>
        </p:nvSpPr>
        <p:spPr/>
        <p:txBody>
          <a:bodyPr/>
          <a:lstStyle/>
          <a:p>
            <a:r>
              <a:rPr lang="en-IE" dirty="0"/>
              <a:t>Relationality:</a:t>
            </a:r>
          </a:p>
        </p:txBody>
      </p:sp>
      <p:sp>
        <p:nvSpPr>
          <p:cNvPr id="4" name="Rectangle 3"/>
          <p:cNvSpPr/>
          <p:nvPr/>
        </p:nvSpPr>
        <p:spPr>
          <a:xfrm>
            <a:off x="539552" y="1124744"/>
            <a:ext cx="7128792" cy="369332"/>
          </a:xfrm>
          <a:prstGeom prst="rect">
            <a:avLst/>
          </a:prstGeom>
        </p:spPr>
        <p:txBody>
          <a:bodyPr wrap="square">
            <a:spAutoFit/>
          </a:bodyPr>
          <a:lstStyle/>
          <a:p>
            <a:r>
              <a:rPr lang="en-IE" dirty="0">
                <a:solidFill>
                  <a:schemeClr val="accent3">
                    <a:lumMod val="60000"/>
                    <a:lumOff val="40000"/>
                  </a:schemeClr>
                </a:solidFill>
              </a:rPr>
              <a:t>Jean Baker Miller: The relational model, 1986</a:t>
            </a:r>
          </a:p>
        </p:txBody>
      </p:sp>
    </p:spTree>
    <p:extLst>
      <p:ext uri="{BB962C8B-B14F-4D97-AF65-F5344CB8AC3E}">
        <p14:creationId xmlns:p14="http://schemas.microsoft.com/office/powerpoint/2010/main" val="339800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5184576"/>
          </a:xfrm>
        </p:spPr>
        <p:txBody>
          <a:bodyPr>
            <a:normAutofit fontScale="92500" lnSpcReduction="20000"/>
          </a:bodyPr>
          <a:lstStyle/>
          <a:p>
            <a:r>
              <a:rPr lang="en-IE" sz="4000" dirty="0"/>
              <a:t>Patrick</a:t>
            </a:r>
          </a:p>
          <a:p>
            <a:r>
              <a:rPr lang="en-IE" sz="4000" dirty="0"/>
              <a:t>Colin</a:t>
            </a:r>
          </a:p>
          <a:p>
            <a:r>
              <a:rPr lang="en-IE" sz="4000" dirty="0"/>
              <a:t>Jen</a:t>
            </a:r>
          </a:p>
          <a:p>
            <a:r>
              <a:rPr lang="en-IE" sz="4000" dirty="0"/>
              <a:t>Jess</a:t>
            </a:r>
          </a:p>
          <a:p>
            <a:pPr marL="109728" indent="0" algn="just">
              <a:buNone/>
            </a:pPr>
            <a:r>
              <a:rPr lang="en-IE" sz="3500" dirty="0"/>
              <a:t>Not their age or their drug use or their crime…but Liverpool and journalism and Cork and Rap and hanging doors and drama and politics and mental health services and stockings and Edinburgh and family systems and comedy…</a:t>
            </a:r>
          </a:p>
          <a:p>
            <a:pPr marL="109728" indent="0">
              <a:buNone/>
            </a:pPr>
            <a:endParaRPr lang="en-IE" dirty="0"/>
          </a:p>
        </p:txBody>
      </p:sp>
      <p:sp>
        <p:nvSpPr>
          <p:cNvPr id="3" name="Title 2"/>
          <p:cNvSpPr>
            <a:spLocks noGrp="1"/>
          </p:cNvSpPr>
          <p:nvPr>
            <p:ph type="title"/>
          </p:nvPr>
        </p:nvSpPr>
        <p:spPr/>
        <p:txBody>
          <a:bodyPr/>
          <a:lstStyle/>
          <a:p>
            <a:r>
              <a:rPr lang="en-IE" dirty="0"/>
              <a:t>Let me tell you about…</a:t>
            </a:r>
          </a:p>
        </p:txBody>
      </p:sp>
    </p:spTree>
    <p:extLst>
      <p:ext uri="{BB962C8B-B14F-4D97-AF65-F5344CB8AC3E}">
        <p14:creationId xmlns:p14="http://schemas.microsoft.com/office/powerpoint/2010/main" val="1598969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IE" sz="2000" dirty="0"/>
              <a:t>Mearns and Thorne (2003, 14) recognise the individual’s capacity to fulfil their goals and make positive, behaviour changes:</a:t>
            </a:r>
          </a:p>
          <a:p>
            <a:pPr marL="0" indent="0">
              <a:buNone/>
            </a:pPr>
            <a:endParaRPr lang="en-IE" dirty="0"/>
          </a:p>
          <a:p>
            <a:pPr marL="0" indent="0" algn="ctr">
              <a:buNone/>
            </a:pPr>
            <a:r>
              <a:rPr lang="en-IE" dirty="0"/>
              <a:t>“All clients have within themselves vast resources for development. They have the capacity to grow towards fulfilment of their unique identities...and attitudes or behaviours can be modified or transformed”.</a:t>
            </a:r>
          </a:p>
          <a:p>
            <a:pPr marL="0" indent="0" algn="ctr">
              <a:buNone/>
            </a:pPr>
            <a:endParaRPr lang="en-IE" dirty="0"/>
          </a:p>
          <a:p>
            <a:pPr marL="0" indent="0">
              <a:buNone/>
            </a:pPr>
            <a:r>
              <a:rPr lang="en-IE" sz="2000" dirty="0"/>
              <a:t>This philosophical position points to the actualising tendency that all humans possess. (SAOR II, page 40-41)</a:t>
            </a:r>
          </a:p>
        </p:txBody>
      </p:sp>
      <p:sp>
        <p:nvSpPr>
          <p:cNvPr id="2" name="Title 1"/>
          <p:cNvSpPr>
            <a:spLocks noGrp="1"/>
          </p:cNvSpPr>
          <p:nvPr>
            <p:ph type="title"/>
          </p:nvPr>
        </p:nvSpPr>
        <p:spPr>
          <a:xfrm>
            <a:off x="467544" y="116632"/>
            <a:ext cx="8229600" cy="1143000"/>
          </a:xfrm>
        </p:spPr>
        <p:txBody>
          <a:bodyPr/>
          <a:lstStyle/>
          <a:p>
            <a:r>
              <a:rPr lang="en-IE" dirty="0"/>
              <a:t>“Who is your client?”</a:t>
            </a:r>
          </a:p>
        </p:txBody>
      </p:sp>
    </p:spTree>
    <p:extLst>
      <p:ext uri="{BB962C8B-B14F-4D97-AF65-F5344CB8AC3E}">
        <p14:creationId xmlns:p14="http://schemas.microsoft.com/office/powerpoint/2010/main" val="4240823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2856"/>
            <a:ext cx="8229600" cy="3874435"/>
          </a:xfrm>
        </p:spPr>
        <p:txBody>
          <a:bodyPr/>
          <a:lstStyle/>
          <a:p>
            <a:r>
              <a:rPr lang="en-IE" dirty="0"/>
              <a:t>“Even though the trauma may have occurred long ago, patients treat themselves in ways that repeat it, ignoring their needs and perpetuating pain (albeit sometimes in the guise of trying to satisfy short-term impulses)” Najavits, 2002, Page 5)</a:t>
            </a:r>
          </a:p>
        </p:txBody>
      </p:sp>
      <p:sp>
        <p:nvSpPr>
          <p:cNvPr id="3" name="Title 2"/>
          <p:cNvSpPr>
            <a:spLocks noGrp="1"/>
          </p:cNvSpPr>
          <p:nvPr>
            <p:ph type="title"/>
          </p:nvPr>
        </p:nvSpPr>
        <p:spPr/>
        <p:txBody>
          <a:bodyPr/>
          <a:lstStyle/>
          <a:p>
            <a:r>
              <a:rPr lang="en-IE" dirty="0"/>
              <a:t>Trauma</a:t>
            </a:r>
          </a:p>
        </p:txBody>
      </p:sp>
    </p:spTree>
    <p:extLst>
      <p:ext uri="{BB962C8B-B14F-4D97-AF65-F5344CB8AC3E}">
        <p14:creationId xmlns:p14="http://schemas.microsoft.com/office/powerpoint/2010/main" val="899514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E" dirty="0"/>
              <a:t>“often need to learn to take care of themselves.  For example, if you think about suicide a lot, you may not feel that it’s worthwhile to take good care of yourself and you may need to make a special effort to do so…excessive substance use is one of the most extreme forms of self-neglect because it directly harms your body…the goal is to work on improving your self-care through daily efforts”.  (Najavits, 2002, Page 180)</a:t>
            </a:r>
          </a:p>
        </p:txBody>
      </p:sp>
      <p:sp>
        <p:nvSpPr>
          <p:cNvPr id="3" name="Title 2"/>
          <p:cNvSpPr>
            <a:spLocks noGrp="1"/>
          </p:cNvSpPr>
          <p:nvPr>
            <p:ph type="title"/>
          </p:nvPr>
        </p:nvSpPr>
        <p:spPr/>
        <p:txBody>
          <a:bodyPr>
            <a:normAutofit fontScale="90000"/>
          </a:bodyPr>
          <a:lstStyle/>
          <a:p>
            <a:r>
              <a:rPr lang="en-IE" dirty="0"/>
              <a:t>People with addictions and trauma</a:t>
            </a:r>
          </a:p>
        </p:txBody>
      </p:sp>
    </p:spTree>
    <p:extLst>
      <p:ext uri="{BB962C8B-B14F-4D97-AF65-F5344CB8AC3E}">
        <p14:creationId xmlns:p14="http://schemas.microsoft.com/office/powerpoint/2010/main" val="188224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1"/>
            <a:ext cx="8229600" cy="2304256"/>
          </a:xfrm>
        </p:spPr>
        <p:txBody>
          <a:bodyPr/>
          <a:lstStyle/>
          <a:p>
            <a:r>
              <a:rPr lang="en-IE" dirty="0"/>
              <a:t>Are your clients ‘problems to be solved</a:t>
            </a:r>
          </a:p>
          <a:p>
            <a:r>
              <a:rPr lang="en-IE" dirty="0"/>
              <a:t>KPIs</a:t>
            </a:r>
          </a:p>
          <a:p>
            <a:r>
              <a:rPr lang="en-IE" dirty="0"/>
              <a:t>Hurdles or tests</a:t>
            </a:r>
          </a:p>
          <a:p>
            <a:r>
              <a:rPr lang="en-IE" dirty="0"/>
              <a:t>A resource for you in your work with them?</a:t>
            </a:r>
          </a:p>
        </p:txBody>
      </p:sp>
      <p:sp>
        <p:nvSpPr>
          <p:cNvPr id="2" name="Title 1"/>
          <p:cNvSpPr>
            <a:spLocks noGrp="1"/>
          </p:cNvSpPr>
          <p:nvPr>
            <p:ph type="title"/>
          </p:nvPr>
        </p:nvSpPr>
        <p:spPr/>
        <p:txBody>
          <a:bodyPr/>
          <a:lstStyle/>
          <a:p>
            <a:r>
              <a:rPr lang="en-IE" dirty="0"/>
              <a:t>Collaboration/Partnership</a:t>
            </a:r>
          </a:p>
        </p:txBody>
      </p:sp>
    </p:spTree>
    <p:extLst>
      <p:ext uri="{BB962C8B-B14F-4D97-AF65-F5344CB8AC3E}">
        <p14:creationId xmlns:p14="http://schemas.microsoft.com/office/powerpoint/2010/main" val="1082135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07958124"/>
              </p:ext>
            </p:extLst>
          </p:nvPr>
        </p:nvGraphicFramePr>
        <p:xfrm>
          <a:off x="0" y="332656"/>
          <a:ext cx="9144000" cy="5674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IE" dirty="0"/>
              <a:t>Continuum of Intervention</a:t>
            </a:r>
          </a:p>
        </p:txBody>
      </p:sp>
    </p:spTree>
    <p:extLst>
      <p:ext uri="{BB962C8B-B14F-4D97-AF65-F5344CB8AC3E}">
        <p14:creationId xmlns:p14="http://schemas.microsoft.com/office/powerpoint/2010/main" val="30079870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172</TotalTime>
  <Words>518</Words>
  <Application>Microsoft Office PowerPoint</Application>
  <PresentationFormat>On-screen Show (4:3)</PresentationFormat>
  <Paragraphs>63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Lucida Sans Unicode</vt:lpstr>
      <vt:lpstr>Verdana</vt:lpstr>
      <vt:lpstr>Wingdings 2</vt:lpstr>
      <vt:lpstr>Wingdings 3</vt:lpstr>
      <vt:lpstr>Concourse</vt:lpstr>
      <vt:lpstr>Relationships and</vt:lpstr>
      <vt:lpstr>PowerPoint Presentation</vt:lpstr>
      <vt:lpstr>Relationality:</vt:lpstr>
      <vt:lpstr>Let me tell you about…</vt:lpstr>
      <vt:lpstr>“Who is your client?”</vt:lpstr>
      <vt:lpstr>Trauma</vt:lpstr>
      <vt:lpstr>People with addictions and trauma</vt:lpstr>
      <vt:lpstr>Collaboration/Partnership</vt:lpstr>
      <vt:lpstr>Continuum of Intervention</vt:lpstr>
      <vt:lpstr>Acceptance</vt:lpstr>
      <vt:lpstr>PowerPoint Presentation</vt:lpstr>
      <vt:lpstr>Compassion</vt:lpstr>
      <vt:lpstr>Kindness</vt:lpstr>
      <vt:lpstr>The opposite of addiction is not sobriety.  It is human connection.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dc:creator>
  <cp:lastModifiedBy>CPD Officer</cp:lastModifiedBy>
  <cp:revision>16</cp:revision>
  <dcterms:created xsi:type="dcterms:W3CDTF">2017-11-29T15:03:14Z</dcterms:created>
  <dcterms:modified xsi:type="dcterms:W3CDTF">2019-05-21T09:49:56Z</dcterms:modified>
</cp:coreProperties>
</file>